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embeddedFontLst>
    <p:embeddedFont>
      <p:font typeface="Helvetica Neue" panose="020B0604020202020204" charset="0"/>
      <p:regular r:id="rId18"/>
      <p:bold r:id="rId19"/>
      <p:italic r:id="rId20"/>
      <p:boldItalic r:id="rId21"/>
    </p:embeddedFont>
    <p:embeddedFont>
      <p:font typeface="PT Sans Narrow" panose="020B0604020202020204" charset="0"/>
      <p:regular r:id="rId22"/>
      <p:bold r:id="rId23"/>
    </p:embeddedFont>
    <p:embeddedFont>
      <p:font typeface="Open Sans" panose="020B0604020202020204" charset="0"/>
      <p:regular r:id="rId24"/>
      <p:bold r:id="rId25"/>
      <p:italic r:id="rId26"/>
      <p:boldItalic r:id="rId27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148" y="-9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font" Target="fonts/font10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10995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hape 9"/>
          <p:cNvCxnSpPr/>
          <p:nvPr/>
        </p:nvCxnSpPr>
        <p:spPr>
          <a:xfrm>
            <a:off x="7007735" y="3176887"/>
            <a:ext cx="562199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" name="Shape 10"/>
          <p:cNvCxnSpPr/>
          <p:nvPr/>
        </p:nvCxnSpPr>
        <p:spPr>
          <a:xfrm>
            <a:off x="1575034" y="3158251"/>
            <a:ext cx="562199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" name="Shape 11"/>
          <p:cNvGrpSpPr/>
          <p:nvPr/>
        </p:nvGrpSpPr>
        <p:grpSpPr>
          <a:xfrm>
            <a:off x="1004143" y="1022025"/>
            <a:ext cx="7136667" cy="152400"/>
            <a:chOff x="1346428" y="1011300"/>
            <a:chExt cx="6452100" cy="152400"/>
          </a:xfrm>
        </p:grpSpPr>
        <p:cxnSp>
          <p:nvCxnSpPr>
            <p:cNvPr id="12" name="Shape 12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" name="Shape 14"/>
          <p:cNvGrpSpPr/>
          <p:nvPr/>
        </p:nvGrpSpPr>
        <p:grpSpPr>
          <a:xfrm>
            <a:off x="1004150" y="3969100"/>
            <a:ext cx="7136667" cy="152400"/>
            <a:chOff x="1346435" y="3969087"/>
            <a:chExt cx="6452100" cy="152400"/>
          </a:xfrm>
        </p:grpSpPr>
        <p:cxnSp>
          <p:nvCxnSpPr>
            <p:cNvPr id="15" name="Shape 15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4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599" cy="1538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599" cy="1071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8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899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599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199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‹#›</a:t>
            </a:fld>
            <a:endParaRPr lang="en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3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>
                <a:latin typeface="Helvetica Neue"/>
                <a:ea typeface="Helvetica Neue"/>
                <a:cs typeface="Helvetica Neue"/>
                <a:sym typeface="Helvetica Neue"/>
              </a:rPr>
              <a:t>Biofilm-Grown </a:t>
            </a:r>
            <a:r>
              <a:rPr lang="en" sz="2400" i="1">
                <a:latin typeface="Helvetica Neue"/>
                <a:ea typeface="Helvetica Neue"/>
                <a:cs typeface="Helvetica Neue"/>
                <a:sym typeface="Helvetica Neue"/>
              </a:rPr>
              <a:t>Burkholderia cepacia</a:t>
            </a:r>
            <a:r>
              <a:rPr lang="en" sz="2400">
                <a:latin typeface="Helvetica Neue"/>
                <a:ea typeface="Helvetica Neue"/>
                <a:cs typeface="Helvetica Neue"/>
                <a:sym typeface="Helvetica Neue"/>
              </a:rPr>
              <a:t> Complex Cells Survive Antibiotic Treatment by Avoiding Production of Reactive Oxygen Species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137250" y="2960314"/>
            <a:ext cx="4870499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Kevin Wyllie and Veronica Pacheco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endParaRPr sz="2400" b="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title" idx="2"/>
          </p:nvPr>
        </p:nvSpPr>
        <p:spPr>
          <a:xfrm>
            <a:off x="311700" y="256750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A Transcriptomic Analysis was Performed on Persister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Cells Treated with Tobramycin</a:t>
            </a: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1625" y="1066725"/>
            <a:ext cx="5203948" cy="3902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Transcriptomic Analysis of Persister Cells Revealed Gene Expression Changes in Response to Tobramycin Treatment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1377150"/>
            <a:ext cx="4016699" cy="319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SzPct val="100000"/>
              <a:buFont typeface="Helvetica Neue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2688 genes significantly upregulated  (30.8%)</a:t>
            </a:r>
          </a:p>
          <a:p>
            <a:pPr lvl="0" rtl="0">
              <a:spcBef>
                <a:spcPts val="0"/>
              </a:spcBef>
              <a:buNone/>
            </a:pP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228600" rtl="0">
              <a:spcBef>
                <a:spcPts val="0"/>
              </a:spcBef>
              <a:buSzPct val="100000"/>
              <a:buFont typeface="Helvetica Neue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2413 genes significantly downregulated (27.6%)</a:t>
            </a:r>
          </a:p>
          <a:p>
            <a:pPr lvl="0" rtl="0">
              <a:spcBef>
                <a:spcPts val="0"/>
              </a:spcBef>
              <a:buNone/>
            </a:pP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228600" rtl="0">
              <a:spcBef>
                <a:spcPts val="0"/>
              </a:spcBef>
              <a:buSzPct val="100000"/>
              <a:buFont typeface="Helvetica Neue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Downregulation of genes involved in TCA cycle</a:t>
            </a:r>
          </a:p>
          <a:p>
            <a:pPr lvl="0" rtl="0">
              <a:spcBef>
                <a:spcPts val="0"/>
              </a:spcBef>
              <a:buNone/>
            </a:pP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-228600">
              <a:spcBef>
                <a:spcPts val="0"/>
              </a:spcBef>
              <a:buSzPct val="100000"/>
              <a:buFont typeface="Helvetica Neue"/>
            </a:pPr>
            <a:r>
              <a:rPr lang="en" sz="1200">
                <a:latin typeface="Helvetica Neue"/>
                <a:ea typeface="Helvetica Neue"/>
                <a:cs typeface="Helvetica Neue"/>
                <a:sym typeface="Helvetica Neue"/>
              </a:rPr>
              <a:t>Upregulation of genes responding to oxidative stress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5401" y="1276125"/>
            <a:ext cx="3332674" cy="3657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179175" y="392750"/>
            <a:ext cx="8869500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200" b="0">
                <a:latin typeface="Helvetica Neue"/>
                <a:ea typeface="Helvetica Neue"/>
                <a:cs typeface="Helvetica Neue"/>
                <a:sym typeface="Helvetica Neue"/>
              </a:rPr>
              <a:t>Validate the Microarray Results by Examining Gene Using RT-qPCR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42626" y="928550"/>
            <a:ext cx="5432970" cy="3853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11 genes selected→ RNA extracted→ cDNA synthesized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Forward and Reverse primers through comparison of B. cenocepacia J2315 in BLAST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Used Bio-Rad CFX96 Real-Time System C1000 Thermal Cycler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600 nM primer concentration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Each sample spotted in duplicate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Control samples had no added cDNA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sz="1600" dirty="0">
                <a:latin typeface="Helvetica Neue"/>
                <a:ea typeface="Helvetica Neue"/>
                <a:cs typeface="Helvetica Neue"/>
                <a:sym typeface="Helvetica Neue"/>
              </a:rPr>
              <a:t>3 min denaturation→ 40 amp cycles</a:t>
            </a:r>
          </a:p>
          <a:p>
            <a:pPr lvl="0">
              <a:spcBef>
                <a:spcPts val="0"/>
              </a:spcBef>
              <a:buNone/>
            </a:pP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40" name="Shape 1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5595" y="928550"/>
            <a:ext cx="3473080" cy="4043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Shape 141"/>
          <p:cNvSpPr txBox="1"/>
          <p:nvPr/>
        </p:nvSpPr>
        <p:spPr>
          <a:xfrm>
            <a:off x="104525" y="4971900"/>
            <a:ext cx="4173000" cy="1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"/>
              <a:t>http://www.ncbi.nlm.nih.gov/pmc/articles/PMC3596321/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207175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200" b="0">
                <a:latin typeface="Helvetica Neue"/>
                <a:ea typeface="Helvetica Neue"/>
                <a:cs typeface="Helvetica Neue"/>
                <a:sym typeface="Helvetica Neue"/>
              </a:rPr>
              <a:t>DCFHDA Confirms the Induction of ROS by Tobramycin</a:t>
            </a:r>
          </a:p>
          <a:p>
            <a:pPr algn="ctr">
              <a:spcBef>
                <a:spcPts val="0"/>
              </a:spcBef>
              <a:buNone/>
            </a:pPr>
            <a:endParaRPr sz="2200" b="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289300" y="1087150"/>
            <a:ext cx="8683799" cy="2802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ROS= reactive oxygen species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Stained biofilms with 2’,7’- dichlorodihydro-fluorescein diacetate (DCFHDA)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Cyan ADP flow cytometer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50,000 cells per sample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Results: Tobramycin </a:t>
            </a:r>
            <a:r>
              <a:rPr lang="en" b="1" dirty="0">
                <a:latin typeface="Helvetica Neue"/>
                <a:ea typeface="Helvetica Neue"/>
                <a:cs typeface="Helvetica Neue"/>
                <a:sym typeface="Helvetica Neue"/>
              </a:rPr>
              <a:t>increased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 ROS production in treated sessile cells</a:t>
            </a:r>
          </a:p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Protection against ROS is important in survival of persister cells</a:t>
            </a:r>
          </a:p>
        </p:txBody>
      </p:sp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3600" y="3179851"/>
            <a:ext cx="4543024" cy="1885324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Shape 149"/>
          <p:cNvSpPr txBox="1"/>
          <p:nvPr/>
        </p:nvSpPr>
        <p:spPr>
          <a:xfrm>
            <a:off x="0" y="4947675"/>
            <a:ext cx="2411399" cy="2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600"/>
              <a:t>http://www.ncbi.nlm.nih.gov/pmc/articles/PMC3596321/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2250" y="298300"/>
            <a:ext cx="9079499" cy="955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200" b="0">
                <a:latin typeface="Helvetica Neue"/>
                <a:ea typeface="Helvetica Neue"/>
                <a:cs typeface="Helvetica Neue"/>
                <a:sym typeface="Helvetica Neue"/>
              </a:rPr>
              <a:t> The ICL Mutant Constructed by Deleting BCAL2118 and BCAM1588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246600" y="920400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Aim: Create unmarked nonpolar gene deletions</a:t>
            </a:r>
          </a:p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Target gene to be cloned into pGPI-SceI-XCm plasmid</a:t>
            </a:r>
          </a:p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HotStar HiFidelity polymerase kit</a:t>
            </a:r>
          </a:p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Double mutant </a:t>
            </a:r>
          </a:p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pDAI-SceI-SacB plasmid present → tetracycline-resistant</a:t>
            </a:r>
          </a:p>
          <a:p>
            <a:pPr marL="457200" lvl="0" indent="-228600">
              <a:spcBef>
                <a:spcPts val="0"/>
              </a:spcBef>
              <a:buFont typeface="Helvetica Neue"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Loss of integrated plasmid → trimethoprim-susceptible</a:t>
            </a:r>
          </a:p>
        </p:txBody>
      </p:sp>
      <p:pic>
        <p:nvPicPr>
          <p:cNvPr id="156" name="Shape 1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54048" y="2877400"/>
            <a:ext cx="4536073" cy="2167174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Shape 157"/>
          <p:cNvSpPr txBox="1"/>
          <p:nvPr/>
        </p:nvSpPr>
        <p:spPr>
          <a:xfrm>
            <a:off x="32250" y="4963500"/>
            <a:ext cx="2607599" cy="17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600"/>
              <a:t>http://www.ncbi.nlm.nih.gov/pmc/articles/PMC3596321/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-18600" y="370375"/>
            <a:ext cx="9181200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000" b="0">
                <a:latin typeface="Helvetica Neue"/>
                <a:ea typeface="Helvetica Neue"/>
                <a:cs typeface="Helvetica Neue"/>
                <a:sym typeface="Helvetica Neue"/>
              </a:rPr>
              <a:t>The Persister Cells Findings Give an Understanding Antimicrobial Tolerance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11700" y="1207950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TCA cycle was </a:t>
            </a:r>
            <a:r>
              <a:rPr lang="en" b="1" dirty="0">
                <a:latin typeface="Helvetica Neue"/>
                <a:ea typeface="Helvetica Neue"/>
                <a:cs typeface="Helvetica Neue"/>
                <a:sym typeface="Helvetica Neue"/>
              </a:rPr>
              <a:t>downregulated</a:t>
            </a:r>
          </a:p>
          <a:p>
            <a:pPr marL="457200" lvl="0" indent="-228600" rtl="0">
              <a:spcBef>
                <a:spcPts val="0"/>
              </a:spcBef>
              <a:buFont typeface="Helvetica Neue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Gene expression in the electron transport chain was</a:t>
            </a:r>
            <a:r>
              <a:rPr lang="en" b="1" dirty="0">
                <a:latin typeface="Helvetica Neue"/>
                <a:ea typeface="Helvetica Neue"/>
                <a:cs typeface="Helvetica Neue"/>
                <a:sym typeface="Helvetica Neue"/>
              </a:rPr>
              <a:t> downregulated</a:t>
            </a:r>
          </a:p>
          <a:p>
            <a:pPr marL="914400" lvl="1" indent="-228600" rtl="0">
              <a:spcBef>
                <a:spcPts val="0"/>
              </a:spcBef>
              <a:buFont typeface="Helvetica Neue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as a result, avoids the production of ROS</a:t>
            </a:r>
          </a:p>
          <a:p>
            <a:pPr marL="457200" lvl="0" indent="-228600" rtl="0">
              <a:spcBef>
                <a:spcPts val="0"/>
              </a:spcBef>
              <a:buFont typeface="Helvetica Neue"/>
              <a:buChar char="●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Genes in the production of NADPH were </a:t>
            </a:r>
            <a:r>
              <a:rPr lang="en" b="1" dirty="0">
                <a:latin typeface="Helvetica Neue"/>
                <a:ea typeface="Helvetica Neue"/>
                <a:cs typeface="Helvetica Neue"/>
                <a:sym typeface="Helvetica Neue"/>
              </a:rPr>
              <a:t>upregulated</a:t>
            </a:r>
          </a:p>
          <a:p>
            <a:pPr marL="457200" lvl="0" indent="-228600" rtl="0">
              <a:spcBef>
                <a:spcPts val="0"/>
              </a:spcBef>
              <a:buFont typeface="Helvetica Neue"/>
              <a:buChar char="●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Glyoxylate shunt and ICL encoding genes were </a:t>
            </a:r>
            <a:r>
              <a:rPr lang="en" b="1" dirty="0">
                <a:latin typeface="Helvetica Neue"/>
                <a:ea typeface="Helvetica Neue"/>
                <a:cs typeface="Helvetica Neue"/>
                <a:sym typeface="Helvetica Neue"/>
              </a:rPr>
              <a:t>upregulated</a:t>
            </a:r>
          </a:p>
          <a:p>
            <a:pPr marL="457200" lvl="0" indent="-228600" rtl="0">
              <a:spcBef>
                <a:spcPts val="0"/>
              </a:spcBef>
              <a:buFont typeface="Helvetica Neue"/>
              <a:buChar char="●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Less persister cells survived when in the presence of ICL and SDH</a:t>
            </a:r>
          </a:p>
          <a:p>
            <a:pPr marL="457200" lvl="0" indent="-228600" rtl="0">
              <a:spcBef>
                <a:spcPts val="0"/>
              </a:spcBef>
              <a:buFont typeface="Helvetica Neue"/>
              <a:buChar char="●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Overall:</a:t>
            </a:r>
          </a:p>
          <a:p>
            <a:pPr marL="1371600" lvl="1" indent="-228600" rtl="0">
              <a:spcBef>
                <a:spcPts val="0"/>
              </a:spcBef>
              <a:buFont typeface="Helvetica Neue"/>
              <a:buChar char="○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mechanism is widespread throughout the various species</a:t>
            </a:r>
          </a:p>
          <a:p>
            <a:pPr marL="1371600" lvl="1" indent="-228600" rtl="0">
              <a:spcBef>
                <a:spcPts val="0"/>
              </a:spcBef>
              <a:buFont typeface="Helvetica Neue"/>
              <a:buChar char="○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new approaches to the treatment of persister-related infections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b="0">
                <a:latin typeface="Helvetica Neue"/>
                <a:ea typeface="Helvetica Neue"/>
                <a:cs typeface="Helvetica Neue"/>
                <a:sym typeface="Helvetica Neue"/>
              </a:rPr>
              <a:t>OUTLINE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58325" y="1266325"/>
            <a:ext cx="8474100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Introduction: </a:t>
            </a:r>
            <a:r>
              <a:rPr lang="en" sz="2000" i="1">
                <a:latin typeface="Helvetica Neue"/>
                <a:ea typeface="Helvetica Neue"/>
                <a:cs typeface="Helvetica Neue"/>
                <a:sym typeface="Helvetica Neue"/>
              </a:rPr>
              <a:t>Bcc- </a:t>
            </a: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Opportunistic Pathogens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 i="1">
                <a:latin typeface="Helvetica Neue"/>
                <a:ea typeface="Helvetica Neue"/>
                <a:cs typeface="Helvetica Neue"/>
                <a:sym typeface="Helvetica Neue"/>
              </a:rPr>
              <a:t>Bcc </a:t>
            </a: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- Difficult to Eradicate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Tenacity of </a:t>
            </a:r>
            <a:r>
              <a:rPr lang="en" sz="2000" i="1">
                <a:latin typeface="Helvetica Neue"/>
                <a:ea typeface="Helvetica Neue"/>
                <a:cs typeface="Helvetica Neue"/>
                <a:sym typeface="Helvetica Neue"/>
              </a:rPr>
              <a:t>Bcc </a:t>
            </a: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Species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Strains and Cultured Conditions 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Minimal Inhibitory Concentration 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Persister Cells Quantified 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Transcriptomic Analysis on Persister Cells Treated with Tobramycin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Induction of ROS by Tobramycin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ICL Mutant</a:t>
            </a:r>
          </a:p>
          <a:p>
            <a:pPr marL="457200" lvl="0" indent="-355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Helvetica Neue"/>
              <a:buAutoNum type="arabicPeriod"/>
            </a:pPr>
            <a:r>
              <a:rPr lang="en" sz="2000">
                <a:latin typeface="Helvetica Neue"/>
                <a:ea typeface="Helvetica Neue"/>
                <a:cs typeface="Helvetica Neue"/>
                <a:sym typeface="Helvetica Neue"/>
              </a:rPr>
              <a:t>Conclusion: An Understanding Antimicrobial Tolerance</a:t>
            </a:r>
          </a:p>
          <a:p>
            <a:pPr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accen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accen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accen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accen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129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3000" b="0" i="1">
                <a:latin typeface="Helvetica Neue"/>
                <a:ea typeface="Helvetica Neue"/>
                <a:cs typeface="Helvetica Neue"/>
                <a:sym typeface="Helvetica Neue"/>
              </a:rPr>
              <a:t>Bcc </a:t>
            </a:r>
            <a:r>
              <a:rPr lang="en" sz="3000" b="0">
                <a:latin typeface="Helvetica Neue"/>
                <a:ea typeface="Helvetica Neue"/>
                <a:cs typeface="Helvetica Neue"/>
                <a:sym typeface="Helvetica Neue"/>
              </a:rPr>
              <a:t>Species are Opportunistic Pathogens</a:t>
            </a:r>
          </a:p>
          <a:p>
            <a:pPr rtl="0">
              <a:spcBef>
                <a:spcPts val="0"/>
              </a:spcBef>
              <a:buNone/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rtl="0">
              <a:spcBef>
                <a:spcPts val="0"/>
              </a:spcBef>
              <a:buNone/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rtl="0">
              <a:spcBef>
                <a:spcPts val="0"/>
              </a:spcBef>
              <a:buNone/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rtl="0">
              <a:spcBef>
                <a:spcPts val="0"/>
              </a:spcBef>
              <a:buNone/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>
              <a:spcBef>
                <a:spcPts val="0"/>
              </a:spcBef>
              <a:buNone/>
            </a:pPr>
            <a:endParaRPr i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384987"/>
            <a:ext cx="4542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i="1" dirty="0"/>
              <a:t>Burkholderia cepacia </a:t>
            </a:r>
            <a:r>
              <a:rPr lang="en" dirty="0"/>
              <a:t>complex</a:t>
            </a:r>
            <a:r>
              <a:rPr lang="en" i="1" dirty="0"/>
              <a:t> </a:t>
            </a:r>
            <a:r>
              <a:rPr lang="en" dirty="0"/>
              <a:t>(</a:t>
            </a:r>
            <a:r>
              <a:rPr lang="en" i="1" dirty="0"/>
              <a:t>Bcc</a:t>
            </a:r>
            <a:r>
              <a:rPr lang="en" dirty="0"/>
              <a:t>) - a group of 17 phenotypically similar species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Severe lung infections in cystic fibrosis patients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Persistence depends on specific species</a:t>
            </a:r>
          </a:p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i="1" dirty="0"/>
              <a:t>B. cenocepacia </a:t>
            </a:r>
            <a:r>
              <a:rPr lang="en" dirty="0"/>
              <a:t>possesses high transmissibility and mortality</a:t>
            </a:r>
          </a:p>
        </p:txBody>
      </p:sp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4300" y="1557473"/>
            <a:ext cx="3944374" cy="2863626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-60500" y="4952375"/>
            <a:ext cx="3321300" cy="386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"/>
              <a:t>http://www.apsnet.org/publications/apsnetfeatures/Pages/Burkholderiacepacia.aspx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38300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400" b="0" i="1">
                <a:latin typeface="Helvetica Neue"/>
                <a:ea typeface="Helvetica Neue"/>
                <a:cs typeface="Helvetica Neue"/>
                <a:sym typeface="Helvetica Neue"/>
              </a:rPr>
              <a:t>Bcc </a:t>
            </a: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Species are Especially Difficult to Eradicate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152400" y="1039875"/>
            <a:ext cx="8646299" cy="213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i="1" dirty="0"/>
              <a:t>Bcc </a:t>
            </a:r>
            <a:r>
              <a:rPr lang="en" dirty="0"/>
              <a:t>species exhibit a resistance to a wide range of antibiotics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800" dirty="0"/>
              <a:t>Changes in lipopolysaccharide structure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800" dirty="0"/>
              <a:t>Drug efflux pumps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800" dirty="0"/>
              <a:t>Beta-lactamases</a:t>
            </a:r>
          </a:p>
          <a:p>
            <a:pPr marL="914400" lvl="1" indent="-228600" rtl="0">
              <a:lnSpc>
                <a:spcPct val="10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800" dirty="0"/>
              <a:t>Altered penicillin binding proteins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4" name="Shape 84"/>
          <p:cNvSpPr txBox="1"/>
          <p:nvPr/>
        </p:nvSpPr>
        <p:spPr>
          <a:xfrm>
            <a:off x="152400" y="2789577"/>
            <a:ext cx="6777425" cy="2433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Shunting from the TCA cycle to the glyoxylate cycle counteracts the mechanism of many antibiotics</a:t>
            </a:r>
          </a:p>
          <a:p>
            <a:pPr marL="514350" lvl="0" indent="-2857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Biofilms lessen exposure to antibiotics</a:t>
            </a:r>
          </a:p>
          <a:p>
            <a:pPr marL="514350" lvl="0" indent="-2857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Persister cells survive treatment, then repopulate</a:t>
            </a:r>
          </a:p>
          <a:p>
            <a:pPr marL="857250" lvl="1" indent="-1714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Phenotypic variant</a:t>
            </a:r>
          </a:p>
          <a:p>
            <a:pPr marL="914400" lvl="1" indent="-2286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000" dirty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Very small fraction of populations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9925" y="1929650"/>
            <a:ext cx="2630625" cy="24876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-73975" y="4965375"/>
            <a:ext cx="3886200" cy="558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600"/>
              <a:t>http://www.chembio.uoguelph.ca/educmat/chm452/lecture9.htm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This Study Examines the Tenacity of </a:t>
            </a:r>
            <a:r>
              <a:rPr lang="en" sz="2400" b="0" i="1">
                <a:latin typeface="Helvetica Neue"/>
                <a:ea typeface="Helvetica Neue"/>
                <a:cs typeface="Helvetica Neue"/>
                <a:sym typeface="Helvetica Neue"/>
              </a:rPr>
              <a:t>Bcc </a:t>
            </a: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Species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How numerous are persister cells in </a:t>
            </a:r>
            <a:r>
              <a:rPr lang="en" i="1"/>
              <a:t>Bcc </a:t>
            </a:r>
            <a:r>
              <a:rPr lang="en"/>
              <a:t>biofilms?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What is the molecular basis of antimicrobial resistance in </a:t>
            </a:r>
            <a:r>
              <a:rPr lang="en" i="1"/>
              <a:t>Bcc </a:t>
            </a:r>
            <a:r>
              <a:rPr lang="en"/>
              <a:t>persisters?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How can persisters be eradicated from these biofilms?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6800" y="247550"/>
            <a:ext cx="9097199" cy="914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200" b="0">
                <a:latin typeface="Helvetica Neue"/>
                <a:ea typeface="Helvetica Neue"/>
                <a:cs typeface="Helvetica Neue"/>
                <a:sym typeface="Helvetica Neue"/>
              </a:rPr>
              <a:t>The Strains Were Cultured in 37° C Conditions 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76200" y="666750"/>
            <a:ext cx="8749199" cy="396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18 strains in this study</a:t>
            </a:r>
          </a:p>
          <a:p>
            <a:pPr marL="971550" lvl="1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all in the bacteria group </a:t>
            </a:r>
            <a:r>
              <a:rPr lang="en" i="1" dirty="0">
                <a:latin typeface="Helvetica Neue"/>
                <a:ea typeface="Helvetica Neue"/>
                <a:cs typeface="Helvetica Neue"/>
                <a:sym typeface="Helvetica Neue"/>
              </a:rPr>
              <a:t>Burkholderia cepacia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Luria-Bertani agar or Mueller Hinton agar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Cultured at 37 degrees Celsius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Diluted in Luria-Bertani broth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Incubated aerobically at 37 degrees Celsius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Mutant strains treated with:</a:t>
            </a:r>
          </a:p>
          <a:p>
            <a:pPr marL="971550" lvl="1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LB agar with 800</a:t>
            </a: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μg/ml trimethoprim</a:t>
            </a:r>
          </a:p>
          <a:p>
            <a:pPr marL="97155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LB broth with </a:t>
            </a:r>
            <a:r>
              <a:rPr lang="en" dirty="0">
                <a:latin typeface="Helvetica Neue"/>
                <a:ea typeface="Helvetica Neue"/>
                <a:cs typeface="Helvetica Neue"/>
                <a:sym typeface="Helvetica Neue"/>
              </a:rPr>
              <a:t>800</a:t>
            </a: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μg/ml trimethoprim and 0.2% rhamnose</a:t>
            </a:r>
          </a:p>
        </p:txBody>
      </p:sp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77375" y="2901325"/>
            <a:ext cx="1405825" cy="140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 rotWithShape="1">
          <a:blip r:embed="rId4">
            <a:alphaModFix amt="97000"/>
          </a:blip>
          <a:srcRect l="4203" t="4597" r="7300" b="12717"/>
          <a:stretch/>
        </p:blipFill>
        <p:spPr>
          <a:xfrm>
            <a:off x="6574662" y="1274250"/>
            <a:ext cx="1611249" cy="150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Shape 101"/>
          <p:cNvSpPr txBox="1"/>
          <p:nvPr/>
        </p:nvSpPr>
        <p:spPr>
          <a:xfrm>
            <a:off x="0" y="4920300"/>
            <a:ext cx="6069299" cy="22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600" dirty="0"/>
              <a:t>http://www.mkldiagnostics.com/media/catalog/product/cache/2/image/9df78eab33525d08d6e5fb8d27136e95/l/u/luria_bertani2_3.jpg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231425" y="355450"/>
            <a:ext cx="8756700" cy="821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800" b="0">
                <a:latin typeface="Helvetica Neue"/>
                <a:ea typeface="Helvetica Neue"/>
                <a:cs typeface="Helvetica Neue"/>
                <a:sym typeface="Helvetica Neue"/>
              </a:rPr>
              <a:t>Minimal Inhibitory Concentration was Determined through Broth Microdilution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231425" y="1049850"/>
            <a:ext cx="8520599" cy="330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Tested:</a:t>
            </a:r>
          </a:p>
          <a:p>
            <a:pPr marL="971550" lvl="1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Tobramycin and Ciprofloxacin</a:t>
            </a:r>
          </a:p>
          <a:p>
            <a:pPr marL="971550" lvl="1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Itaconate and 3-nitropropionate</a:t>
            </a:r>
          </a:p>
          <a:p>
            <a:pPr marL="971550" lvl="1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2-Thenoyltrifluoroacetone 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“Lowest concentration for which no significant difference in optical density was observed between the inoculated and blank wells after 24hr incubation”</a:t>
            </a:r>
          </a:p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Performed  in duplicate and replicates</a:t>
            </a:r>
          </a:p>
          <a:p>
            <a:pPr marL="5143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Never differed more than 2 fold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-16950" y="278800"/>
            <a:ext cx="9177899" cy="913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200" b="0">
                <a:latin typeface="Helvetica Neue"/>
                <a:ea typeface="Helvetica Neue"/>
                <a:cs typeface="Helvetica Neue"/>
                <a:sym typeface="Helvetica Neue"/>
              </a:rPr>
              <a:t>Persister Cells are Quantified using LB Plates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8100" y="819150"/>
            <a:ext cx="9029700" cy="396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24 hr old biofilms and planktonic cultures were treated </a:t>
            </a:r>
            <a:r>
              <a:rPr lang="en" dirty="0" smtClean="0"/>
              <a:t>with: tobramycin</a:t>
            </a:r>
            <a:r>
              <a:rPr lang="en" dirty="0"/>
              <a:t> </a:t>
            </a:r>
            <a:r>
              <a:rPr lang="en" dirty="0" smtClean="0"/>
              <a:t>and </a:t>
            </a:r>
            <a:r>
              <a:rPr lang="en" dirty="0" smtClean="0"/>
              <a:t>ciprofloxacin</a:t>
            </a:r>
            <a:endParaRPr lang="en" dirty="0"/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After 24 hr, supernatant removed and treated with: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 120</a:t>
            </a: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μl antibiotic</a:t>
            </a:r>
            <a:r>
              <a:rPr lang="en" sz="1400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 solution in </a:t>
            </a: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physiological</a:t>
            </a:r>
            <a:r>
              <a:rPr lang="en" sz="1400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 saline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/>
              <a:t>120</a:t>
            </a: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μl  physiological saline (Control)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Harvested cells through vortexing and sonication 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Quantified by plating on LB</a:t>
            </a:r>
          </a:p>
          <a:p>
            <a:pPr marL="514350" lvl="0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Additional steps for planktonic cultures:</a:t>
            </a:r>
          </a:p>
          <a:p>
            <a:pPr marL="971550" lvl="1" indent="-285750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highlight>
                  <a:srgbClr val="FFFFFF"/>
                </a:highlight>
                <a:latin typeface="Helvetica Neue"/>
                <a:ea typeface="Helvetica Neue"/>
                <a:cs typeface="Helvetica Neue"/>
                <a:sym typeface="Helvetica Neue"/>
              </a:rPr>
              <a:t>another 24hr growth for optical density of 1</a:t>
            </a:r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256750"/>
            <a:ext cx="8520599" cy="70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A Transcriptomic Analysis was Performed on Persister </a:t>
            </a:r>
          </a:p>
          <a:p>
            <a:pPr algn="ctr" rtl="0">
              <a:spcBef>
                <a:spcPts val="0"/>
              </a:spcBef>
              <a:buNone/>
            </a:pPr>
            <a:r>
              <a:rPr lang="en" sz="2400" b="0">
                <a:latin typeface="Helvetica Neue"/>
                <a:ea typeface="Helvetica Neue"/>
                <a:cs typeface="Helvetica Neue"/>
                <a:sym typeface="Helvetica Neue"/>
              </a:rPr>
              <a:t>Cells Treated with Tobramycin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838200" y="1047750"/>
            <a:ext cx="9753600" cy="3886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i="1" dirty="0"/>
              <a:t>B. cenocepacia </a:t>
            </a:r>
            <a:r>
              <a:rPr lang="en" sz="1200" dirty="0"/>
              <a:t>biofilms grown, 24 hours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Incubated in the presence of tobramycin (4x MIC) or control, 24 hours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Cells collected by vortexing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RNA preparation</a:t>
            </a:r>
          </a:p>
          <a:p>
            <a:pPr marL="971550" lvl="1" indent="-28575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200" dirty="0"/>
              <a:t>Extraction, Ambion RiboPure Bacteria Kit</a:t>
            </a:r>
          </a:p>
          <a:p>
            <a:pPr marL="971550" lvl="1" indent="-28575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200" dirty="0"/>
              <a:t>Purification (DNase treatment), 1 hour</a:t>
            </a:r>
          </a:p>
          <a:p>
            <a:pPr marL="971550" lvl="1" indent="-28575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200" dirty="0"/>
              <a:t>Concentration, Microcon YM-50 filters</a:t>
            </a:r>
          </a:p>
          <a:p>
            <a:pPr marL="971550" lvl="1" indent="-285750" rtl="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" sz="1200" dirty="0"/>
              <a:t>Amplification, Ambion MessageAmp II-Bacteria Kit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cDNA synthesis (reverse transcription)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Dye incorporation and hybridization against genomic DNA</a:t>
            </a:r>
          </a:p>
          <a:p>
            <a:pPr marL="457200" lvl="0" indent="-228600">
              <a:spcBef>
                <a:spcPts val="0"/>
              </a:spcBef>
              <a:buAutoNum type="arabicPeriod"/>
            </a:pPr>
            <a:r>
              <a:rPr lang="en" sz="1200" dirty="0"/>
              <a:t>Scanning, normalization, T-test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776</Words>
  <Application>Microsoft Office PowerPoint</Application>
  <PresentationFormat>On-screen Show (16:9)</PresentationFormat>
  <Paragraphs>130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Helvetica Neue</vt:lpstr>
      <vt:lpstr>PT Sans Narrow</vt:lpstr>
      <vt:lpstr>Open Sans</vt:lpstr>
      <vt:lpstr>tropic</vt:lpstr>
      <vt:lpstr>Biofilm-Grown Burkholderia cepacia Complex Cells Survive Antibiotic Treatment by Avoiding Production of Reactive Oxygen Species</vt:lpstr>
      <vt:lpstr>OUTLINE</vt:lpstr>
      <vt:lpstr>Bcc Species are Opportunistic Pathogens     </vt:lpstr>
      <vt:lpstr>Bcc Species are Especially Difficult to Eradicate</vt:lpstr>
      <vt:lpstr>This Study Examines the Tenacity of Bcc Species</vt:lpstr>
      <vt:lpstr>The Strains Were Cultured in 37° C Conditions </vt:lpstr>
      <vt:lpstr>Minimal Inhibitory Concentration was Determined through Broth Microdilution</vt:lpstr>
      <vt:lpstr>Persister Cells are Quantified using LB Plates</vt:lpstr>
      <vt:lpstr>A Transcriptomic Analysis was Performed on Persister  Cells Treated with Tobramycin</vt:lpstr>
      <vt:lpstr> </vt:lpstr>
      <vt:lpstr>Transcriptomic Analysis of Persister Cells Revealed Gene Expression Changes in Response to Tobramycin Treatment</vt:lpstr>
      <vt:lpstr>Validate the Microarray Results by Examining Gene Using RT-qPCR</vt:lpstr>
      <vt:lpstr>DCFHDA Confirms the Induction of ROS by Tobramycin </vt:lpstr>
      <vt:lpstr> The ICL Mutant Constructed by Deleting BCAL2118 and BCAM1588</vt:lpstr>
      <vt:lpstr>The Persister Cells Findings Give an Understanding Antimicrobial Tolerance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Biofilm-Grown Burkholderia cepacia Complex Cells Survive Antibiotic Treatment by Avoiding Production of Reactive Oxygen Species</dc:title>
  <dc:creator>Student</dc:creator>
  <cp:lastModifiedBy>Student</cp:lastModifiedBy>
  <cp:revision>2</cp:revision>
  <dcterms:modified xsi:type="dcterms:W3CDTF">2015-11-17T07:54:51Z</dcterms:modified>
</cp:coreProperties>
</file>