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70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4352434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 and Emily</a:t>
            </a:r>
          </a:p>
          <a:p>
            <a:pPr rtl="0">
              <a:spcBef>
                <a:spcPts val="0"/>
              </a:spcBef>
              <a:buNone/>
            </a:pPr>
            <a:endParaRPr/>
          </a:p>
          <a:p>
            <a:pPr rtl="0">
              <a:spcBef>
                <a:spcPts val="0"/>
              </a:spcBef>
              <a:buNone/>
            </a:pPr>
            <a:r>
              <a:rPr lang="en"/>
              <a:t>Introduce ourselves.</a:t>
            </a:r>
          </a:p>
          <a:p>
            <a:pPr rtl="0">
              <a:spcBef>
                <a:spcPts val="0"/>
              </a:spcBef>
              <a:buNone/>
            </a:pPr>
            <a:r>
              <a:rPr lang="en"/>
              <a:t>We’ll be talking about the Microarray Paper that covers our bacteria Shewanella oneidensis.</a:t>
            </a:r>
          </a:p>
          <a:p>
            <a:pPr>
              <a:spcBef>
                <a:spcPts val="0"/>
              </a:spcBef>
              <a:buNone/>
            </a:pPr>
            <a:r>
              <a:rPr lang="en"/>
              <a:t>Snapshot of iron response in </a:t>
            </a:r>
            <a:r>
              <a:rPr lang="en" i="1"/>
              <a:t>Shewanella oneidensis</a:t>
            </a:r>
            <a:r>
              <a:rPr lang="en"/>
              <a:t> by gene network reconstruction.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solidFill>
                  <a:schemeClr val="dk1"/>
                </a:solidFill>
              </a:rPr>
              <a:t>Emily</a:t>
            </a:r>
          </a:p>
          <a:p>
            <a:pPr rtl="0">
              <a:spcBef>
                <a:spcPts val="0"/>
              </a:spcBef>
              <a:buNone/>
            </a:pPr>
            <a:endParaRPr/>
          </a:p>
          <a:p>
            <a:pPr rtl="0">
              <a:spcBef>
                <a:spcPts val="0"/>
              </a:spcBef>
              <a:buNone/>
            </a:pPr>
            <a:r>
              <a:rPr lang="en"/>
              <a:t>This will be used for the microarray data</a:t>
            </a:r>
          </a:p>
          <a:p>
            <a:pPr rtl="0">
              <a:spcBef>
                <a:spcPts val="0"/>
              </a:spcBef>
              <a:buNone/>
            </a:pPr>
            <a:r>
              <a:rPr lang="en"/>
              <a:t>Looked at iron depletion in the anaerobic state</a:t>
            </a:r>
          </a:p>
          <a:p>
            <a:pPr rtl="0">
              <a:spcBef>
                <a:spcPts val="0"/>
              </a:spcBef>
              <a:buNone/>
            </a:pPr>
            <a:r>
              <a:rPr lang="en"/>
              <a:t>Anaerobic culturing: 10ml LB medium with 10mM fumarate and 10mM lactate, spun and washed with LB medium and then divided - transferred to 5mL LB medium with 10mM lactate and 10mM Fe(III) dioxide</a:t>
            </a:r>
          </a:p>
          <a:p>
            <a:pPr rtl="0">
              <a:spcBef>
                <a:spcPts val="0"/>
              </a:spcBef>
              <a:buNone/>
            </a:pPr>
            <a:r>
              <a:rPr lang="en"/>
              <a:t>Had a control of uninoculated medium containing 10mM Fe(III)</a:t>
            </a:r>
          </a:p>
          <a:p>
            <a:pPr>
              <a:spcBef>
                <a:spcPts val="0"/>
              </a:spcBef>
              <a:buNone/>
            </a:pPr>
            <a:r>
              <a:rPr lang="en"/>
              <a:t>Used 160 M concentration (had best results from previous trial)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b="1"/>
          </a:p>
          <a:p>
            <a:pPr lvl="0" rtl="0">
              <a:spcBef>
                <a:spcPts val="0"/>
              </a:spcBef>
              <a:buNone/>
            </a:pPr>
            <a:r>
              <a:rPr lang="en"/>
              <a:t>Now we’ll be going over the multitude of figures and tables that described the methods and results of the experiment and enlightened us on what the writers were actually studying.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a:p>
          <a:p>
            <a:pPr rtl="0">
              <a:spcBef>
                <a:spcPts val="0"/>
              </a:spcBef>
              <a:buNone/>
            </a:pPr>
            <a:r>
              <a:rPr lang="en"/>
              <a:t>One of the first figures we will be discussing is a graphical interpretation of the growth rate under the treatments of the iron chelator. Figure 1A (on the left) represent the growth rate of </a:t>
            </a:r>
            <a:r>
              <a:rPr lang="en" i="1"/>
              <a:t>Shewanella oneidensis </a:t>
            </a:r>
            <a:r>
              <a:rPr lang="en"/>
              <a:t>under the 4 treatments, which are distinguishable by the concentration of iron chelator. The control is untreated and resembles the growth of </a:t>
            </a:r>
            <a:r>
              <a:rPr lang="en" i="1"/>
              <a:t>Shewanella</a:t>
            </a:r>
            <a:r>
              <a:rPr lang="en"/>
              <a:t> under the 80 microMolar treatment of iron chelator. 320 microMolar treatment completely stopped growth of </a:t>
            </a:r>
            <a:r>
              <a:rPr lang="en" i="1"/>
              <a:t>Shewanella oneidensis</a:t>
            </a:r>
            <a:r>
              <a:rPr lang="en"/>
              <a:t>. </a:t>
            </a:r>
          </a:p>
          <a:p>
            <a:pPr rtl="0">
              <a:spcBef>
                <a:spcPts val="0"/>
              </a:spcBef>
              <a:buNone/>
            </a:pPr>
            <a:endParaRPr/>
          </a:p>
          <a:p>
            <a:pPr rtl="0">
              <a:spcBef>
                <a:spcPts val="0"/>
              </a:spcBef>
              <a:buNone/>
            </a:pPr>
            <a:r>
              <a:rPr lang="en" i="1"/>
              <a:t>1A) Showing the four treatments (80, 160, 240, and 320) and the control (0). Used 2,2’-dipyridyl to deplete iron levels in the environment - challenge to cell proliferation and survival. Extended lag phase, slower growth rate at mid-log phase, and lower cell density at stationary phase. Clear inhibition at 160, 240, and 320 (cell growth completely stopped in last condition)</a:t>
            </a:r>
          </a:p>
          <a:p>
            <a:pPr>
              <a:spcBef>
                <a:spcPts val="0"/>
              </a:spcBef>
              <a:buNone/>
            </a:pPr>
            <a:r>
              <a:rPr lang="en" i="1"/>
              <a:t>1B) Control (MR-1), MR-1+chelator+FeSO4 (growth was slowed and then recovered), MR-1+chelator (slower growth). Used 160 concentration. Meant to test whether iron depletion led to rapid physiological change.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Emily</a:t>
            </a:r>
          </a:p>
          <a:p>
            <a:pPr rtl="0">
              <a:spcBef>
                <a:spcPts val="0"/>
              </a:spcBef>
              <a:buNone/>
            </a:pPr>
            <a:endParaRPr/>
          </a:p>
          <a:p>
            <a:pPr rtl="0">
              <a:spcBef>
                <a:spcPts val="0"/>
              </a:spcBef>
              <a:buNone/>
            </a:pPr>
            <a:r>
              <a:rPr lang="en"/>
              <a:t>Table 1: used for microarray experiments, MR-1 cultures at mid-log phase were treated with 160 uM 2,2’-dipyridyl, iron was repleted after 1 hour with ferrous sulfate. Samples were collected at multiple time points. RT-PCR used to validate microarray data. Values greater than one are up regulation and lower than one are down regulation. </a:t>
            </a:r>
          </a:p>
          <a:p>
            <a:pPr>
              <a:spcBef>
                <a:spcPts val="0"/>
              </a:spcBef>
              <a:buNone/>
            </a:pPr>
            <a:r>
              <a:rPr lang="en"/>
              <a:t>Table 2: significant differential gene expression at the time points. Iron response is very rapid (21 genes up regulated at first time point). Able to use this data that more genes are involved in iron stimulon and regulon than previously deduced.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a:p>
          <a:p>
            <a:pPr>
              <a:spcBef>
                <a:spcPts val="0"/>
              </a:spcBef>
              <a:buNone/>
            </a:pPr>
            <a:r>
              <a:rPr lang="en"/>
              <a:t>Predominant groups: transport and binding proteins (for iron acquisition systems), regulatory functions, energy metabolism, adaptation to atypical conditions, biosynthesis of cofactors or proteins.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Emily</a:t>
            </a:r>
          </a:p>
          <a:p>
            <a:pPr rtl="0">
              <a:spcBef>
                <a:spcPts val="0"/>
              </a:spcBef>
              <a:buNone/>
            </a:pPr>
            <a:endParaRPr/>
          </a:p>
          <a:p>
            <a:pPr rtl="0">
              <a:spcBef>
                <a:spcPts val="0"/>
              </a:spcBef>
              <a:buNone/>
            </a:pPr>
            <a:r>
              <a:rPr lang="en"/>
              <a:t>Table shows relevant genes and how they were up or down regulated either during the depletion or repletion phase</a:t>
            </a:r>
          </a:p>
          <a:p>
            <a:pPr>
              <a:spcBef>
                <a:spcPts val="0"/>
              </a:spcBef>
              <a:buNone/>
            </a:pPr>
            <a:r>
              <a:rPr lang="en"/>
              <a:t>Motifs show how genes are connected to each other - colors refer to function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solidFill>
                  <a:schemeClr val="dk1"/>
                </a:solidFill>
              </a:rPr>
              <a:t>Emily</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3A) Almost all iron acquisition systems, these genes are highly co-regulated under iron depletion and repletion conditions. Fur (Ferric Uptake Regulator) is a global transcription factor that maintains iron homeostasis. A “Fur box” is present on genes that involve iron levels, such as the genes in this table.</a:t>
            </a:r>
          </a:p>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solidFill>
                  <a:schemeClr val="dk1"/>
                </a:solidFill>
              </a:rPr>
              <a:t>Emily</a:t>
            </a:r>
          </a:p>
          <a:p>
            <a:pPr lvl="0" rtl="0">
              <a:spcBef>
                <a:spcPts val="0"/>
              </a:spcBef>
              <a:buClr>
                <a:schemeClr val="dk1"/>
              </a:buClr>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3B) Genes are expressed by iron depletion and induced by repletion, contribute to anaerobic energy metabolism. Also had 10 transcriptional factors clustered around their functional genes - they function to regulate the process. A Crp global transcription factor helps monitor these genes. Found a conserved CRP-binding site at the promoter of the genes in this module through a sequence search of the DNA. This suggests that inactivation of Crp could lead to repression of multiple branches of anaerobic energy metabolism pathways - leads to deficiency in reducing electron acceptors.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solidFill>
                  <a:schemeClr val="dk1"/>
                </a:solidFill>
              </a:rPr>
              <a:t>Emily</a:t>
            </a:r>
          </a:p>
          <a:p>
            <a:pPr lvl="0" rtl="0">
              <a:spcBef>
                <a:spcPts val="0"/>
              </a:spcBef>
              <a:buClr>
                <a:schemeClr val="dk1"/>
              </a:buClr>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3C) Protein degradation - induced by iron depletion and repressed by iron repletion. Include heat shock proteins.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a:p>
          <a:p>
            <a:pPr rtl="0">
              <a:spcBef>
                <a:spcPts val="0"/>
              </a:spcBef>
              <a:buNone/>
            </a:pPr>
            <a:r>
              <a:rPr lang="en"/>
              <a:t>Genes encoding ribosomal proteins induced by iron repletion - correlates with rapid resumption of bacterial growth after iron addition</a:t>
            </a:r>
          </a:p>
          <a:p>
            <a:pPr>
              <a:spcBef>
                <a:spcPts val="0"/>
              </a:spcBef>
              <a:buNone/>
            </a:pPr>
            <a:r>
              <a:rPr lang="en"/>
              <a:t>Genes related to aerobic energy metabolism induced by iron depletion and repressed with iron repletion - energy required for coping with iron depletion is greater than that required for normal growth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b="1"/>
          </a:p>
          <a:p>
            <a:pPr rtl="0">
              <a:spcBef>
                <a:spcPts val="0"/>
              </a:spcBef>
              <a:buNone/>
            </a:pPr>
            <a:r>
              <a:rPr lang="en"/>
              <a:t>The overview of what we are going to cover in our presentation.</a:t>
            </a:r>
          </a:p>
          <a:p>
            <a:pPr>
              <a:spcBef>
                <a:spcPts val="0"/>
              </a:spcBef>
              <a:buNone/>
            </a:pPr>
            <a:r>
              <a:rPr lang="en"/>
              <a:t>Firstly we will talk about some key vocabulary that will help with understanding our paper. The significance of our particular bacterial species. The experimental design, essentially what the researchers did to </a:t>
            </a:r>
            <a:r>
              <a:rPr lang="en" i="1"/>
              <a:t>S. oneidensis </a:t>
            </a:r>
            <a:r>
              <a:rPr lang="en"/>
              <a:t>samples. We will be analyzing the methods/results of the experiment by going over the figures and tables throughout the paper. Finally we will go over the discussion and the significance of the results.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a:p>
          <a:p>
            <a:pPr rtl="0">
              <a:spcBef>
                <a:spcPts val="0"/>
              </a:spcBef>
              <a:buNone/>
            </a:pPr>
            <a:r>
              <a:rPr lang="en"/>
              <a:t>Looked at SO3032 to test the importance of iron acquisition genes under iron depleted conditions (DSP10 is parent strand). SO3032 was unable to grow in the presence of 120 uM iron chelator (A) and had only some growth under 160 uM conditions - less than A (B) - need SO3032 for survival of iron starvation</a:t>
            </a:r>
          </a:p>
          <a:p>
            <a:pPr>
              <a:spcBef>
                <a:spcPts val="0"/>
              </a:spcBef>
              <a:buNone/>
            </a:pPr>
            <a:r>
              <a:rPr lang="en"/>
              <a:t>Graph C shows gene encoding a protein - SO2017 (located in the same operon as the heat shock protein). Mutant strand cannot grow in the presence of 2,2’-dipyridyl - lack of SO2017 prohibited the cell’s ability to survive iron depletion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Ron</a:t>
            </a:r>
          </a:p>
          <a:p>
            <a:pPr rtl="0">
              <a:spcBef>
                <a:spcPts val="0"/>
              </a:spcBef>
              <a:buNone/>
            </a:pPr>
            <a:endParaRPr/>
          </a:p>
          <a:p>
            <a:pPr lvl="0" rtl="0">
              <a:spcBef>
                <a:spcPts val="0"/>
              </a:spcBef>
              <a:buNone/>
            </a:pPr>
            <a:r>
              <a:rPr lang="en"/>
              <a:t>A) Disruption of SO1415 impared anaerobic Fe(III) reduction - produced less than half the amount of Fe(II)</a:t>
            </a:r>
          </a:p>
          <a:p>
            <a:pPr lvl="0">
              <a:spcBef>
                <a:spcPts val="0"/>
              </a:spcBef>
              <a:buNone/>
            </a:pPr>
            <a:r>
              <a:rPr lang="en"/>
              <a:t>B and C) SO1415 is involved in regulating specific branches of anaerobic energy metabolism - used 10 mM lactate as the electron donor and a non-metal electron acceptor (5 options). Both show significant growth deficiency.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b="1"/>
              <a:t>Emily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t>Emily</a:t>
            </a:r>
          </a:p>
          <a:p>
            <a:pPr lvl="0" rtl="0">
              <a:spcBef>
                <a:spcPts val="0"/>
              </a:spcBef>
              <a:buNone/>
            </a:pPr>
            <a:endParaRPr/>
          </a:p>
          <a:p>
            <a:pPr marL="457200" lvl="0" indent="-228600" rtl="0">
              <a:spcBef>
                <a:spcPts val="0"/>
              </a:spcBef>
              <a:buAutoNum type="arabicPeriod"/>
            </a:pPr>
            <a:r>
              <a:rPr lang="en"/>
              <a:t>Gradually limiting oxygen induces an anaerobic response but S. oneidensis continues to grow and cell density increases during iron depletion (this should limit concentration of oxygen and up-regulate expression of genes as anaerobic response). So, an anaerobic energy model may function as iron-storage proteins to release previously stored iron in proteins during iron depletion to increase overall levels</a:t>
            </a:r>
          </a:p>
          <a:p>
            <a:pPr marL="457200" lvl="0" indent="-228600" rtl="0">
              <a:spcBef>
                <a:spcPts val="0"/>
              </a:spcBef>
              <a:buAutoNum type="arabicPeriod"/>
            </a:pPr>
            <a:r>
              <a:rPr lang="en"/>
              <a:t>In E.coli - Crp influences different biological processes and responds to glucose levels as global transcription factor but in S. oneidensis, Crp is part of anaerobic energy metabolism</a:t>
            </a:r>
          </a:p>
          <a:p>
            <a:pPr marL="457200" lvl="0" indent="-228600" rtl="0">
              <a:spcBef>
                <a:spcPts val="0"/>
              </a:spcBef>
              <a:buAutoNum type="arabicPeriod"/>
            </a:pPr>
            <a:r>
              <a:rPr lang="en"/>
              <a:t>Should have seen protein degradation - concentration of iron may not have been high enough</a:t>
            </a:r>
          </a:p>
          <a:p>
            <a:pPr marL="457200" lvl="0" indent="-228600" rtl="0">
              <a:spcBef>
                <a:spcPts val="0"/>
              </a:spcBef>
              <a:buAutoNum type="arabicPeriod"/>
            </a:pPr>
            <a:r>
              <a:rPr lang="en"/>
              <a:t>In other organisms, Fur-independence has been studied, but in S. oneidensis, it is implied that transcriptional factors other than Fur are needed for iron response</a:t>
            </a:r>
          </a:p>
          <a:p>
            <a:pPr marL="457200" lvl="0" indent="-228600" rtl="0">
              <a:spcBef>
                <a:spcPts val="0"/>
              </a:spcBef>
              <a:buAutoNum type="arabicPeriod"/>
            </a:pPr>
            <a:r>
              <a:rPr lang="en"/>
              <a:t>Based upon response times of the organism to depletion/repletion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To start off, let’s define some vocabulary.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Iron chelator: ions or molecules that bond to iron (or other metals) - Iron chelators were used to rapidly sequester intra- and extra-cellular iron</a:t>
            </a:r>
          </a:p>
          <a:p>
            <a:pPr rtl="0">
              <a:spcBef>
                <a:spcPts val="0"/>
              </a:spcBef>
              <a:buNone/>
            </a:pPr>
            <a:r>
              <a:rPr lang="en"/>
              <a:t>Induced: to bring about - genes were induced responding to iron depletion</a:t>
            </a:r>
          </a:p>
          <a:p>
            <a:pPr rtl="0">
              <a:spcBef>
                <a:spcPts val="0"/>
              </a:spcBef>
              <a:buNone/>
            </a:pPr>
            <a:r>
              <a:rPr lang="en"/>
              <a:t>Repressed: to inhibit - genes were repressed responding to iron repletion</a:t>
            </a:r>
          </a:p>
          <a:p>
            <a:pPr rtl="0">
              <a:spcBef>
                <a:spcPts val="0"/>
              </a:spcBef>
              <a:buNone/>
            </a:pPr>
            <a:r>
              <a:rPr lang="en"/>
              <a:t>Repletion: filled, increased (ferrous sulfate)</a:t>
            </a:r>
          </a:p>
          <a:p>
            <a:pPr rtl="0">
              <a:spcBef>
                <a:spcPts val="0"/>
              </a:spcBef>
              <a:buNone/>
            </a:pPr>
            <a:r>
              <a:rPr lang="en"/>
              <a:t>Depletion: decreased (Iron chelator)</a:t>
            </a:r>
          </a:p>
          <a:p>
            <a:pPr rtl="0">
              <a:spcBef>
                <a:spcPts val="0"/>
              </a:spcBef>
              <a:buNone/>
            </a:pPr>
            <a:r>
              <a:rPr lang="en"/>
              <a:t>Up regulated: increased in expression</a:t>
            </a:r>
          </a:p>
          <a:p>
            <a:pPr rtl="0">
              <a:spcBef>
                <a:spcPts val="0"/>
              </a:spcBef>
              <a:buNone/>
            </a:pPr>
            <a:r>
              <a:rPr lang="en"/>
              <a:t>Down regulated: decrease in expression</a:t>
            </a:r>
          </a:p>
          <a:p>
            <a:pPr rtl="0">
              <a:spcBef>
                <a:spcPts val="0"/>
              </a:spcBef>
              <a:buNone/>
            </a:pPr>
            <a:r>
              <a:rPr lang="en"/>
              <a:t>Aerobic: having or requiring free oxygen</a:t>
            </a:r>
          </a:p>
          <a:p>
            <a:pPr>
              <a:spcBef>
                <a:spcPts val="0"/>
              </a:spcBef>
              <a:buNone/>
            </a:pPr>
            <a:r>
              <a:rPr lang="en"/>
              <a:t>Anaerobic: not needing free oxygen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rtl="0">
              <a:spcBef>
                <a:spcPts val="0"/>
              </a:spcBef>
              <a:buNone/>
            </a:pPr>
            <a:r>
              <a:rPr lang="en" sz="1000" i="1">
                <a:solidFill>
                  <a:schemeClr val="dk1"/>
                </a:solidFill>
              </a:rPr>
              <a:t>S. oneidensis </a:t>
            </a:r>
            <a:r>
              <a:rPr lang="en" sz="1000">
                <a:solidFill>
                  <a:schemeClr val="dk1"/>
                </a:solidFill>
              </a:rPr>
              <a:t>has been shown to be a fish pathogen as well as an opportunistic human pathogen [19,20]. Iron-regulated metabolisms are essential for the virulence of </a:t>
            </a:r>
            <a:r>
              <a:rPr lang="en" sz="1000" i="1">
                <a:solidFill>
                  <a:schemeClr val="dk1"/>
                </a:solidFill>
              </a:rPr>
              <a:t>Vibrio cholerae </a:t>
            </a:r>
            <a:r>
              <a:rPr lang="en" sz="1000">
                <a:solidFill>
                  <a:schemeClr val="dk1"/>
                </a:solidFill>
              </a:rPr>
              <a:t>[21], </a:t>
            </a:r>
            <a:r>
              <a:rPr lang="en" sz="1000" i="1">
                <a:solidFill>
                  <a:schemeClr val="dk1"/>
                </a:solidFill>
              </a:rPr>
              <a:t>Bacillus cereus </a:t>
            </a:r>
            <a:r>
              <a:rPr lang="en" sz="1000">
                <a:solidFill>
                  <a:schemeClr val="dk1"/>
                </a:solidFill>
              </a:rPr>
              <a:t>[22], </a:t>
            </a:r>
            <a:r>
              <a:rPr lang="en" sz="1000" i="1">
                <a:solidFill>
                  <a:schemeClr val="dk1"/>
                </a:solidFill>
              </a:rPr>
              <a:t>Neisseria menin- gitidis </a:t>
            </a:r>
            <a:r>
              <a:rPr lang="en" sz="1000">
                <a:solidFill>
                  <a:schemeClr val="dk1"/>
                </a:solidFill>
              </a:rPr>
              <a:t>[23] and </a:t>
            </a:r>
            <a:r>
              <a:rPr lang="en" sz="1000" i="1">
                <a:solidFill>
                  <a:schemeClr val="dk1"/>
                </a:solidFill>
              </a:rPr>
              <a:t>Shigella </a:t>
            </a:r>
            <a:r>
              <a:rPr lang="en" sz="1000">
                <a:solidFill>
                  <a:schemeClr val="dk1"/>
                </a:solidFill>
              </a:rPr>
              <a:t>species [24]. It is possible that iron may play a similar role in </a:t>
            </a:r>
            <a:r>
              <a:rPr lang="en" sz="1000" i="1">
                <a:solidFill>
                  <a:schemeClr val="dk1"/>
                </a:solidFill>
              </a:rPr>
              <a:t>S. oneidensis </a:t>
            </a:r>
            <a:r>
              <a:rPr lang="en" sz="1000">
                <a:solidFill>
                  <a:schemeClr val="dk1"/>
                </a:solidFill>
              </a:rPr>
              <a:t>as it does in other pathogenic γ-proteobacteria (e.g. </a:t>
            </a:r>
            <a:r>
              <a:rPr lang="en" sz="1000" i="1">
                <a:solidFill>
                  <a:schemeClr val="dk1"/>
                </a:solidFill>
              </a:rPr>
              <a:t>Vibrio </a:t>
            </a:r>
            <a:r>
              <a:rPr lang="en" sz="1000">
                <a:solidFill>
                  <a:schemeClr val="dk1"/>
                </a:solidFill>
              </a:rPr>
              <a:t>and </a:t>
            </a:r>
            <a:r>
              <a:rPr lang="en" sz="1000" i="1">
                <a:solidFill>
                  <a:schemeClr val="dk1"/>
                </a:solidFill>
              </a:rPr>
              <a:t>Shigella</a:t>
            </a:r>
            <a:r>
              <a:rPr lang="en" sz="1000">
                <a:solidFill>
                  <a:schemeClr val="dk1"/>
                </a:solidFill>
              </a:rPr>
              <a:t>) </a:t>
            </a:r>
          </a:p>
          <a:p>
            <a:pPr lvl="0" rtl="0">
              <a:spcBef>
                <a:spcPts val="0"/>
              </a:spcBef>
              <a:buClr>
                <a:schemeClr val="dk1"/>
              </a:buClr>
              <a:buSzPct val="110000"/>
              <a:buFont typeface="Arial"/>
              <a:buNone/>
            </a:pPr>
            <a:r>
              <a:rPr lang="en" sz="1000">
                <a:solidFill>
                  <a:schemeClr val="dk1"/>
                </a:solidFill>
              </a:rPr>
              <a:t>More research can be done on the transcriptional regulators in anaerobic energy metabolism.</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b="1"/>
              <a:t>Emily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solidFill>
                  <a:schemeClr val="dk1"/>
                </a:solidFill>
              </a:rPr>
              <a:t>Emily</a:t>
            </a:r>
          </a:p>
          <a:p>
            <a:pPr rtl="0">
              <a:spcBef>
                <a:spcPts val="0"/>
              </a:spcBef>
              <a:buNone/>
            </a:pPr>
            <a:endParaRPr>
              <a:solidFill>
                <a:schemeClr val="dk1"/>
              </a:solidFill>
            </a:endParaRPr>
          </a:p>
          <a:p>
            <a:pPr rtl="0">
              <a:spcBef>
                <a:spcPts val="0"/>
              </a:spcBef>
              <a:buNone/>
            </a:pPr>
            <a:r>
              <a:rPr lang="en">
                <a:solidFill>
                  <a:schemeClr val="dk1"/>
                </a:solidFill>
              </a:rPr>
              <a:t>wild-type </a:t>
            </a:r>
            <a:r>
              <a:rPr lang="en" i="1">
                <a:solidFill>
                  <a:schemeClr val="dk1"/>
                </a:solidFill>
              </a:rPr>
              <a:t>S. oneidensis</a:t>
            </a:r>
            <a:r>
              <a:rPr lang="en">
                <a:solidFill>
                  <a:schemeClr val="dk1"/>
                </a:solidFill>
              </a:rPr>
              <a:t> MR-1</a:t>
            </a:r>
          </a:p>
          <a:p>
            <a:pPr rtl="0">
              <a:spcBef>
                <a:spcPts val="0"/>
              </a:spcBef>
              <a:buNone/>
            </a:pPr>
            <a:r>
              <a:rPr lang="en">
                <a:solidFill>
                  <a:schemeClr val="dk1"/>
                </a:solidFill>
              </a:rPr>
              <a:t>4 biological replicates of each condition</a:t>
            </a:r>
          </a:p>
          <a:p>
            <a:pPr rtl="0">
              <a:spcBef>
                <a:spcPts val="0"/>
              </a:spcBef>
              <a:buNone/>
            </a:pPr>
            <a:r>
              <a:rPr lang="en">
                <a:solidFill>
                  <a:schemeClr val="dk1"/>
                </a:solidFill>
              </a:rPr>
              <a:t>Testing the aerobic versus anaerobic states of the organism - wanted to use anaerobic pathway for the rest of the study because S. oneidensis used an anaerobic metabolism pathway</a:t>
            </a:r>
          </a:p>
          <a:p>
            <a:pPr rtl="0">
              <a:spcBef>
                <a:spcPts val="0"/>
              </a:spcBef>
              <a:buNone/>
            </a:pPr>
            <a:r>
              <a:rPr lang="en">
                <a:solidFill>
                  <a:schemeClr val="dk1"/>
                </a:solidFill>
              </a:rPr>
              <a:t>Aerobic culturing: LB medium at 30 C</a:t>
            </a:r>
          </a:p>
          <a:p>
            <a:pPr rtl="0">
              <a:spcBef>
                <a:spcPts val="0"/>
              </a:spcBef>
              <a:buNone/>
            </a:pPr>
            <a:r>
              <a:rPr lang="en">
                <a:solidFill>
                  <a:schemeClr val="dk1"/>
                </a:solidFill>
              </a:rPr>
              <a:t>Anaerobic culturing: 10mM lactate as electron donor and an electron acceptor</a:t>
            </a:r>
          </a:p>
          <a:p>
            <a:pPr rtl="0">
              <a:spcBef>
                <a:spcPts val="0"/>
              </a:spcBef>
              <a:buNone/>
            </a:pPr>
            <a:r>
              <a:rPr lang="en">
                <a:solidFill>
                  <a:schemeClr val="dk1"/>
                </a:solidFill>
              </a:rPr>
              <a:t>First used 2,2’-dipyridyl to deplete the iron</a:t>
            </a:r>
          </a:p>
          <a:p>
            <a:pPr rtl="0">
              <a:spcBef>
                <a:spcPts val="0"/>
              </a:spcBef>
              <a:buNone/>
            </a:pPr>
            <a:r>
              <a:rPr lang="en">
                <a:solidFill>
                  <a:schemeClr val="dk1"/>
                </a:solidFill>
              </a:rPr>
              <a:t>Used ferrous sulfate the replete the iron levels</a:t>
            </a:r>
          </a:p>
          <a:p>
            <a:pPr>
              <a:spcBef>
                <a:spcPts val="0"/>
              </a:spcBef>
              <a:buNone/>
            </a:pPr>
            <a:r>
              <a:rPr lang="en">
                <a:solidFill>
                  <a:schemeClr val="dk1"/>
                </a:solidFill>
              </a:rPr>
              <a:t>Could also then see which concentration could be used for the rest of the experiment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solidFill>
                  <a:schemeClr val="dk1"/>
                </a:solidFill>
              </a:rPr>
              <a:t>Emily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15" name="Shape 15"/>
          <p:cNvSpPr txBox="1">
            <a:spLocks noGrp="1"/>
          </p:cNvSpPr>
          <p:nvPr>
            <p:ph type="ctrTitle"/>
          </p:nvPr>
        </p:nvSpPr>
        <p:spPr>
          <a:xfrm>
            <a:off x="598100" y="1775222"/>
            <a:ext cx="8222100" cy="838799"/>
          </a:xfrm>
          <a:prstGeom prst="rect">
            <a:avLst/>
          </a:prstGeom>
        </p:spPr>
        <p:txBody>
          <a:bodyPr lIns="91425" tIns="91425" rIns="91425" bIns="91425" anchor="b"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16" name="Shape 16"/>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7" name="Shape 1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5" name="Shape 75"/>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76" name="Shape 76"/>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77" name="Shape 7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25" name="Shape 25"/>
          <p:cNvSpPr txBox="1">
            <a:spLocks noGrp="1"/>
          </p:cNvSpPr>
          <p:nvPr>
            <p:ph type="title"/>
          </p:nvPr>
        </p:nvSpPr>
        <p:spPr>
          <a:xfrm>
            <a:off x="598100" y="2152347"/>
            <a:ext cx="8222100" cy="838799"/>
          </a:xfrm>
          <a:prstGeom prst="rect">
            <a:avLst/>
          </a:prstGeom>
        </p:spPr>
        <p:txBody>
          <a:bodyPr lIns="91425" tIns="91425" rIns="91425" bIns="91425" anchor="ctr"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26" name="Shape 2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34" name="Shape 34"/>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5" name="Shape 35"/>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a:spcBef>
                <a:spcPts val="0"/>
              </a:spcBef>
              <a:defRPr sz="2400">
                <a:solidFill>
                  <a:srgbClr val="000000"/>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1" name="Shape 41"/>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47" name="Shape 47"/>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8" name="Shape 4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3" name="Shape 53"/>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56" name="Shape 56"/>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62" name="Shape 62"/>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63" name="Shape 6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67" name="Shape 6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385350" y="744575"/>
            <a:ext cx="8373300" cy="2052599"/>
          </a:xfrm>
          <a:prstGeom prst="rect">
            <a:avLst/>
          </a:prstGeom>
        </p:spPr>
        <p:txBody>
          <a:bodyPr lIns="91425" tIns="91425" rIns="91425" bIns="91425" anchor="ctr" anchorCtr="0">
            <a:noAutofit/>
          </a:bodyPr>
          <a:lstStyle/>
          <a:p>
            <a:pPr lvl="0">
              <a:spcBef>
                <a:spcPts val="0"/>
              </a:spcBef>
              <a:buClr>
                <a:srgbClr val="000000"/>
              </a:buClr>
              <a:buSzPct val="30555"/>
              <a:buFont typeface="Arial"/>
              <a:buNone/>
            </a:pPr>
            <a:r>
              <a:rPr lang="en" sz="3600">
                <a:latin typeface="Arial"/>
                <a:ea typeface="Arial"/>
                <a:cs typeface="Arial"/>
                <a:sym typeface="Arial"/>
              </a:rPr>
              <a:t>Snapshot of iron response in </a:t>
            </a:r>
            <a:r>
              <a:rPr lang="en" sz="3600" i="1">
                <a:latin typeface="Arial"/>
                <a:ea typeface="Arial"/>
                <a:cs typeface="Arial"/>
                <a:sym typeface="Arial"/>
              </a:rPr>
              <a:t>Shewanella oneidensis </a:t>
            </a:r>
            <a:r>
              <a:rPr lang="en" sz="3600">
                <a:latin typeface="Arial"/>
                <a:ea typeface="Arial"/>
                <a:cs typeface="Arial"/>
                <a:sym typeface="Arial"/>
              </a:rPr>
              <a:t>by gene network reconstruction</a:t>
            </a:r>
          </a:p>
        </p:txBody>
      </p:sp>
      <p:sp>
        <p:nvSpPr>
          <p:cNvPr id="82" name="Shape 82"/>
          <p:cNvSpPr txBox="1">
            <a:spLocks noGrp="1"/>
          </p:cNvSpPr>
          <p:nvPr>
            <p:ph type="subTitle" idx="1"/>
          </p:nvPr>
        </p:nvSpPr>
        <p:spPr>
          <a:xfrm>
            <a:off x="311700" y="2834125"/>
            <a:ext cx="8520599" cy="1822799"/>
          </a:xfrm>
          <a:prstGeom prst="rect">
            <a:avLst/>
          </a:prstGeom>
        </p:spPr>
        <p:txBody>
          <a:bodyPr lIns="91425" tIns="91425" rIns="91425" bIns="91425" anchor="ctr" anchorCtr="0">
            <a:noAutofit/>
          </a:bodyPr>
          <a:lstStyle/>
          <a:p>
            <a:pPr rtl="0">
              <a:spcBef>
                <a:spcPts val="0"/>
              </a:spcBef>
              <a:buNone/>
            </a:pPr>
            <a:r>
              <a:rPr lang="en" sz="2000" b="1">
                <a:solidFill>
                  <a:srgbClr val="F9F9F9"/>
                </a:solidFill>
                <a:latin typeface="Arial"/>
                <a:ea typeface="Arial"/>
                <a:cs typeface="Arial"/>
                <a:sym typeface="Arial"/>
              </a:rPr>
              <a:t>Emily Simso and Ronald Legaspi</a:t>
            </a:r>
          </a:p>
          <a:p>
            <a:pPr rtl="0">
              <a:spcBef>
                <a:spcPts val="0"/>
              </a:spcBef>
              <a:buNone/>
            </a:pPr>
            <a:endParaRPr sz="2000" b="1">
              <a:solidFill>
                <a:srgbClr val="F9F9F9"/>
              </a:solidFill>
              <a:latin typeface="Arial"/>
              <a:ea typeface="Arial"/>
              <a:cs typeface="Arial"/>
              <a:sym typeface="Arial"/>
            </a:endParaRPr>
          </a:p>
          <a:p>
            <a:pPr lvl="0" rtl="0">
              <a:spcBef>
                <a:spcPts val="300"/>
              </a:spcBef>
              <a:buClr>
                <a:schemeClr val="dk1"/>
              </a:buClr>
              <a:buSzPct val="55000"/>
              <a:buFont typeface="Arial"/>
              <a:buNone/>
            </a:pPr>
            <a:r>
              <a:rPr lang="en" sz="2000" b="1">
                <a:solidFill>
                  <a:srgbClr val="F9F9F9"/>
                </a:solidFill>
                <a:latin typeface="Arial"/>
                <a:ea typeface="Arial"/>
                <a:cs typeface="Arial"/>
                <a:sym typeface="Arial"/>
              </a:rPr>
              <a:t>Departments of Biology and Computer Science</a:t>
            </a:r>
          </a:p>
          <a:p>
            <a:pPr lvl="0" rtl="0">
              <a:spcBef>
                <a:spcPts val="300"/>
              </a:spcBef>
              <a:buClr>
                <a:schemeClr val="dk1"/>
              </a:buClr>
              <a:buSzPct val="55000"/>
              <a:buFont typeface="Arial"/>
              <a:buNone/>
            </a:pPr>
            <a:r>
              <a:rPr lang="en" sz="2000" b="1">
                <a:solidFill>
                  <a:srgbClr val="F9F9F9"/>
                </a:solidFill>
                <a:latin typeface="Arial"/>
                <a:ea typeface="Arial"/>
                <a:cs typeface="Arial"/>
                <a:sym typeface="Arial"/>
              </a:rPr>
              <a:t>Loyola Marymount University</a:t>
            </a:r>
          </a:p>
          <a:p>
            <a:pPr lvl="0">
              <a:spcBef>
                <a:spcPts val="300"/>
              </a:spcBef>
              <a:buClr>
                <a:schemeClr val="dk1"/>
              </a:buClr>
              <a:buSzPct val="55000"/>
              <a:buFont typeface="Arial"/>
              <a:buNone/>
            </a:pPr>
            <a:r>
              <a:rPr lang="en" sz="2000" b="1">
                <a:solidFill>
                  <a:srgbClr val="F9F9F9"/>
                </a:solidFill>
                <a:latin typeface="Arial"/>
                <a:ea typeface="Arial"/>
                <a:cs typeface="Arial"/>
                <a:sym typeface="Arial"/>
              </a:rPr>
              <a:t>November 17, 2015</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359450"/>
            <a:ext cx="8520599" cy="607800"/>
          </a:xfrm>
          <a:prstGeom prst="rect">
            <a:avLst/>
          </a:prstGeom>
        </p:spPr>
        <p:txBody>
          <a:bodyPr lIns="91425" tIns="91425" rIns="91425" bIns="91425" anchor="t" anchorCtr="0">
            <a:noAutofit/>
          </a:bodyPr>
          <a:lstStyle/>
          <a:p>
            <a:pPr>
              <a:spcBef>
                <a:spcPts val="0"/>
              </a:spcBef>
              <a:buNone/>
            </a:pPr>
            <a:r>
              <a:rPr lang="en"/>
              <a:t>Studying iron depletion in an anaerobic state</a:t>
            </a:r>
          </a:p>
        </p:txBody>
      </p:sp>
      <p:pic>
        <p:nvPicPr>
          <p:cNvPr id="136" name="Shape 136"/>
          <p:cNvPicPr preferRelativeResize="0"/>
          <p:nvPr/>
        </p:nvPicPr>
        <p:blipFill>
          <a:blip r:embed="rId3">
            <a:alphaModFix/>
          </a:blip>
          <a:stretch>
            <a:fillRect/>
          </a:stretch>
        </p:blipFill>
        <p:spPr>
          <a:xfrm>
            <a:off x="1374880" y="1091649"/>
            <a:ext cx="6243745" cy="3799923"/>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sz="3000"/>
              <a:t>Overview</a:t>
            </a:r>
          </a:p>
        </p:txBody>
      </p:sp>
      <p:sp>
        <p:nvSpPr>
          <p:cNvPr id="142" name="Shape 142"/>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999999"/>
              </a:buClr>
              <a:buSzPct val="100000"/>
              <a:buFont typeface="Arial"/>
              <a:buChar char="•"/>
            </a:pPr>
            <a:r>
              <a:rPr lang="en" sz="2400" dirty="0">
                <a:solidFill>
                  <a:srgbClr val="999999"/>
                </a:solidFill>
              </a:rPr>
              <a:t>Defining necessary vocabulary</a:t>
            </a:r>
          </a:p>
          <a:p>
            <a:pPr marL="571500" lvl="0" indent="-342900" rtl="0">
              <a:spcBef>
                <a:spcPts val="0"/>
              </a:spcBef>
              <a:spcAft>
                <a:spcPts val="0"/>
              </a:spcAft>
              <a:buClr>
                <a:srgbClr val="999999"/>
              </a:buClr>
              <a:buSzPct val="100000"/>
              <a:buFont typeface="Arial"/>
              <a:buChar char="•"/>
            </a:pPr>
            <a:r>
              <a:rPr lang="en" sz="2400" dirty="0">
                <a:solidFill>
                  <a:srgbClr val="999999"/>
                </a:solidFill>
              </a:rPr>
              <a:t>The significance of </a:t>
            </a:r>
            <a:r>
              <a:rPr lang="en" sz="2400" i="1" dirty="0">
                <a:solidFill>
                  <a:srgbClr val="999999"/>
                </a:solidFill>
              </a:rPr>
              <a:t>Shewanella oneidensis </a:t>
            </a:r>
            <a:r>
              <a:rPr lang="en" sz="2400" dirty="0">
                <a:solidFill>
                  <a:srgbClr val="999999"/>
                </a:solidFill>
              </a:rPr>
              <a:t>as a model organism</a:t>
            </a:r>
          </a:p>
          <a:p>
            <a:pPr marL="571500" lvl="0" indent="-342900" rtl="0">
              <a:spcBef>
                <a:spcPts val="0"/>
              </a:spcBef>
              <a:spcAft>
                <a:spcPts val="0"/>
              </a:spcAft>
              <a:buClr>
                <a:srgbClr val="999999"/>
              </a:buClr>
              <a:buSzPct val="100000"/>
              <a:buFont typeface="Arial"/>
              <a:buChar char="•"/>
            </a:pPr>
            <a:r>
              <a:rPr lang="en" dirty="0">
                <a:solidFill>
                  <a:schemeClr val="lt2"/>
                </a:solidFill>
              </a:rPr>
              <a:t>Experimental design for the study</a:t>
            </a:r>
          </a:p>
          <a:p>
            <a:pPr marL="571500" lvl="0" indent="-342900" rtl="0">
              <a:spcBef>
                <a:spcPts val="0"/>
              </a:spcBef>
              <a:spcAft>
                <a:spcPts val="0"/>
              </a:spcAft>
              <a:buClr>
                <a:srgbClr val="999999"/>
              </a:buClr>
              <a:buSzPct val="100000"/>
              <a:buFont typeface="Arial"/>
              <a:buChar char="•"/>
            </a:pPr>
            <a:r>
              <a:rPr lang="en" sz="2400" dirty="0">
                <a:solidFill>
                  <a:srgbClr val="999999"/>
                </a:solidFill>
              </a:rPr>
              <a:t>Studying iron depletion in an anaerobic state</a:t>
            </a:r>
          </a:p>
          <a:p>
            <a:pPr marL="571500" lvl="0" indent="-342900" rtl="0">
              <a:spcBef>
                <a:spcPts val="0"/>
              </a:spcBef>
              <a:spcAft>
                <a:spcPts val="0"/>
              </a:spcAft>
              <a:buClr>
                <a:srgbClr val="000000"/>
              </a:buClr>
              <a:buSzPct val="100000"/>
              <a:buFont typeface="Arial"/>
              <a:buChar char="•"/>
            </a:pPr>
            <a:r>
              <a:rPr lang="en" sz="2400" dirty="0">
                <a:solidFill>
                  <a:srgbClr val="000000"/>
                </a:solidFill>
              </a:rPr>
              <a:t>Analyzing results through figures and tables</a:t>
            </a:r>
          </a:p>
          <a:p>
            <a:pPr marL="571500" lvl="0" indent="-342900" rtl="0">
              <a:lnSpc>
                <a:spcPct val="100000"/>
              </a:lnSpc>
              <a:spcBef>
                <a:spcPts val="0"/>
              </a:spcBef>
              <a:spcAft>
                <a:spcPts val="0"/>
              </a:spcAft>
              <a:buClr>
                <a:srgbClr val="999999"/>
              </a:buClr>
              <a:buSzPct val="100000"/>
              <a:buFont typeface="Arial"/>
              <a:buChar char="•"/>
            </a:pPr>
            <a:r>
              <a:rPr lang="en" sz="2400" dirty="0">
                <a:solidFill>
                  <a:srgbClr val="999999"/>
                </a:solidFill>
              </a:rPr>
              <a:t>Discussion and significance of results, contextualized with other organisms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247725" y="364500"/>
            <a:ext cx="4204700" cy="2706703"/>
          </a:xfrm>
          <a:prstGeom prst="rect">
            <a:avLst/>
          </a:prstGeom>
          <a:noFill/>
          <a:ln w="9525" cap="flat" cmpd="sng">
            <a:solidFill>
              <a:srgbClr val="000000"/>
            </a:solidFill>
            <a:prstDash val="solid"/>
            <a:round/>
            <a:headEnd type="none" w="med" len="med"/>
            <a:tailEnd type="none" w="med" len="med"/>
          </a:ln>
        </p:spPr>
      </p:pic>
      <p:pic>
        <p:nvPicPr>
          <p:cNvPr id="148" name="Shape 148"/>
          <p:cNvPicPr preferRelativeResize="0"/>
          <p:nvPr/>
        </p:nvPicPr>
        <p:blipFill>
          <a:blip r:embed="rId4">
            <a:alphaModFix/>
          </a:blip>
          <a:stretch>
            <a:fillRect/>
          </a:stretch>
        </p:blipFill>
        <p:spPr>
          <a:xfrm>
            <a:off x="4566301" y="364500"/>
            <a:ext cx="4347698" cy="2706700"/>
          </a:xfrm>
          <a:prstGeom prst="rect">
            <a:avLst/>
          </a:prstGeom>
          <a:noFill/>
          <a:ln w="9525" cap="flat" cmpd="sng">
            <a:solidFill>
              <a:srgbClr val="000000"/>
            </a:solidFill>
            <a:prstDash val="solid"/>
            <a:round/>
            <a:headEnd type="none" w="med" len="med"/>
            <a:tailEnd type="none" w="med" len="med"/>
          </a:ln>
        </p:spPr>
      </p:pic>
      <p:sp>
        <p:nvSpPr>
          <p:cNvPr id="149" name="Shape 149"/>
          <p:cNvSpPr txBox="1"/>
          <p:nvPr/>
        </p:nvSpPr>
        <p:spPr>
          <a:xfrm>
            <a:off x="8304875" y="-92700"/>
            <a:ext cx="1371599" cy="457200"/>
          </a:xfrm>
          <a:prstGeom prst="rect">
            <a:avLst/>
          </a:prstGeom>
          <a:noFill/>
          <a:ln>
            <a:noFill/>
          </a:ln>
        </p:spPr>
        <p:txBody>
          <a:bodyPr lIns="91425" tIns="91425" rIns="91425" bIns="91425" anchor="ctr" anchorCtr="0">
            <a:noAutofit/>
          </a:bodyPr>
          <a:lstStyle/>
          <a:p>
            <a:pPr>
              <a:spcBef>
                <a:spcPts val="0"/>
              </a:spcBef>
              <a:buNone/>
            </a:pPr>
            <a:r>
              <a:rPr lang="en"/>
              <a:t>￼</a:t>
            </a:r>
          </a:p>
        </p:txBody>
      </p:sp>
      <p:pic>
        <p:nvPicPr>
          <p:cNvPr id="150" name="Shape 150"/>
          <p:cNvPicPr preferRelativeResize="0"/>
          <p:nvPr/>
        </p:nvPicPr>
        <p:blipFill>
          <a:blip r:embed="rId5">
            <a:alphaModFix/>
          </a:blip>
          <a:stretch>
            <a:fillRect/>
          </a:stretch>
        </p:blipFill>
        <p:spPr>
          <a:xfrm>
            <a:off x="771525" y="3309737"/>
            <a:ext cx="7600950" cy="1190625"/>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470925" y="3770012"/>
            <a:ext cx="7581900" cy="1133475"/>
          </a:xfrm>
          <a:prstGeom prst="rect">
            <a:avLst/>
          </a:prstGeom>
          <a:noFill/>
          <a:ln w="9525" cap="flat" cmpd="sng">
            <a:solidFill>
              <a:srgbClr val="000000"/>
            </a:solidFill>
            <a:prstDash val="solid"/>
            <a:round/>
            <a:headEnd type="none" w="med" len="med"/>
            <a:tailEnd type="none" w="med" len="med"/>
          </a:ln>
        </p:spPr>
      </p:pic>
      <p:pic>
        <p:nvPicPr>
          <p:cNvPr id="156" name="Shape 156"/>
          <p:cNvPicPr preferRelativeResize="0"/>
          <p:nvPr/>
        </p:nvPicPr>
        <p:blipFill>
          <a:blip r:embed="rId4">
            <a:alphaModFix/>
          </a:blip>
          <a:stretch>
            <a:fillRect/>
          </a:stretch>
        </p:blipFill>
        <p:spPr>
          <a:xfrm>
            <a:off x="1560450" y="107625"/>
            <a:ext cx="5402874" cy="3599225"/>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163475" y="625199"/>
            <a:ext cx="4219950" cy="2948450"/>
          </a:xfrm>
          <a:prstGeom prst="rect">
            <a:avLst/>
          </a:prstGeom>
          <a:noFill/>
          <a:ln w="9525" cap="flat" cmpd="sng">
            <a:solidFill>
              <a:srgbClr val="000000"/>
            </a:solidFill>
            <a:prstDash val="solid"/>
            <a:round/>
            <a:headEnd type="none" w="med" len="med"/>
            <a:tailEnd type="none" w="med" len="med"/>
          </a:ln>
        </p:spPr>
      </p:pic>
      <p:pic>
        <p:nvPicPr>
          <p:cNvPr id="162" name="Shape 162"/>
          <p:cNvPicPr preferRelativeResize="0"/>
          <p:nvPr/>
        </p:nvPicPr>
        <p:blipFill>
          <a:blip r:embed="rId4">
            <a:alphaModFix/>
          </a:blip>
          <a:stretch>
            <a:fillRect/>
          </a:stretch>
        </p:blipFill>
        <p:spPr>
          <a:xfrm>
            <a:off x="4383423" y="625199"/>
            <a:ext cx="4629000" cy="2948450"/>
          </a:xfrm>
          <a:prstGeom prst="rect">
            <a:avLst/>
          </a:prstGeom>
          <a:noFill/>
          <a:ln w="9525" cap="flat" cmpd="sng">
            <a:solidFill>
              <a:srgbClr val="000000"/>
            </a:solidFill>
            <a:prstDash val="solid"/>
            <a:round/>
            <a:headEnd type="none" w="med" len="med"/>
            <a:tailEnd type="none" w="med" len="med"/>
          </a:ln>
        </p:spPr>
      </p:pic>
      <p:pic>
        <p:nvPicPr>
          <p:cNvPr id="163" name="Shape 163"/>
          <p:cNvPicPr preferRelativeResize="0"/>
          <p:nvPr/>
        </p:nvPicPr>
        <p:blipFill>
          <a:blip r:embed="rId5">
            <a:alphaModFix/>
          </a:blip>
          <a:stretch>
            <a:fillRect/>
          </a:stretch>
        </p:blipFill>
        <p:spPr>
          <a:xfrm>
            <a:off x="790575" y="3918800"/>
            <a:ext cx="7562850" cy="93345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149312" y="1831225"/>
            <a:ext cx="8845375" cy="1481049"/>
          </a:xfrm>
          <a:prstGeom prst="rect">
            <a:avLst/>
          </a:prstGeom>
          <a:noFill/>
          <a:ln w="19050" cap="flat" cmpd="sng">
            <a:solidFill>
              <a:schemeClr val="dk2"/>
            </a:solidFill>
            <a:prstDash val="solid"/>
            <a:round/>
            <a:headEnd type="none" w="med" len="med"/>
            <a:tailEnd type="none" w="med" len="med"/>
          </a:ln>
        </p:spPr>
      </p:pic>
      <p:sp>
        <p:nvSpPr>
          <p:cNvPr id="169" name="Shape 169"/>
          <p:cNvSpPr txBox="1"/>
          <p:nvPr/>
        </p:nvSpPr>
        <p:spPr>
          <a:xfrm>
            <a:off x="277575" y="326575"/>
            <a:ext cx="7919400" cy="548699"/>
          </a:xfrm>
          <a:prstGeom prst="rect">
            <a:avLst/>
          </a:prstGeom>
          <a:noFill/>
          <a:ln>
            <a:noFill/>
          </a:ln>
        </p:spPr>
        <p:txBody>
          <a:bodyPr lIns="91425" tIns="91425" rIns="91425" bIns="91425" anchor="t" anchorCtr="0">
            <a:noAutofit/>
          </a:bodyPr>
          <a:lstStyle/>
          <a:p>
            <a:pPr>
              <a:spcBef>
                <a:spcPts val="0"/>
              </a:spcBef>
              <a:buNone/>
            </a:pPr>
            <a:r>
              <a:rPr lang="en" sz="3000"/>
              <a:t>Three major modules in gene co-expression network</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239475" y="229774"/>
            <a:ext cx="4234225" cy="4595949"/>
          </a:xfrm>
          <a:prstGeom prst="rect">
            <a:avLst/>
          </a:prstGeom>
          <a:noFill/>
          <a:ln>
            <a:noFill/>
          </a:ln>
        </p:spPr>
      </p:pic>
      <p:pic>
        <p:nvPicPr>
          <p:cNvPr id="175" name="Shape 175"/>
          <p:cNvPicPr preferRelativeResize="0"/>
          <p:nvPr/>
        </p:nvPicPr>
        <p:blipFill rotWithShape="1">
          <a:blip r:embed="rId4">
            <a:alphaModFix/>
          </a:blip>
          <a:srcRect l="5810" t="3390" r="2964"/>
          <a:stretch/>
        </p:blipFill>
        <p:spPr>
          <a:xfrm>
            <a:off x="4710350" y="229775"/>
            <a:ext cx="4006050" cy="4648325"/>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l="3568" r="2020"/>
          <a:stretch/>
        </p:blipFill>
        <p:spPr>
          <a:xfrm>
            <a:off x="4675900" y="391775"/>
            <a:ext cx="4132500" cy="4509375"/>
          </a:xfrm>
          <a:prstGeom prst="rect">
            <a:avLst/>
          </a:prstGeom>
          <a:noFill/>
          <a:ln>
            <a:noFill/>
          </a:ln>
        </p:spPr>
      </p:pic>
      <p:pic>
        <p:nvPicPr>
          <p:cNvPr id="181" name="Shape 181"/>
          <p:cNvPicPr preferRelativeResize="0"/>
          <p:nvPr/>
        </p:nvPicPr>
        <p:blipFill>
          <a:blip r:embed="rId4">
            <a:alphaModFix/>
          </a:blip>
          <a:stretch>
            <a:fillRect/>
          </a:stretch>
        </p:blipFill>
        <p:spPr>
          <a:xfrm>
            <a:off x="157850" y="1169975"/>
            <a:ext cx="3794525" cy="3731175"/>
          </a:xfrm>
          <a:prstGeom prst="rect">
            <a:avLst/>
          </a:prstGeom>
          <a:noFill/>
          <a:ln>
            <a:noFill/>
          </a:ln>
        </p:spPr>
      </p:pic>
      <p:pic>
        <p:nvPicPr>
          <p:cNvPr id="182" name="Shape 182"/>
          <p:cNvPicPr preferRelativeResize="0"/>
          <p:nvPr/>
        </p:nvPicPr>
        <p:blipFill>
          <a:blip r:embed="rId5">
            <a:alphaModFix/>
          </a:blip>
          <a:stretch>
            <a:fillRect/>
          </a:stretch>
        </p:blipFill>
        <p:spPr>
          <a:xfrm>
            <a:off x="157850" y="216525"/>
            <a:ext cx="3794524" cy="953450"/>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225680" y="285730"/>
            <a:ext cx="7468374" cy="2322100"/>
          </a:xfrm>
          <a:prstGeom prst="rect">
            <a:avLst/>
          </a:prstGeom>
          <a:noFill/>
          <a:ln>
            <a:noFill/>
          </a:ln>
        </p:spPr>
      </p:pic>
      <p:pic>
        <p:nvPicPr>
          <p:cNvPr id="188" name="Shape 188"/>
          <p:cNvPicPr preferRelativeResize="0"/>
          <p:nvPr/>
        </p:nvPicPr>
        <p:blipFill rotWithShape="1">
          <a:blip r:embed="rId4">
            <a:alphaModFix/>
          </a:blip>
          <a:srcRect l="8209" t="2453" r="2552" b="2444"/>
          <a:stretch/>
        </p:blipFill>
        <p:spPr>
          <a:xfrm>
            <a:off x="5649000" y="2439050"/>
            <a:ext cx="2931925" cy="2451674"/>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353150" y="323200"/>
            <a:ext cx="8494824" cy="456754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94450"/>
            <a:ext cx="8520599" cy="607800"/>
          </a:xfrm>
          <a:prstGeom prst="rect">
            <a:avLst/>
          </a:prstGeom>
        </p:spPr>
        <p:txBody>
          <a:bodyPr lIns="91425" tIns="91425" rIns="91425" bIns="91425" anchor="t" anchorCtr="0">
            <a:noAutofit/>
          </a:bodyPr>
          <a:lstStyle/>
          <a:p>
            <a:pPr>
              <a:spcBef>
                <a:spcPts val="0"/>
              </a:spcBef>
              <a:buNone/>
            </a:pPr>
            <a:r>
              <a:rPr lang="en"/>
              <a:t>Overview</a:t>
            </a:r>
          </a:p>
        </p:txBody>
      </p:sp>
      <p:sp>
        <p:nvSpPr>
          <p:cNvPr id="88" name="Shape 88"/>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000000"/>
              </a:buClr>
              <a:buSzPct val="100000"/>
              <a:buFont typeface="Arial"/>
              <a:buChar char="•"/>
            </a:pPr>
            <a:r>
              <a:rPr lang="en" dirty="0"/>
              <a:t>Defining necessary vocabulary</a:t>
            </a:r>
          </a:p>
          <a:p>
            <a:pPr marL="571500" lvl="0" indent="-342900" rtl="0">
              <a:spcBef>
                <a:spcPts val="0"/>
              </a:spcBef>
              <a:spcAft>
                <a:spcPts val="0"/>
              </a:spcAft>
              <a:buClr>
                <a:srgbClr val="000000"/>
              </a:buClr>
              <a:buSzPct val="100000"/>
              <a:buFont typeface="Arial"/>
              <a:buChar char="•"/>
            </a:pPr>
            <a:r>
              <a:rPr lang="en" dirty="0"/>
              <a:t>The significance of </a:t>
            </a:r>
            <a:r>
              <a:rPr lang="en" i="1" dirty="0"/>
              <a:t>Shewanella oneidensis </a:t>
            </a:r>
            <a:r>
              <a:rPr lang="en" dirty="0"/>
              <a:t>as a model organism</a:t>
            </a:r>
          </a:p>
          <a:p>
            <a:pPr marL="571500" lvl="0" indent="-342900" rtl="0">
              <a:spcBef>
                <a:spcPts val="0"/>
              </a:spcBef>
              <a:spcAft>
                <a:spcPts val="0"/>
              </a:spcAft>
              <a:buClr>
                <a:srgbClr val="000000"/>
              </a:buClr>
              <a:buSzPct val="100000"/>
              <a:buFont typeface="Arial"/>
              <a:buChar char="•"/>
            </a:pPr>
            <a:r>
              <a:rPr lang="en" dirty="0"/>
              <a:t>Experimental design for the study</a:t>
            </a:r>
          </a:p>
          <a:p>
            <a:pPr marL="571500" lvl="0" indent="-342900" rtl="0">
              <a:spcBef>
                <a:spcPts val="0"/>
              </a:spcBef>
              <a:spcAft>
                <a:spcPts val="0"/>
              </a:spcAft>
              <a:buClr>
                <a:srgbClr val="000000"/>
              </a:buClr>
              <a:buSzPct val="100000"/>
              <a:buFont typeface="Arial"/>
              <a:buChar char="•"/>
            </a:pPr>
            <a:r>
              <a:rPr lang="en" dirty="0"/>
              <a:t>Studying iron depletion in an anaerobic state</a:t>
            </a:r>
          </a:p>
          <a:p>
            <a:pPr marL="571500" lvl="0" indent="-342900" rtl="0">
              <a:spcBef>
                <a:spcPts val="0"/>
              </a:spcBef>
              <a:spcAft>
                <a:spcPts val="0"/>
              </a:spcAft>
              <a:buClr>
                <a:srgbClr val="000000"/>
              </a:buClr>
              <a:buSzPct val="100000"/>
              <a:buFont typeface="Arial"/>
              <a:buChar char="•"/>
            </a:pPr>
            <a:r>
              <a:rPr lang="en" dirty="0"/>
              <a:t>Analyzing results through figures and tables</a:t>
            </a:r>
          </a:p>
          <a:p>
            <a:pPr marL="571500" lvl="0" indent="-342900">
              <a:lnSpc>
                <a:spcPct val="100000"/>
              </a:lnSpc>
              <a:spcBef>
                <a:spcPts val="0"/>
              </a:spcBef>
              <a:spcAft>
                <a:spcPts val="0"/>
              </a:spcAft>
              <a:buClr>
                <a:srgbClr val="000000"/>
              </a:buClr>
              <a:buSzPct val="100000"/>
              <a:buFont typeface="Arial"/>
              <a:buChar char="•"/>
            </a:pPr>
            <a:r>
              <a:rPr lang="en" dirty="0"/>
              <a:t>Discussion and significance of results, contextualized with other organisms</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122175" y="128849"/>
            <a:ext cx="3213050" cy="1917816"/>
          </a:xfrm>
          <a:prstGeom prst="rect">
            <a:avLst/>
          </a:prstGeom>
          <a:noFill/>
          <a:ln>
            <a:noFill/>
          </a:ln>
        </p:spPr>
      </p:pic>
      <p:pic>
        <p:nvPicPr>
          <p:cNvPr id="199" name="Shape 199"/>
          <p:cNvPicPr preferRelativeResize="0"/>
          <p:nvPr/>
        </p:nvPicPr>
        <p:blipFill>
          <a:blip r:embed="rId4">
            <a:alphaModFix/>
          </a:blip>
          <a:stretch>
            <a:fillRect/>
          </a:stretch>
        </p:blipFill>
        <p:spPr>
          <a:xfrm>
            <a:off x="2565573" y="1787474"/>
            <a:ext cx="3345276" cy="2016024"/>
          </a:xfrm>
          <a:prstGeom prst="rect">
            <a:avLst/>
          </a:prstGeom>
          <a:noFill/>
          <a:ln>
            <a:noFill/>
          </a:ln>
        </p:spPr>
      </p:pic>
      <p:pic>
        <p:nvPicPr>
          <p:cNvPr id="200" name="Shape 200"/>
          <p:cNvPicPr preferRelativeResize="0"/>
          <p:nvPr/>
        </p:nvPicPr>
        <p:blipFill>
          <a:blip r:embed="rId5">
            <a:alphaModFix/>
          </a:blip>
          <a:stretch>
            <a:fillRect/>
          </a:stretch>
        </p:blipFill>
        <p:spPr>
          <a:xfrm>
            <a:off x="5758350" y="128849"/>
            <a:ext cx="3213050" cy="2484925"/>
          </a:xfrm>
          <a:prstGeom prst="rect">
            <a:avLst/>
          </a:prstGeom>
          <a:noFill/>
          <a:ln>
            <a:noFill/>
          </a:ln>
        </p:spPr>
      </p:pic>
      <p:pic>
        <p:nvPicPr>
          <p:cNvPr id="201" name="Shape 201"/>
          <p:cNvPicPr preferRelativeResize="0"/>
          <p:nvPr/>
        </p:nvPicPr>
        <p:blipFill>
          <a:blip r:embed="rId6">
            <a:alphaModFix/>
          </a:blip>
          <a:stretch>
            <a:fillRect/>
          </a:stretch>
        </p:blipFill>
        <p:spPr>
          <a:xfrm>
            <a:off x="771525" y="3866700"/>
            <a:ext cx="7600950" cy="1047750"/>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6211198" y="1048450"/>
            <a:ext cx="2909524" cy="2449306"/>
          </a:xfrm>
          <a:prstGeom prst="rect">
            <a:avLst/>
          </a:prstGeom>
          <a:noFill/>
          <a:ln>
            <a:noFill/>
          </a:ln>
        </p:spPr>
      </p:pic>
      <p:pic>
        <p:nvPicPr>
          <p:cNvPr id="207" name="Shape 207"/>
          <p:cNvPicPr preferRelativeResize="0"/>
          <p:nvPr/>
        </p:nvPicPr>
        <p:blipFill>
          <a:blip r:embed="rId4">
            <a:alphaModFix/>
          </a:blip>
          <a:stretch>
            <a:fillRect/>
          </a:stretch>
        </p:blipFill>
        <p:spPr>
          <a:xfrm>
            <a:off x="622286" y="3915358"/>
            <a:ext cx="7773925" cy="965718"/>
          </a:xfrm>
          <a:prstGeom prst="rect">
            <a:avLst/>
          </a:prstGeom>
          <a:noFill/>
          <a:ln w="28575" cmpd="sng">
            <a:solidFill>
              <a:schemeClr val="bg2">
                <a:lumMod val="50000"/>
              </a:schemeClr>
            </a:solidFill>
          </a:ln>
        </p:spPr>
      </p:pic>
      <p:pic>
        <p:nvPicPr>
          <p:cNvPr id="208" name="Shape 208"/>
          <p:cNvPicPr preferRelativeResize="0"/>
          <p:nvPr/>
        </p:nvPicPr>
        <p:blipFill>
          <a:blip r:embed="rId5">
            <a:alphaModFix/>
          </a:blip>
          <a:stretch>
            <a:fillRect/>
          </a:stretch>
        </p:blipFill>
        <p:spPr>
          <a:xfrm>
            <a:off x="2930300" y="1048450"/>
            <a:ext cx="3283390" cy="2449299"/>
          </a:xfrm>
          <a:prstGeom prst="rect">
            <a:avLst/>
          </a:prstGeom>
          <a:noFill/>
          <a:ln>
            <a:noFill/>
          </a:ln>
        </p:spPr>
      </p:pic>
      <p:pic>
        <p:nvPicPr>
          <p:cNvPr id="210" name="Shape 210"/>
          <p:cNvPicPr preferRelativeResize="0"/>
          <p:nvPr/>
        </p:nvPicPr>
        <p:blipFill>
          <a:blip r:embed="rId6">
            <a:alphaModFix/>
          </a:blip>
          <a:stretch>
            <a:fillRect/>
          </a:stretch>
        </p:blipFill>
        <p:spPr>
          <a:xfrm>
            <a:off x="0" y="1048450"/>
            <a:ext cx="2917622" cy="2449300"/>
          </a:xfrm>
          <a:prstGeom prst="rect">
            <a:avLst/>
          </a:prstGeom>
          <a:noFill/>
          <a:ln>
            <a:noFill/>
          </a:ln>
        </p:spPr>
      </p:pic>
      <p:sp>
        <p:nvSpPr>
          <p:cNvPr id="211" name="Shape 211"/>
          <p:cNvSpPr/>
          <p:nvPr/>
        </p:nvSpPr>
        <p:spPr>
          <a:xfrm>
            <a:off x="2979975" y="3404500"/>
            <a:ext cx="236700" cy="220499"/>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2" name="Shape 212"/>
          <p:cNvSpPr/>
          <p:nvPr/>
        </p:nvSpPr>
        <p:spPr>
          <a:xfrm>
            <a:off x="7470325" y="922575"/>
            <a:ext cx="1110299" cy="2694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294450"/>
            <a:ext cx="8520599" cy="607800"/>
          </a:xfrm>
          <a:prstGeom prst="rect">
            <a:avLst/>
          </a:prstGeom>
        </p:spPr>
        <p:txBody>
          <a:bodyPr lIns="91425" tIns="91425" rIns="91425" bIns="91425" anchor="t" anchorCtr="0">
            <a:noAutofit/>
          </a:bodyPr>
          <a:lstStyle/>
          <a:p>
            <a:pPr lvl="0" rtl="0">
              <a:spcBef>
                <a:spcPts val="0"/>
              </a:spcBef>
              <a:buNone/>
            </a:pPr>
            <a:r>
              <a:rPr lang="en" sz="3000"/>
              <a:t>Overview</a:t>
            </a:r>
          </a:p>
        </p:txBody>
      </p:sp>
      <p:sp>
        <p:nvSpPr>
          <p:cNvPr id="218" name="Shape 218"/>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999999"/>
              </a:buClr>
              <a:buSzPct val="100000"/>
              <a:buFont typeface="Arial"/>
              <a:buChar char="•"/>
            </a:pPr>
            <a:r>
              <a:rPr lang="en" sz="2400" dirty="0">
                <a:solidFill>
                  <a:srgbClr val="999999"/>
                </a:solidFill>
              </a:rPr>
              <a:t>Defining necessary vocabulary</a:t>
            </a:r>
          </a:p>
          <a:p>
            <a:pPr marL="571500" lvl="0" indent="-342900" rtl="0">
              <a:spcBef>
                <a:spcPts val="0"/>
              </a:spcBef>
              <a:spcAft>
                <a:spcPts val="0"/>
              </a:spcAft>
              <a:buClr>
                <a:srgbClr val="999999"/>
              </a:buClr>
              <a:buSzPct val="100000"/>
              <a:buFont typeface="Arial"/>
              <a:buChar char="•"/>
            </a:pPr>
            <a:r>
              <a:rPr lang="en" sz="2400" dirty="0">
                <a:solidFill>
                  <a:srgbClr val="999999"/>
                </a:solidFill>
              </a:rPr>
              <a:t>The significance of </a:t>
            </a:r>
            <a:r>
              <a:rPr lang="en" sz="2400" i="1" dirty="0">
                <a:solidFill>
                  <a:srgbClr val="999999"/>
                </a:solidFill>
              </a:rPr>
              <a:t>Shewanella oneidensis </a:t>
            </a:r>
            <a:r>
              <a:rPr lang="en" sz="2400" dirty="0">
                <a:solidFill>
                  <a:srgbClr val="999999"/>
                </a:solidFill>
              </a:rPr>
              <a:t>as a model organism</a:t>
            </a:r>
          </a:p>
          <a:p>
            <a:pPr marL="571500" lvl="0" indent="-342900" rtl="0">
              <a:spcBef>
                <a:spcPts val="0"/>
              </a:spcBef>
              <a:spcAft>
                <a:spcPts val="0"/>
              </a:spcAft>
              <a:buClr>
                <a:srgbClr val="999999"/>
              </a:buClr>
              <a:buSzPct val="100000"/>
              <a:buFont typeface="Arial"/>
              <a:buChar char="•"/>
            </a:pPr>
            <a:r>
              <a:rPr lang="en" dirty="0">
                <a:solidFill>
                  <a:schemeClr val="lt2"/>
                </a:solidFill>
              </a:rPr>
              <a:t>Experimental design for the study</a:t>
            </a:r>
          </a:p>
          <a:p>
            <a:pPr marL="571500" lvl="0" indent="-342900" rtl="0">
              <a:spcBef>
                <a:spcPts val="0"/>
              </a:spcBef>
              <a:spcAft>
                <a:spcPts val="0"/>
              </a:spcAft>
              <a:buClr>
                <a:srgbClr val="999999"/>
              </a:buClr>
              <a:buSzPct val="100000"/>
              <a:buFont typeface="Arial"/>
              <a:buChar char="•"/>
            </a:pPr>
            <a:r>
              <a:rPr lang="en" sz="2400" dirty="0">
                <a:solidFill>
                  <a:srgbClr val="999999"/>
                </a:solidFill>
              </a:rPr>
              <a:t>Studying iron depletion in an anaerobic state</a:t>
            </a:r>
          </a:p>
          <a:p>
            <a:pPr marL="571500" lvl="0" indent="-342900" rtl="0">
              <a:spcBef>
                <a:spcPts val="0"/>
              </a:spcBef>
              <a:spcAft>
                <a:spcPts val="0"/>
              </a:spcAft>
              <a:buClr>
                <a:srgbClr val="999999"/>
              </a:buClr>
              <a:buSzPct val="100000"/>
              <a:buFont typeface="Arial"/>
              <a:buChar char="•"/>
            </a:pPr>
            <a:r>
              <a:rPr lang="en" sz="2400" dirty="0">
                <a:solidFill>
                  <a:srgbClr val="999999"/>
                </a:solidFill>
              </a:rPr>
              <a:t>Analyzing results through figures and tables</a:t>
            </a:r>
          </a:p>
          <a:p>
            <a:pPr marL="571500" lvl="0" indent="-342900" rtl="0">
              <a:lnSpc>
                <a:spcPct val="100000"/>
              </a:lnSpc>
              <a:spcBef>
                <a:spcPts val="0"/>
              </a:spcBef>
              <a:spcAft>
                <a:spcPts val="0"/>
              </a:spcAft>
              <a:buClr>
                <a:srgbClr val="000000"/>
              </a:buClr>
              <a:buSzPct val="100000"/>
              <a:buFont typeface="Arial"/>
              <a:buChar char="•"/>
            </a:pPr>
            <a:r>
              <a:rPr lang="en" sz="2400" dirty="0"/>
              <a:t>Discussion and significance of results, contextualized with other organisms</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10000"/>
            <a:ext cx="8520599" cy="1093800"/>
          </a:xfrm>
          <a:prstGeom prst="rect">
            <a:avLst/>
          </a:prstGeom>
        </p:spPr>
        <p:txBody>
          <a:bodyPr lIns="91425" tIns="91425" rIns="91425" bIns="91425" anchor="t" anchorCtr="0">
            <a:noAutofit/>
          </a:bodyPr>
          <a:lstStyle/>
          <a:p>
            <a:pPr lvl="0" rtl="0">
              <a:spcBef>
                <a:spcPts val="0"/>
              </a:spcBef>
              <a:buNone/>
            </a:pPr>
            <a:r>
              <a:rPr lang="en" sz="3000"/>
              <a:t>Discussion and significance of results, contextualized with other organisms</a:t>
            </a:r>
          </a:p>
        </p:txBody>
      </p:sp>
      <p:sp>
        <p:nvSpPr>
          <p:cNvPr id="224" name="Shape 224"/>
          <p:cNvSpPr txBox="1">
            <a:spLocks noGrp="1"/>
          </p:cNvSpPr>
          <p:nvPr>
            <p:ph type="body" idx="1"/>
          </p:nvPr>
        </p:nvSpPr>
        <p:spPr>
          <a:xfrm>
            <a:off x="311700" y="1584700"/>
            <a:ext cx="8520599" cy="3416400"/>
          </a:xfrm>
          <a:prstGeom prst="rect">
            <a:avLst/>
          </a:prstGeom>
        </p:spPr>
        <p:txBody>
          <a:bodyPr lIns="91425" tIns="91425" rIns="91425" bIns="91425" anchor="t" anchorCtr="0">
            <a:noAutofit/>
          </a:bodyPr>
          <a:lstStyle/>
          <a:p>
            <a:pPr marL="571500" lvl="0" indent="-342900" rtl="0">
              <a:spcBef>
                <a:spcPts val="0"/>
              </a:spcBef>
              <a:spcAft>
                <a:spcPts val="0"/>
              </a:spcAft>
              <a:buClr>
                <a:srgbClr val="000000"/>
              </a:buClr>
              <a:buSzPct val="100000"/>
              <a:buFont typeface="Arial"/>
              <a:buChar char="•"/>
            </a:pPr>
            <a:r>
              <a:rPr lang="en" sz="2400" dirty="0">
                <a:solidFill>
                  <a:srgbClr val="000000"/>
                </a:solidFill>
              </a:rPr>
              <a:t>Anaerobic energy metabolism model</a:t>
            </a:r>
          </a:p>
          <a:p>
            <a:pPr marL="571500" lvl="0" indent="-342900" rtl="0">
              <a:spcBef>
                <a:spcPts val="0"/>
              </a:spcBef>
              <a:spcAft>
                <a:spcPts val="0"/>
              </a:spcAft>
              <a:buClr>
                <a:srgbClr val="000000"/>
              </a:buClr>
              <a:buSzPct val="100000"/>
              <a:buFont typeface="Arial"/>
              <a:buChar char="•"/>
            </a:pPr>
            <a:r>
              <a:rPr lang="en" sz="2400" dirty="0">
                <a:solidFill>
                  <a:srgbClr val="000000"/>
                </a:solidFill>
              </a:rPr>
              <a:t>New role of Crp</a:t>
            </a:r>
          </a:p>
          <a:p>
            <a:pPr marL="571500" lvl="0" indent="-342900" rtl="0">
              <a:spcBef>
                <a:spcPts val="0"/>
              </a:spcBef>
              <a:spcAft>
                <a:spcPts val="0"/>
              </a:spcAft>
              <a:buClr>
                <a:srgbClr val="000000"/>
              </a:buClr>
              <a:buSzPct val="100000"/>
              <a:buFont typeface="Arial"/>
              <a:buChar char="•"/>
            </a:pPr>
            <a:r>
              <a:rPr lang="en" sz="2400" dirty="0">
                <a:solidFill>
                  <a:srgbClr val="000000"/>
                </a:solidFill>
              </a:rPr>
              <a:t>Lack of oxidative stress</a:t>
            </a:r>
          </a:p>
          <a:p>
            <a:pPr marL="571500" lvl="0" indent="-342900" rtl="0">
              <a:spcBef>
                <a:spcPts val="0"/>
              </a:spcBef>
              <a:spcAft>
                <a:spcPts val="0"/>
              </a:spcAft>
              <a:buClr>
                <a:srgbClr val="000000"/>
              </a:buClr>
              <a:buSzPct val="100000"/>
              <a:buFont typeface="Arial"/>
              <a:buChar char="•"/>
            </a:pPr>
            <a:r>
              <a:rPr lang="en" sz="2400" dirty="0">
                <a:solidFill>
                  <a:srgbClr val="000000"/>
                </a:solidFill>
              </a:rPr>
              <a:t>Fur-independent results</a:t>
            </a:r>
          </a:p>
          <a:p>
            <a:pPr marL="571500" lvl="0" indent="-342900" rtl="0">
              <a:spcBef>
                <a:spcPts val="0"/>
              </a:spcBef>
              <a:spcAft>
                <a:spcPts val="0"/>
              </a:spcAft>
              <a:buClr>
                <a:srgbClr val="000000"/>
              </a:buClr>
              <a:buSzPct val="100000"/>
              <a:buFont typeface="Arial"/>
              <a:buChar char="•"/>
            </a:pPr>
            <a:r>
              <a:rPr lang="en" sz="2400" dirty="0">
                <a:solidFill>
                  <a:srgbClr val="000000"/>
                </a:solidFill>
              </a:rPr>
              <a:t>Rapid uptake of iron in </a:t>
            </a:r>
            <a:r>
              <a:rPr lang="en" sz="2400" i="1" dirty="0">
                <a:solidFill>
                  <a:srgbClr val="000000"/>
                </a:solidFill>
              </a:rPr>
              <a:t>S. oneidensis</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References</a:t>
            </a:r>
          </a:p>
        </p:txBody>
      </p:sp>
      <p:sp>
        <p:nvSpPr>
          <p:cNvPr id="230" name="Shape 230"/>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0"/>
              </a:spcBef>
              <a:buNone/>
            </a:pPr>
            <a:r>
              <a:rPr lang="en" sz="2000" i="1">
                <a:solidFill>
                  <a:srgbClr val="000000"/>
                </a:solidFill>
              </a:rPr>
              <a:t>Biology Online</a:t>
            </a:r>
            <a:r>
              <a:rPr lang="en" sz="2000">
                <a:solidFill>
                  <a:srgbClr val="000000"/>
                </a:solidFill>
              </a:rPr>
              <a:t>. N.p., 27 May 2009. Web. 15 Nov. 2015. &lt;www.biology-online.org/dictionary&gt;. </a:t>
            </a:r>
          </a:p>
          <a:p>
            <a:pPr>
              <a:spcBef>
                <a:spcPts val="0"/>
              </a:spcBef>
              <a:buNone/>
            </a:pPr>
            <a:r>
              <a:rPr lang="en" sz="2000">
                <a:solidFill>
                  <a:srgbClr val="000000"/>
                </a:solidFill>
                <a:highlight>
                  <a:srgbClr val="FFFFFF"/>
                </a:highlight>
              </a:rPr>
              <a:t>Yang, Y., Harris, D. P., Luo, F., Xiong, W., Joachimiak, M., Wu, L., … Zhou, J. (2009). Snapshot of iron response in </a:t>
            </a:r>
            <a:r>
              <a:rPr lang="en" sz="2000" i="1">
                <a:solidFill>
                  <a:srgbClr val="000000"/>
                </a:solidFill>
                <a:highlight>
                  <a:srgbClr val="FFFFFF"/>
                </a:highlight>
              </a:rPr>
              <a:t>Shewanella oneidensis </a:t>
            </a:r>
            <a:r>
              <a:rPr lang="en" sz="2000">
                <a:solidFill>
                  <a:srgbClr val="000000"/>
                </a:solidFill>
                <a:highlight>
                  <a:srgbClr val="FFFFFF"/>
                </a:highlight>
              </a:rPr>
              <a:t>by gene network reconstruction. </a:t>
            </a:r>
            <a:r>
              <a:rPr lang="en" sz="2000" i="1">
                <a:solidFill>
                  <a:srgbClr val="000000"/>
                </a:solidFill>
                <a:highlight>
                  <a:srgbClr val="FFFFFF"/>
                </a:highlight>
              </a:rPr>
              <a:t>BMC Genomics</a:t>
            </a:r>
            <a:r>
              <a:rPr lang="en" sz="2000">
                <a:solidFill>
                  <a:srgbClr val="000000"/>
                </a:solidFill>
                <a:highlight>
                  <a:srgbClr val="FFFFFF"/>
                </a:highlight>
              </a:rPr>
              <a:t>, </a:t>
            </a:r>
            <a:r>
              <a:rPr lang="en" sz="2000" i="1">
                <a:solidFill>
                  <a:srgbClr val="000000"/>
                </a:solidFill>
                <a:highlight>
                  <a:srgbClr val="FFFFFF"/>
                </a:highlight>
              </a:rPr>
              <a:t>10</a:t>
            </a:r>
            <a:r>
              <a:rPr lang="en" sz="2000">
                <a:solidFill>
                  <a:srgbClr val="000000"/>
                </a:solidFill>
                <a:highlight>
                  <a:srgbClr val="FFFFFF"/>
                </a:highlight>
              </a:rPr>
              <a:t>, 131. http://doi.org/10.1186/1471-2164-10-131</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886750" y="1759475"/>
            <a:ext cx="3370499" cy="951000"/>
          </a:xfrm>
          <a:prstGeom prst="rect">
            <a:avLst/>
          </a:prstGeom>
        </p:spPr>
        <p:txBody>
          <a:bodyPr lIns="91425" tIns="91425" rIns="91425" bIns="91425" anchor="t" anchorCtr="0">
            <a:noAutofit/>
          </a:bodyPr>
          <a:lstStyle/>
          <a:p>
            <a:pPr>
              <a:spcBef>
                <a:spcPts val="0"/>
              </a:spcBef>
              <a:buNone/>
            </a:pPr>
            <a:r>
              <a:rPr lang="en" sz="4800"/>
              <a:t>Questions?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294450"/>
            <a:ext cx="8520599" cy="607800"/>
          </a:xfrm>
          <a:prstGeom prst="rect">
            <a:avLst/>
          </a:prstGeom>
        </p:spPr>
        <p:txBody>
          <a:bodyPr lIns="91425" tIns="91425" rIns="91425" bIns="91425" anchor="t" anchorCtr="0">
            <a:noAutofit/>
          </a:bodyPr>
          <a:lstStyle/>
          <a:p>
            <a:pPr lvl="0" rtl="0">
              <a:spcBef>
                <a:spcPts val="0"/>
              </a:spcBef>
              <a:buNone/>
            </a:pPr>
            <a:r>
              <a:rPr lang="en" sz="3000"/>
              <a:t>Overview</a:t>
            </a:r>
          </a:p>
        </p:txBody>
      </p:sp>
      <p:sp>
        <p:nvSpPr>
          <p:cNvPr id="94" name="Shape 94"/>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000000"/>
              </a:buClr>
              <a:buSzPct val="100000"/>
              <a:buFont typeface="Arial"/>
              <a:buChar char="•"/>
            </a:pPr>
            <a:r>
              <a:rPr lang="en" sz="2400" dirty="0">
                <a:solidFill>
                  <a:srgbClr val="000000"/>
                </a:solidFill>
              </a:rPr>
              <a:t>Defining necessary vocabulary</a:t>
            </a:r>
          </a:p>
          <a:p>
            <a:pPr marL="571500" lvl="0" indent="-342900" rtl="0">
              <a:spcBef>
                <a:spcPts val="0"/>
              </a:spcBef>
              <a:spcAft>
                <a:spcPts val="0"/>
              </a:spcAft>
              <a:buClr>
                <a:srgbClr val="999999"/>
              </a:buClr>
              <a:buSzPct val="100000"/>
              <a:buFont typeface="Arial"/>
              <a:buChar char="•"/>
            </a:pPr>
            <a:r>
              <a:rPr lang="en" sz="2400" dirty="0">
                <a:solidFill>
                  <a:srgbClr val="999999"/>
                </a:solidFill>
              </a:rPr>
              <a:t>The significance of </a:t>
            </a:r>
            <a:r>
              <a:rPr lang="en" sz="2400" i="1" dirty="0">
                <a:solidFill>
                  <a:srgbClr val="999999"/>
                </a:solidFill>
              </a:rPr>
              <a:t>Shewanella oneidensis </a:t>
            </a:r>
            <a:r>
              <a:rPr lang="en" sz="2400" dirty="0">
                <a:solidFill>
                  <a:srgbClr val="999999"/>
                </a:solidFill>
              </a:rPr>
              <a:t>as a model organism</a:t>
            </a:r>
          </a:p>
          <a:p>
            <a:pPr marL="571500" lvl="0" indent="-342900" rtl="0">
              <a:spcBef>
                <a:spcPts val="0"/>
              </a:spcBef>
              <a:spcAft>
                <a:spcPts val="0"/>
              </a:spcAft>
              <a:buClr>
                <a:srgbClr val="999999"/>
              </a:buClr>
              <a:buSzPct val="100000"/>
              <a:buFont typeface="Arial"/>
              <a:buChar char="•"/>
            </a:pPr>
            <a:r>
              <a:rPr lang="en" dirty="0">
                <a:solidFill>
                  <a:schemeClr val="lt2"/>
                </a:solidFill>
              </a:rPr>
              <a:t>Experimental design for the study</a:t>
            </a:r>
          </a:p>
          <a:p>
            <a:pPr marL="571500" lvl="0" indent="-342900" rtl="0">
              <a:spcBef>
                <a:spcPts val="0"/>
              </a:spcBef>
              <a:spcAft>
                <a:spcPts val="0"/>
              </a:spcAft>
              <a:buClr>
                <a:srgbClr val="999999"/>
              </a:buClr>
              <a:buSzPct val="100000"/>
              <a:buFont typeface="Arial"/>
              <a:buChar char="•"/>
            </a:pPr>
            <a:r>
              <a:rPr lang="en" sz="2400" dirty="0">
                <a:solidFill>
                  <a:srgbClr val="999999"/>
                </a:solidFill>
              </a:rPr>
              <a:t>Studying iron depletion in an anaerobic state</a:t>
            </a:r>
          </a:p>
          <a:p>
            <a:pPr marL="571500" lvl="0" indent="-342900" rtl="0">
              <a:spcBef>
                <a:spcPts val="0"/>
              </a:spcBef>
              <a:spcAft>
                <a:spcPts val="0"/>
              </a:spcAft>
              <a:buClr>
                <a:srgbClr val="999999"/>
              </a:buClr>
              <a:buSzPct val="100000"/>
              <a:buFont typeface="Arial"/>
              <a:buChar char="•"/>
            </a:pPr>
            <a:r>
              <a:rPr lang="en" sz="2400" dirty="0">
                <a:solidFill>
                  <a:srgbClr val="999999"/>
                </a:solidFill>
              </a:rPr>
              <a:t>Analyzing results through figures and tables</a:t>
            </a:r>
          </a:p>
          <a:p>
            <a:pPr marL="571500" lvl="0" indent="-342900" rtl="0">
              <a:lnSpc>
                <a:spcPct val="100000"/>
              </a:lnSpc>
              <a:spcBef>
                <a:spcPts val="0"/>
              </a:spcBef>
              <a:spcAft>
                <a:spcPts val="0"/>
              </a:spcAft>
              <a:buClr>
                <a:srgbClr val="999999"/>
              </a:buClr>
              <a:buSzPct val="100000"/>
              <a:buFont typeface="Arial"/>
              <a:buChar char="•"/>
            </a:pPr>
            <a:r>
              <a:rPr lang="en" sz="2400" dirty="0">
                <a:solidFill>
                  <a:srgbClr val="999999"/>
                </a:solidFill>
              </a:rPr>
              <a:t>Discussion and significance of results, contextualized with other organisms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329550"/>
            <a:ext cx="8520599" cy="572699"/>
          </a:xfrm>
          <a:prstGeom prst="rect">
            <a:avLst/>
          </a:prstGeom>
        </p:spPr>
        <p:txBody>
          <a:bodyPr lIns="91425" tIns="91425" rIns="91425" bIns="91425" anchor="t" anchorCtr="0">
            <a:noAutofit/>
          </a:bodyPr>
          <a:lstStyle/>
          <a:p>
            <a:pPr>
              <a:spcBef>
                <a:spcPts val="0"/>
              </a:spcBef>
              <a:buNone/>
            </a:pPr>
            <a:r>
              <a:rPr lang="en" sz="3000"/>
              <a:t>Defining necessary vocabulary</a:t>
            </a:r>
          </a:p>
        </p:txBody>
      </p:sp>
      <p:sp>
        <p:nvSpPr>
          <p:cNvPr id="100" name="Shape 100"/>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419100" lvl="0" indent="-342900" rtl="0">
              <a:spcBef>
                <a:spcPts val="0"/>
              </a:spcBef>
              <a:spcAft>
                <a:spcPts val="0"/>
              </a:spcAft>
              <a:buClr>
                <a:srgbClr val="000000"/>
              </a:buClr>
              <a:buSzPct val="100000"/>
              <a:buFont typeface="Arial"/>
              <a:buChar char="•"/>
            </a:pPr>
            <a:r>
              <a:rPr lang="en" sz="2400" dirty="0">
                <a:solidFill>
                  <a:srgbClr val="000000"/>
                </a:solidFill>
              </a:rPr>
              <a:t>Iron chelator</a:t>
            </a:r>
          </a:p>
          <a:p>
            <a:pPr marL="419100" lvl="0" indent="-342900" rtl="0">
              <a:spcBef>
                <a:spcPts val="0"/>
              </a:spcBef>
              <a:spcAft>
                <a:spcPts val="0"/>
              </a:spcAft>
              <a:buClr>
                <a:srgbClr val="000000"/>
              </a:buClr>
              <a:buSzPct val="100000"/>
              <a:buFont typeface="Arial"/>
              <a:buChar char="•"/>
            </a:pPr>
            <a:r>
              <a:rPr lang="en" sz="2400" dirty="0">
                <a:solidFill>
                  <a:srgbClr val="000000"/>
                </a:solidFill>
              </a:rPr>
              <a:t>Induced</a:t>
            </a:r>
          </a:p>
          <a:p>
            <a:pPr marL="419100" lvl="0" indent="-342900" rtl="0">
              <a:spcBef>
                <a:spcPts val="0"/>
              </a:spcBef>
              <a:spcAft>
                <a:spcPts val="0"/>
              </a:spcAft>
              <a:buClr>
                <a:srgbClr val="000000"/>
              </a:buClr>
              <a:buSzPct val="100000"/>
              <a:buFont typeface="Arial"/>
              <a:buChar char="•"/>
            </a:pPr>
            <a:r>
              <a:rPr lang="en" sz="2400" dirty="0">
                <a:solidFill>
                  <a:srgbClr val="000000"/>
                </a:solidFill>
              </a:rPr>
              <a:t>Repressed</a:t>
            </a:r>
          </a:p>
          <a:p>
            <a:pPr marL="419100" lvl="0" indent="-342900" rtl="0">
              <a:spcBef>
                <a:spcPts val="0"/>
              </a:spcBef>
              <a:spcAft>
                <a:spcPts val="0"/>
              </a:spcAft>
              <a:buClr>
                <a:srgbClr val="000000"/>
              </a:buClr>
              <a:buSzPct val="100000"/>
              <a:buFont typeface="Arial"/>
              <a:buChar char="•"/>
            </a:pPr>
            <a:r>
              <a:rPr lang="en" sz="2400" dirty="0">
                <a:solidFill>
                  <a:srgbClr val="000000"/>
                </a:solidFill>
              </a:rPr>
              <a:t>Repletion</a:t>
            </a:r>
          </a:p>
          <a:p>
            <a:pPr marL="419100" lvl="0" indent="-342900" rtl="0">
              <a:spcBef>
                <a:spcPts val="0"/>
              </a:spcBef>
              <a:spcAft>
                <a:spcPts val="0"/>
              </a:spcAft>
              <a:buClr>
                <a:srgbClr val="000000"/>
              </a:buClr>
              <a:buSzPct val="100000"/>
              <a:buFont typeface="Arial"/>
              <a:buChar char="•"/>
            </a:pPr>
            <a:r>
              <a:rPr lang="en" sz="2400" dirty="0">
                <a:solidFill>
                  <a:srgbClr val="000000"/>
                </a:solidFill>
              </a:rPr>
              <a:t>Depletion</a:t>
            </a:r>
          </a:p>
          <a:p>
            <a:pPr marL="419100" lvl="0" indent="-342900" rtl="0">
              <a:spcBef>
                <a:spcPts val="0"/>
              </a:spcBef>
              <a:spcAft>
                <a:spcPts val="0"/>
              </a:spcAft>
              <a:buClr>
                <a:srgbClr val="000000"/>
              </a:buClr>
              <a:buSzPct val="100000"/>
              <a:buFont typeface="Arial"/>
              <a:buChar char="•"/>
            </a:pPr>
            <a:r>
              <a:rPr lang="en" sz="2400" dirty="0">
                <a:solidFill>
                  <a:srgbClr val="000000"/>
                </a:solidFill>
              </a:rPr>
              <a:t>Up-regulated</a:t>
            </a:r>
          </a:p>
          <a:p>
            <a:pPr marL="419100" lvl="0" indent="-342900" rtl="0">
              <a:spcBef>
                <a:spcPts val="0"/>
              </a:spcBef>
              <a:spcAft>
                <a:spcPts val="0"/>
              </a:spcAft>
              <a:buClr>
                <a:srgbClr val="000000"/>
              </a:buClr>
              <a:buSzPct val="100000"/>
              <a:buFont typeface="Arial"/>
              <a:buChar char="•"/>
            </a:pPr>
            <a:r>
              <a:rPr lang="en" sz="2400" dirty="0">
                <a:solidFill>
                  <a:srgbClr val="000000"/>
                </a:solidFill>
              </a:rPr>
              <a:t>Down-regulated</a:t>
            </a:r>
          </a:p>
          <a:p>
            <a:pPr marL="419100" lvl="0" indent="-342900" rtl="0">
              <a:spcBef>
                <a:spcPts val="0"/>
              </a:spcBef>
              <a:spcAft>
                <a:spcPts val="0"/>
              </a:spcAft>
              <a:buClr>
                <a:srgbClr val="000000"/>
              </a:buClr>
              <a:buSzPct val="100000"/>
              <a:buFont typeface="Arial"/>
              <a:buChar char="•"/>
            </a:pPr>
            <a:r>
              <a:rPr lang="en" sz="2400" dirty="0">
                <a:solidFill>
                  <a:srgbClr val="000000"/>
                </a:solidFill>
              </a:rPr>
              <a:t>Aerobic</a:t>
            </a:r>
          </a:p>
          <a:p>
            <a:pPr marL="419100" lvl="0" indent="-342900">
              <a:spcBef>
                <a:spcPts val="0"/>
              </a:spcBef>
              <a:spcAft>
                <a:spcPts val="0"/>
              </a:spcAft>
              <a:buClr>
                <a:srgbClr val="000000"/>
              </a:buClr>
              <a:buSzPct val="100000"/>
              <a:buFont typeface="Arial"/>
              <a:buChar char="•"/>
            </a:pPr>
            <a:r>
              <a:rPr lang="en" sz="2400" dirty="0">
                <a:solidFill>
                  <a:srgbClr val="000000"/>
                </a:solidFill>
              </a:rPr>
              <a:t>Anaerobic</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294450"/>
            <a:ext cx="8520599" cy="607800"/>
          </a:xfrm>
          <a:prstGeom prst="rect">
            <a:avLst/>
          </a:prstGeom>
        </p:spPr>
        <p:txBody>
          <a:bodyPr lIns="91425" tIns="91425" rIns="91425" bIns="91425" anchor="t" anchorCtr="0">
            <a:noAutofit/>
          </a:bodyPr>
          <a:lstStyle/>
          <a:p>
            <a:pPr lvl="0" rtl="0">
              <a:spcBef>
                <a:spcPts val="0"/>
              </a:spcBef>
              <a:buNone/>
            </a:pPr>
            <a:r>
              <a:rPr lang="en" sz="3000"/>
              <a:t>Overview</a:t>
            </a:r>
          </a:p>
        </p:txBody>
      </p:sp>
      <p:sp>
        <p:nvSpPr>
          <p:cNvPr id="106" name="Shape 106"/>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999999"/>
              </a:buClr>
              <a:buSzPct val="100000"/>
              <a:buFont typeface="Arial"/>
              <a:buChar char="•"/>
            </a:pPr>
            <a:r>
              <a:rPr lang="en" sz="2400" dirty="0">
                <a:solidFill>
                  <a:srgbClr val="999999"/>
                </a:solidFill>
              </a:rPr>
              <a:t>Defining necessary vocabulary</a:t>
            </a:r>
          </a:p>
          <a:p>
            <a:pPr marL="571500" lvl="0" indent="-342900" rtl="0">
              <a:spcBef>
                <a:spcPts val="0"/>
              </a:spcBef>
              <a:spcAft>
                <a:spcPts val="0"/>
              </a:spcAft>
              <a:buClr>
                <a:srgbClr val="000000"/>
              </a:buClr>
              <a:buSzPct val="100000"/>
              <a:buFont typeface="Arial"/>
              <a:buChar char="•"/>
            </a:pPr>
            <a:r>
              <a:rPr lang="en" sz="2400" dirty="0">
                <a:solidFill>
                  <a:srgbClr val="000000"/>
                </a:solidFill>
              </a:rPr>
              <a:t>The significance of </a:t>
            </a:r>
            <a:r>
              <a:rPr lang="en" sz="2400" i="1" dirty="0">
                <a:solidFill>
                  <a:srgbClr val="000000"/>
                </a:solidFill>
              </a:rPr>
              <a:t>Shewanella oneidensis </a:t>
            </a:r>
            <a:r>
              <a:rPr lang="en" sz="2400" dirty="0">
                <a:solidFill>
                  <a:srgbClr val="000000"/>
                </a:solidFill>
              </a:rPr>
              <a:t>as a model organism</a:t>
            </a:r>
          </a:p>
          <a:p>
            <a:pPr marL="571500" lvl="0" indent="-342900" rtl="0">
              <a:spcBef>
                <a:spcPts val="0"/>
              </a:spcBef>
              <a:spcAft>
                <a:spcPts val="0"/>
              </a:spcAft>
              <a:buClr>
                <a:srgbClr val="999999"/>
              </a:buClr>
              <a:buSzPct val="100000"/>
              <a:buFont typeface="Arial"/>
              <a:buChar char="•"/>
            </a:pPr>
            <a:r>
              <a:rPr lang="en" dirty="0">
                <a:solidFill>
                  <a:srgbClr val="999999"/>
                </a:solidFill>
              </a:rPr>
              <a:t>Experimental design for the study</a:t>
            </a:r>
          </a:p>
          <a:p>
            <a:pPr marL="571500" lvl="0" indent="-342900" rtl="0">
              <a:spcBef>
                <a:spcPts val="0"/>
              </a:spcBef>
              <a:spcAft>
                <a:spcPts val="0"/>
              </a:spcAft>
              <a:buClr>
                <a:srgbClr val="999999"/>
              </a:buClr>
              <a:buSzPct val="100000"/>
              <a:buFont typeface="Arial"/>
              <a:buChar char="•"/>
            </a:pPr>
            <a:r>
              <a:rPr lang="en" sz="2400" dirty="0">
                <a:solidFill>
                  <a:srgbClr val="999999"/>
                </a:solidFill>
              </a:rPr>
              <a:t>Studying iron depletion in an anaerobic state</a:t>
            </a:r>
          </a:p>
          <a:p>
            <a:pPr marL="571500" lvl="0" indent="-342900" rtl="0">
              <a:spcBef>
                <a:spcPts val="0"/>
              </a:spcBef>
              <a:spcAft>
                <a:spcPts val="0"/>
              </a:spcAft>
              <a:buClr>
                <a:srgbClr val="999999"/>
              </a:buClr>
              <a:buSzPct val="100000"/>
              <a:buFont typeface="Arial"/>
              <a:buChar char="•"/>
            </a:pPr>
            <a:r>
              <a:rPr lang="en" sz="2400" dirty="0">
                <a:solidFill>
                  <a:srgbClr val="999999"/>
                </a:solidFill>
              </a:rPr>
              <a:t>Analyzing results through figures and tables</a:t>
            </a:r>
          </a:p>
          <a:p>
            <a:pPr marL="571500" lvl="0" indent="-342900" rtl="0">
              <a:lnSpc>
                <a:spcPct val="100000"/>
              </a:lnSpc>
              <a:spcBef>
                <a:spcPts val="0"/>
              </a:spcBef>
              <a:spcAft>
                <a:spcPts val="0"/>
              </a:spcAft>
              <a:buClr>
                <a:srgbClr val="999999"/>
              </a:buClr>
              <a:buSzPct val="100000"/>
              <a:buFont typeface="Arial"/>
              <a:buChar char="•"/>
            </a:pPr>
            <a:r>
              <a:rPr lang="en" sz="2400" dirty="0">
                <a:solidFill>
                  <a:srgbClr val="999999"/>
                </a:solidFill>
              </a:rPr>
              <a:t>Discussion and significance of results, contextualized with other organisms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129375"/>
            <a:ext cx="8520599" cy="607800"/>
          </a:xfrm>
          <a:prstGeom prst="rect">
            <a:avLst/>
          </a:prstGeom>
        </p:spPr>
        <p:txBody>
          <a:bodyPr lIns="91425" tIns="91425" rIns="91425" bIns="91425" anchor="t" anchorCtr="0">
            <a:noAutofit/>
          </a:bodyPr>
          <a:lstStyle/>
          <a:p>
            <a:pPr>
              <a:spcBef>
                <a:spcPts val="0"/>
              </a:spcBef>
              <a:buNone/>
            </a:pPr>
            <a:r>
              <a:rPr lang="en" sz="3000"/>
              <a:t>The significance of </a:t>
            </a:r>
            <a:r>
              <a:rPr lang="en" sz="3000" i="1"/>
              <a:t>Shewanella oneidensis</a:t>
            </a:r>
            <a:r>
              <a:rPr lang="en" sz="3000"/>
              <a:t> as a model organism</a:t>
            </a:r>
          </a:p>
        </p:txBody>
      </p:sp>
      <p:sp>
        <p:nvSpPr>
          <p:cNvPr id="112" name="Shape 112"/>
          <p:cNvSpPr txBox="1">
            <a:spLocks noGrp="1"/>
          </p:cNvSpPr>
          <p:nvPr>
            <p:ph type="body" idx="1"/>
          </p:nvPr>
        </p:nvSpPr>
        <p:spPr>
          <a:xfrm>
            <a:off x="311700" y="1015200"/>
            <a:ext cx="8520599" cy="3416400"/>
          </a:xfrm>
          <a:prstGeom prst="rect">
            <a:avLst/>
          </a:prstGeom>
        </p:spPr>
        <p:txBody>
          <a:bodyPr lIns="91425" tIns="91425" rIns="91425" bIns="91425" anchor="t" anchorCtr="0">
            <a:noAutofit/>
          </a:bodyPr>
          <a:lstStyle/>
          <a:p>
            <a:pPr marL="457200" lvl="0" indent="-381000" rtl="0">
              <a:spcBef>
                <a:spcPts val="0"/>
              </a:spcBef>
              <a:spcAft>
                <a:spcPts val="0"/>
              </a:spcAft>
              <a:buClr>
                <a:srgbClr val="000000"/>
              </a:buClr>
              <a:buSzPct val="100000"/>
              <a:buChar char="-"/>
            </a:pPr>
            <a:r>
              <a:rPr lang="en" sz="2400" i="1" dirty="0">
                <a:solidFill>
                  <a:srgbClr val="000000"/>
                </a:solidFill>
              </a:rPr>
              <a:t>S. oneidensis</a:t>
            </a:r>
            <a:r>
              <a:rPr lang="en" sz="2400" dirty="0">
                <a:solidFill>
                  <a:srgbClr val="000000"/>
                </a:solidFill>
              </a:rPr>
              <a:t> is a pathogen to both fish and humans</a:t>
            </a:r>
          </a:p>
          <a:p>
            <a:pPr marL="457200" lvl="0" indent="-381000" rtl="0">
              <a:spcBef>
                <a:spcPts val="0"/>
              </a:spcBef>
              <a:spcAft>
                <a:spcPts val="0"/>
              </a:spcAft>
              <a:buClr>
                <a:srgbClr val="000000"/>
              </a:buClr>
              <a:buSzPct val="100000"/>
              <a:buChar char="-"/>
            </a:pPr>
            <a:r>
              <a:rPr lang="en" sz="2400" dirty="0">
                <a:solidFill>
                  <a:srgbClr val="000000"/>
                </a:solidFill>
              </a:rPr>
              <a:t>Iron-regulated metabolisms are often needed for virulent organisms</a:t>
            </a:r>
          </a:p>
          <a:p>
            <a:pPr marL="914400" lvl="1" indent="-381000" rtl="0">
              <a:spcBef>
                <a:spcPts val="0"/>
              </a:spcBef>
              <a:spcAft>
                <a:spcPts val="0"/>
              </a:spcAft>
              <a:buClr>
                <a:srgbClr val="000000"/>
              </a:buClr>
              <a:buSzPct val="100000"/>
              <a:buChar char="-"/>
            </a:pPr>
            <a:r>
              <a:rPr lang="en" sz="2400" dirty="0">
                <a:solidFill>
                  <a:srgbClr val="000000"/>
                </a:solidFill>
              </a:rPr>
              <a:t>Vibrio cholerae</a:t>
            </a:r>
          </a:p>
          <a:p>
            <a:pPr marL="914400" lvl="1" indent="-381000" rtl="0">
              <a:spcBef>
                <a:spcPts val="0"/>
              </a:spcBef>
              <a:spcAft>
                <a:spcPts val="0"/>
              </a:spcAft>
              <a:buClr>
                <a:srgbClr val="000000"/>
              </a:buClr>
              <a:buSzPct val="100000"/>
              <a:buChar char="-"/>
            </a:pPr>
            <a:r>
              <a:rPr lang="en" sz="2400" dirty="0">
                <a:solidFill>
                  <a:srgbClr val="000000"/>
                </a:solidFill>
              </a:rPr>
              <a:t>Bacillus cereus</a:t>
            </a:r>
          </a:p>
          <a:p>
            <a:pPr marL="457200" lvl="0" indent="-381000">
              <a:spcBef>
                <a:spcPts val="0"/>
              </a:spcBef>
              <a:spcAft>
                <a:spcPts val="0"/>
              </a:spcAft>
              <a:buClr>
                <a:srgbClr val="000000"/>
              </a:buClr>
              <a:buSzPct val="100000"/>
              <a:buChar char="-"/>
            </a:pPr>
            <a:r>
              <a:rPr lang="en" sz="2400" dirty="0">
                <a:solidFill>
                  <a:srgbClr val="000000"/>
                </a:solidFill>
              </a:rPr>
              <a:t>Could be used to remediate U.S. Department of Energy’s uranium-contaminated sites due to grouping of transcriptional regulators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294450"/>
            <a:ext cx="8520599" cy="607800"/>
          </a:xfrm>
          <a:prstGeom prst="rect">
            <a:avLst/>
          </a:prstGeom>
        </p:spPr>
        <p:txBody>
          <a:bodyPr lIns="91425" tIns="91425" rIns="91425" bIns="91425" anchor="t" anchorCtr="0">
            <a:noAutofit/>
          </a:bodyPr>
          <a:lstStyle/>
          <a:p>
            <a:pPr lvl="0" rtl="0">
              <a:spcBef>
                <a:spcPts val="0"/>
              </a:spcBef>
              <a:buNone/>
            </a:pPr>
            <a:r>
              <a:rPr lang="en" sz="3000"/>
              <a:t>Overview</a:t>
            </a:r>
          </a:p>
        </p:txBody>
      </p:sp>
      <p:sp>
        <p:nvSpPr>
          <p:cNvPr id="118" name="Shape 118"/>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999999"/>
              </a:buClr>
              <a:buSzPct val="100000"/>
              <a:buFont typeface="Arial"/>
              <a:buChar char="•"/>
            </a:pPr>
            <a:r>
              <a:rPr lang="en" sz="2400" dirty="0">
                <a:solidFill>
                  <a:srgbClr val="999999"/>
                </a:solidFill>
              </a:rPr>
              <a:t>Defining necessary vocabulary</a:t>
            </a:r>
          </a:p>
          <a:p>
            <a:pPr marL="571500" lvl="0" indent="-342900" rtl="0">
              <a:spcBef>
                <a:spcPts val="0"/>
              </a:spcBef>
              <a:spcAft>
                <a:spcPts val="0"/>
              </a:spcAft>
              <a:buClr>
                <a:srgbClr val="999999"/>
              </a:buClr>
              <a:buSzPct val="100000"/>
              <a:buFont typeface="Arial"/>
              <a:buChar char="•"/>
            </a:pPr>
            <a:r>
              <a:rPr lang="en" sz="2400" dirty="0">
                <a:solidFill>
                  <a:srgbClr val="999999"/>
                </a:solidFill>
              </a:rPr>
              <a:t>The significance of </a:t>
            </a:r>
            <a:r>
              <a:rPr lang="en" sz="2400" i="1" dirty="0">
                <a:solidFill>
                  <a:srgbClr val="999999"/>
                </a:solidFill>
              </a:rPr>
              <a:t>Shewanella oneidensis </a:t>
            </a:r>
            <a:r>
              <a:rPr lang="en" sz="2400" dirty="0">
                <a:solidFill>
                  <a:srgbClr val="999999"/>
                </a:solidFill>
              </a:rPr>
              <a:t>as a model organism</a:t>
            </a:r>
          </a:p>
          <a:p>
            <a:pPr marL="571500" lvl="0" indent="-342900" rtl="0">
              <a:spcBef>
                <a:spcPts val="0"/>
              </a:spcBef>
              <a:spcAft>
                <a:spcPts val="0"/>
              </a:spcAft>
              <a:buClr>
                <a:srgbClr val="000000"/>
              </a:buClr>
              <a:buSzPct val="100000"/>
              <a:buFont typeface="Arial"/>
              <a:buChar char="•"/>
            </a:pPr>
            <a:r>
              <a:rPr lang="en" dirty="0"/>
              <a:t>Experimental design</a:t>
            </a:r>
            <a:r>
              <a:rPr lang="en" sz="2400" dirty="0">
                <a:solidFill>
                  <a:srgbClr val="000000"/>
                </a:solidFill>
              </a:rPr>
              <a:t> for the study</a:t>
            </a:r>
          </a:p>
          <a:p>
            <a:pPr marL="571500" lvl="0" indent="-342900" rtl="0">
              <a:spcBef>
                <a:spcPts val="0"/>
              </a:spcBef>
              <a:spcAft>
                <a:spcPts val="0"/>
              </a:spcAft>
              <a:buClr>
                <a:srgbClr val="999999"/>
              </a:buClr>
              <a:buSzPct val="100000"/>
              <a:buFont typeface="Arial"/>
              <a:buChar char="•"/>
            </a:pPr>
            <a:r>
              <a:rPr lang="en" sz="2400" dirty="0">
                <a:solidFill>
                  <a:srgbClr val="999999"/>
                </a:solidFill>
              </a:rPr>
              <a:t>Studying iron depletion in an anaerobic state</a:t>
            </a:r>
          </a:p>
          <a:p>
            <a:pPr marL="571500" lvl="0" indent="-342900" rtl="0">
              <a:spcBef>
                <a:spcPts val="0"/>
              </a:spcBef>
              <a:spcAft>
                <a:spcPts val="0"/>
              </a:spcAft>
              <a:buClr>
                <a:srgbClr val="999999"/>
              </a:buClr>
              <a:buSzPct val="100000"/>
              <a:buFont typeface="Arial"/>
              <a:buChar char="•"/>
            </a:pPr>
            <a:r>
              <a:rPr lang="en" sz="2400" dirty="0">
                <a:solidFill>
                  <a:srgbClr val="999999"/>
                </a:solidFill>
              </a:rPr>
              <a:t>Analyzing results through figures and tables</a:t>
            </a:r>
          </a:p>
          <a:p>
            <a:pPr marL="571500" lvl="0" indent="-342900" rtl="0">
              <a:lnSpc>
                <a:spcPct val="100000"/>
              </a:lnSpc>
              <a:spcBef>
                <a:spcPts val="0"/>
              </a:spcBef>
              <a:spcAft>
                <a:spcPts val="0"/>
              </a:spcAft>
              <a:buClr>
                <a:srgbClr val="999999"/>
              </a:buClr>
              <a:buSzPct val="100000"/>
              <a:buFont typeface="Arial"/>
              <a:buChar char="•"/>
            </a:pPr>
            <a:r>
              <a:rPr lang="en" sz="2400" dirty="0">
                <a:solidFill>
                  <a:srgbClr val="999999"/>
                </a:solidFill>
              </a:rPr>
              <a:t>Discussion and significance of results, contextualized with other organisms</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169875"/>
            <a:ext cx="8520599" cy="607800"/>
          </a:xfrm>
          <a:prstGeom prst="rect">
            <a:avLst/>
          </a:prstGeom>
        </p:spPr>
        <p:txBody>
          <a:bodyPr lIns="91425" tIns="91425" rIns="91425" bIns="91425" anchor="t" anchorCtr="0">
            <a:noAutofit/>
          </a:bodyPr>
          <a:lstStyle/>
          <a:p>
            <a:pPr>
              <a:spcBef>
                <a:spcPts val="0"/>
              </a:spcBef>
              <a:buNone/>
            </a:pPr>
            <a:r>
              <a:rPr lang="en"/>
              <a:t>Experimental design for the study</a:t>
            </a:r>
          </a:p>
        </p:txBody>
      </p:sp>
      <p:pic>
        <p:nvPicPr>
          <p:cNvPr id="124" name="Shape 124"/>
          <p:cNvPicPr preferRelativeResize="0"/>
          <p:nvPr/>
        </p:nvPicPr>
        <p:blipFill>
          <a:blip r:embed="rId3">
            <a:alphaModFix/>
          </a:blip>
          <a:stretch>
            <a:fillRect/>
          </a:stretch>
        </p:blipFill>
        <p:spPr>
          <a:xfrm>
            <a:off x="934080" y="777675"/>
            <a:ext cx="7102508" cy="4103402"/>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94450"/>
            <a:ext cx="8520599" cy="607800"/>
          </a:xfrm>
          <a:prstGeom prst="rect">
            <a:avLst/>
          </a:prstGeom>
        </p:spPr>
        <p:txBody>
          <a:bodyPr lIns="91425" tIns="91425" rIns="91425" bIns="91425" anchor="t" anchorCtr="0">
            <a:noAutofit/>
          </a:bodyPr>
          <a:lstStyle/>
          <a:p>
            <a:pPr lvl="0" rtl="0">
              <a:spcBef>
                <a:spcPts val="0"/>
              </a:spcBef>
              <a:buNone/>
            </a:pPr>
            <a:r>
              <a:rPr lang="en" sz="3000"/>
              <a:t>Overview</a:t>
            </a:r>
          </a:p>
        </p:txBody>
      </p:sp>
      <p:sp>
        <p:nvSpPr>
          <p:cNvPr id="130" name="Shape 130"/>
          <p:cNvSpPr txBox="1">
            <a:spLocks noGrp="1"/>
          </p:cNvSpPr>
          <p:nvPr>
            <p:ph type="body" idx="1"/>
          </p:nvPr>
        </p:nvSpPr>
        <p:spPr>
          <a:xfrm>
            <a:off x="311700" y="902250"/>
            <a:ext cx="8520599" cy="3339000"/>
          </a:xfrm>
          <a:prstGeom prst="rect">
            <a:avLst/>
          </a:prstGeom>
        </p:spPr>
        <p:txBody>
          <a:bodyPr lIns="91425" tIns="91425" rIns="91425" bIns="91425" anchor="t" anchorCtr="0">
            <a:noAutofit/>
          </a:bodyPr>
          <a:lstStyle/>
          <a:p>
            <a:pPr marL="571500" lvl="0" indent="-342900" rtl="0">
              <a:spcBef>
                <a:spcPts val="0"/>
              </a:spcBef>
              <a:spcAft>
                <a:spcPts val="0"/>
              </a:spcAft>
              <a:buClr>
                <a:srgbClr val="999999"/>
              </a:buClr>
              <a:buSzPct val="100000"/>
              <a:buFont typeface="Arial"/>
              <a:buChar char="•"/>
            </a:pPr>
            <a:r>
              <a:rPr lang="en" sz="2400" dirty="0">
                <a:solidFill>
                  <a:srgbClr val="999999"/>
                </a:solidFill>
              </a:rPr>
              <a:t>Defining necessary vocabulary</a:t>
            </a:r>
          </a:p>
          <a:p>
            <a:pPr marL="571500" lvl="0" indent="-342900" rtl="0">
              <a:spcBef>
                <a:spcPts val="0"/>
              </a:spcBef>
              <a:spcAft>
                <a:spcPts val="0"/>
              </a:spcAft>
              <a:buClr>
                <a:srgbClr val="999999"/>
              </a:buClr>
              <a:buSzPct val="100000"/>
              <a:buFont typeface="Arial"/>
              <a:buChar char="•"/>
            </a:pPr>
            <a:r>
              <a:rPr lang="en" sz="2400" dirty="0">
                <a:solidFill>
                  <a:srgbClr val="999999"/>
                </a:solidFill>
              </a:rPr>
              <a:t>The significance of </a:t>
            </a:r>
            <a:r>
              <a:rPr lang="en" sz="2400" i="1" dirty="0">
                <a:solidFill>
                  <a:srgbClr val="999999"/>
                </a:solidFill>
              </a:rPr>
              <a:t>Shewanella oneidensis </a:t>
            </a:r>
            <a:r>
              <a:rPr lang="en" sz="2400" dirty="0">
                <a:solidFill>
                  <a:srgbClr val="999999"/>
                </a:solidFill>
              </a:rPr>
              <a:t>as a model organism</a:t>
            </a:r>
          </a:p>
          <a:p>
            <a:pPr marL="571500" lvl="0" indent="-342900" rtl="0">
              <a:spcBef>
                <a:spcPts val="0"/>
              </a:spcBef>
              <a:spcAft>
                <a:spcPts val="0"/>
              </a:spcAft>
              <a:buClr>
                <a:srgbClr val="999999"/>
              </a:buClr>
              <a:buSzPct val="100000"/>
              <a:buFont typeface="Arial"/>
              <a:buChar char="•"/>
            </a:pPr>
            <a:r>
              <a:rPr lang="en" dirty="0">
                <a:solidFill>
                  <a:schemeClr val="lt2"/>
                </a:solidFill>
              </a:rPr>
              <a:t>Experimental design for the study</a:t>
            </a:r>
          </a:p>
          <a:p>
            <a:pPr marL="571500" lvl="0" indent="-342900" rtl="0">
              <a:spcBef>
                <a:spcPts val="0"/>
              </a:spcBef>
              <a:spcAft>
                <a:spcPts val="0"/>
              </a:spcAft>
              <a:buClr>
                <a:srgbClr val="000000"/>
              </a:buClr>
              <a:buSzPct val="100000"/>
              <a:buFont typeface="Arial"/>
              <a:buChar char="•"/>
            </a:pPr>
            <a:r>
              <a:rPr lang="en" sz="2400" dirty="0">
                <a:solidFill>
                  <a:srgbClr val="000000"/>
                </a:solidFill>
              </a:rPr>
              <a:t>Studying iron depletion in an anaerobic state</a:t>
            </a:r>
          </a:p>
          <a:p>
            <a:pPr marL="571500" lvl="0" indent="-342900" rtl="0">
              <a:spcBef>
                <a:spcPts val="0"/>
              </a:spcBef>
              <a:spcAft>
                <a:spcPts val="0"/>
              </a:spcAft>
              <a:buClr>
                <a:srgbClr val="999999"/>
              </a:buClr>
              <a:buSzPct val="100000"/>
              <a:buFont typeface="Arial"/>
              <a:buChar char="•"/>
            </a:pPr>
            <a:r>
              <a:rPr lang="en" sz="2400" dirty="0">
                <a:solidFill>
                  <a:srgbClr val="999999"/>
                </a:solidFill>
              </a:rPr>
              <a:t>Analyzing results through figures and tables</a:t>
            </a:r>
          </a:p>
          <a:p>
            <a:pPr marL="571500" lvl="0" indent="-342900" rtl="0">
              <a:lnSpc>
                <a:spcPct val="100000"/>
              </a:lnSpc>
              <a:spcBef>
                <a:spcPts val="0"/>
              </a:spcBef>
              <a:spcAft>
                <a:spcPts val="0"/>
              </a:spcAft>
              <a:buClr>
                <a:srgbClr val="999999"/>
              </a:buClr>
              <a:buSzPct val="100000"/>
              <a:buFont typeface="Arial"/>
              <a:buChar char="•"/>
            </a:pPr>
            <a:r>
              <a:rPr lang="en" sz="2400" dirty="0">
                <a:solidFill>
                  <a:srgbClr val="999999"/>
                </a:solidFill>
              </a:rPr>
              <a:t>Discussion and significance of results, contextualized with other organisms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1846</Words>
  <Application>Microsoft Macintosh PowerPoint</Application>
  <PresentationFormat>On-screen Show (16:9)</PresentationFormat>
  <Paragraphs>181</Paragraphs>
  <Slides>25</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Roboto</vt:lpstr>
      <vt:lpstr>geometric</vt:lpstr>
      <vt:lpstr>Snapshot of iron response in Shewanella oneidensis by gene network reconstruction</vt:lpstr>
      <vt:lpstr>Overview</vt:lpstr>
      <vt:lpstr>Overview</vt:lpstr>
      <vt:lpstr>Defining necessary vocabulary</vt:lpstr>
      <vt:lpstr>Overview</vt:lpstr>
      <vt:lpstr>The significance of Shewanella oneidensis as a model organism</vt:lpstr>
      <vt:lpstr>Overview</vt:lpstr>
      <vt:lpstr>Experimental design for the study</vt:lpstr>
      <vt:lpstr>Overview</vt:lpstr>
      <vt:lpstr>Studying iron depletion in an anaerobic state</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Discussion and significance of results, contextualized with other organisms</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Snapshot of iron response in Shewanella oneidensis by gene network reconstruction</dc:title>
  <cp:lastModifiedBy>Ronald Legaspi</cp:lastModifiedBy>
  <cp:revision>1</cp:revision>
  <dcterms:modified xsi:type="dcterms:W3CDTF">2015-11-17T07:10:21Z</dcterms:modified>
</cp:coreProperties>
</file>