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43891200" cy="32918400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6AFFA0F-1E04-4A8A-9273-D587D5D4E392}">
  <a:tblStyle styleId="{B6AFFA0F-1E04-4A8A-9273-D587D5D4E39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9DAB2FBC-741B-4774-8CB7-E9F43E21F9E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264" y="476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49213" marR="0" indent="-33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98427" marR="0" indent="-66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347640" marR="0" indent="-9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796853" marR="0" indent="-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246068" marR="0" indent="-3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695280" marR="0" indent="-69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7144496" marR="0" indent="-102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593707" marR="0" indent="-5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49213" marR="0" indent="-33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98427" marR="0" indent="-66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347640" marR="0" indent="-9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796853" marR="0" indent="-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246068" marR="0" indent="-3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695280" marR="0" indent="-69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7144496" marR="0" indent="-102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593707" marR="0" indent="-5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49213" marR="0" indent="-330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98427" marR="0" indent="-66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347640" marR="0" indent="-99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796853" marR="0" indent="-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246068" marR="0" indent="-35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695280" marR="0" indent="-69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7144496" marR="0" indent="-1021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593707" marR="0" indent="-5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>
            <a:noAutofit/>
          </a:bodyPr>
          <a:lstStyle/>
          <a:p>
            <a:pPr>
              <a:buClr>
                <a:srgbClr val="000000"/>
              </a:buClr>
            </a:pPr>
            <a:endParaRPr lang="en-US" smtClean="0"/>
          </a:p>
          <a:p>
            <a:pPr lvl="1">
              <a:buClr>
                <a:srgbClr val="000000"/>
              </a:buClr>
              <a:buFont typeface="Arial"/>
              <a:buNone/>
            </a:pPr>
            <a:endParaRPr lang="en-US" smtClean="0"/>
          </a:p>
          <a:p>
            <a:pPr lvl="2">
              <a:buClr>
                <a:srgbClr val="000000"/>
              </a:buClr>
              <a:buFont typeface="Arial"/>
              <a:buNone/>
            </a:pPr>
            <a:endParaRPr lang="en-US" smtClean="0"/>
          </a:p>
          <a:p>
            <a:pPr lvl="3">
              <a:buClr>
                <a:srgbClr val="000000"/>
              </a:buClr>
              <a:buFont typeface="Arial"/>
              <a:buNone/>
            </a:pPr>
            <a:endParaRPr lang="en-US" smtClean="0"/>
          </a:p>
          <a:p>
            <a:pPr lvl="4">
              <a:buClr>
                <a:srgbClr val="000000"/>
              </a:buClr>
              <a:buFont typeface="Arial"/>
              <a:buNone/>
            </a:pPr>
            <a:endParaRPr lang="en-US" smtClean="0"/>
          </a:p>
          <a:p>
            <a:pPr lvl="5">
              <a:buClr>
                <a:srgbClr val="000000"/>
              </a:buClr>
              <a:buFont typeface="Arial"/>
              <a:buNone/>
            </a:pPr>
            <a:endParaRPr lang="en-US" smtClean="0"/>
          </a:p>
          <a:p>
            <a:pPr lvl="6">
              <a:buClr>
                <a:srgbClr val="000000"/>
              </a:buClr>
              <a:buFont typeface="Arial"/>
              <a:buNone/>
            </a:pPr>
            <a:endParaRPr lang="en-US" smtClean="0"/>
          </a:p>
          <a:p>
            <a:pPr lvl="7">
              <a:buClr>
                <a:srgbClr val="000000"/>
              </a:buClr>
              <a:buFont typeface="Arial"/>
              <a:buNone/>
            </a:pPr>
            <a:endParaRPr lang="en-US" smtClean="0"/>
          </a:p>
          <a:p>
            <a:pPr lvl="8">
              <a:buClr>
                <a:srgbClr val="000000"/>
              </a:buClr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842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 abstract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to sans serif font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title bigger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title background white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full names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 script to associate names with correct department 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color: make it dark green, make writing on white background and writing in black/dark green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columns!!!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 pictures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Bold titles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 can be 12pt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Acknowledgements can be 16pt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 else is 18-24pt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Titles don’t need to be bigger than 36pt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circles from the arrowhead diagram, group the related labels together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menu bar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Testing/error handling – sample error (we don’t crash with errors!)</a:t>
            </a:r>
          </a:p>
          <a:p>
            <a:pPr marL="174708" indent="-174708"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Mouseovers for edges screenshot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3291839" y="10226042"/>
            <a:ext cx="37307518" cy="7056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583678" y="18653759"/>
            <a:ext cx="30723838" cy="8412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3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2403546" marR="0" indent="-3245" algn="ctr" rtl="0">
              <a:lnSpc>
                <a:spcPct val="100000"/>
              </a:lnSpc>
              <a:spcBef>
                <a:spcPts val="29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4807092" marR="0" indent="-6491" algn="ctr" rtl="0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7210638" marR="0" indent="-9738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9614184" marR="0" indent="-283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12017731" marR="0" indent="-353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marL="14421276" marR="0" indent="-6776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marL="16824824" marR="0" indent="-10024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marL="19228368" marR="0" indent="-567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2194558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14996159" y="30510484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31455359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194558" y="1318262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1083289" y="-1207766"/>
            <a:ext cx="21724621" cy="39502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2659" indent="-558058" algn="l" rtl="0">
              <a:spcBef>
                <a:spcPts val="33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3905762" indent="-400561" algn="l" rtl="0">
              <a:spcBef>
                <a:spcPts val="294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6008865" indent="-230365" algn="l" rtl="0">
              <a:spcBef>
                <a:spcPts val="252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8412411" indent="-373311" algn="l" rtl="0">
              <a:spcBef>
                <a:spcPts val="21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10815958" indent="-363857" algn="l" rtl="0">
              <a:spcBef>
                <a:spcPts val="21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13219505" indent="-367104" algn="l" rtl="0">
              <a:spcBef>
                <a:spcPts val="21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15623049" indent="-370349" algn="l" rtl="0">
              <a:spcBef>
                <a:spcPts val="21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18026596" indent="-373595" algn="l" rtl="0">
              <a:spcBef>
                <a:spcPts val="21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0430142" indent="-364142" algn="l" rtl="0">
              <a:spcBef>
                <a:spcPts val="21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2194558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14996159" y="30510484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31455359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22715220" y="10424165"/>
            <a:ext cx="28087320" cy="9875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598420" y="914403"/>
            <a:ext cx="28087320" cy="288950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2659" indent="-558058" algn="l" rtl="0">
              <a:spcBef>
                <a:spcPts val="33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3905762" indent="-400561" algn="l" rtl="0">
              <a:spcBef>
                <a:spcPts val="294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6008865" indent="-230365" algn="l" rtl="0">
              <a:spcBef>
                <a:spcPts val="252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8412411" indent="-373311" algn="l" rtl="0">
              <a:spcBef>
                <a:spcPts val="21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10815958" indent="-363857" algn="l" rtl="0">
              <a:spcBef>
                <a:spcPts val="21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13219505" indent="-367104" algn="l" rtl="0">
              <a:spcBef>
                <a:spcPts val="21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15623049" indent="-370349" algn="l" rtl="0">
              <a:spcBef>
                <a:spcPts val="21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18026596" indent="-373595" algn="l" rtl="0">
              <a:spcBef>
                <a:spcPts val="21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0430142" indent="-364142" algn="l" rtl="0">
              <a:spcBef>
                <a:spcPts val="21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2194558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14996159" y="30510484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31455359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194558" y="1318262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194558" y="7680963"/>
            <a:ext cx="39502080" cy="217246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2659" indent="-558058" algn="l" rtl="0">
              <a:spcBef>
                <a:spcPts val="336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3905762" indent="-400561" algn="l" rtl="0">
              <a:spcBef>
                <a:spcPts val="294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6008865" indent="-230365" algn="l" rtl="0">
              <a:spcBef>
                <a:spcPts val="252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8412411" indent="-373311" algn="l" rtl="0">
              <a:spcBef>
                <a:spcPts val="21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10815958" indent="-363857" algn="l" rtl="0">
              <a:spcBef>
                <a:spcPts val="21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13219505" indent="-367104" algn="l" rtl="0">
              <a:spcBef>
                <a:spcPts val="21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15623049" indent="-370349" algn="l" rtl="0">
              <a:spcBef>
                <a:spcPts val="21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18026596" indent="-373595" algn="l" rtl="0">
              <a:spcBef>
                <a:spcPts val="21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0430142" indent="-364142" algn="l" rtl="0">
              <a:spcBef>
                <a:spcPts val="21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2194558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14996159" y="30510484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31455359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467103" y="21153120"/>
            <a:ext cx="37307518" cy="6537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467103" y="13952226"/>
            <a:ext cx="37307518" cy="72008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2403546" indent="-3245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4807092" indent="-6491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7210638" indent="-9738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9614184" indent="-283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12017731" indent="-353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14421276" indent="-6776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16824824" indent="-10024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19228368" indent="-567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2194558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14996159" y="30510484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31455359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194558" y="1318262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194558" y="7680963"/>
            <a:ext cx="19385280" cy="217246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22311359" y="7680963"/>
            <a:ext cx="19385280" cy="217246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2194558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14996159" y="30510484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31455359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194558" y="1318262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2194558" y="7368542"/>
            <a:ext cx="19392903" cy="30708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2403546" indent="-3245" rtl="0">
              <a:spcBef>
                <a:spcPts val="0"/>
              </a:spcBef>
              <a:buFont typeface="Calibri"/>
              <a:buNone/>
              <a:defRPr/>
            </a:lvl2pPr>
            <a:lvl3pPr marL="4807092" indent="-6491" rtl="0">
              <a:spcBef>
                <a:spcPts val="0"/>
              </a:spcBef>
              <a:buFont typeface="Calibri"/>
              <a:buNone/>
              <a:defRPr/>
            </a:lvl3pPr>
            <a:lvl4pPr marL="7210638" indent="-9738" rtl="0">
              <a:spcBef>
                <a:spcPts val="0"/>
              </a:spcBef>
              <a:buFont typeface="Calibri"/>
              <a:buNone/>
              <a:defRPr/>
            </a:lvl4pPr>
            <a:lvl5pPr marL="9614184" indent="-283" rtl="0">
              <a:spcBef>
                <a:spcPts val="0"/>
              </a:spcBef>
              <a:buFont typeface="Calibri"/>
              <a:buNone/>
              <a:defRPr/>
            </a:lvl5pPr>
            <a:lvl6pPr marL="12017731" indent="-3530" rtl="0">
              <a:spcBef>
                <a:spcPts val="0"/>
              </a:spcBef>
              <a:buFont typeface="Calibri"/>
              <a:buNone/>
              <a:defRPr/>
            </a:lvl6pPr>
            <a:lvl7pPr marL="14421276" indent="-6776" rtl="0">
              <a:spcBef>
                <a:spcPts val="0"/>
              </a:spcBef>
              <a:buFont typeface="Calibri"/>
              <a:buNone/>
              <a:defRPr/>
            </a:lvl7pPr>
            <a:lvl8pPr marL="16824824" indent="-10024" rtl="0">
              <a:spcBef>
                <a:spcPts val="0"/>
              </a:spcBef>
              <a:buFont typeface="Calibri"/>
              <a:buNone/>
              <a:defRPr/>
            </a:lvl8pPr>
            <a:lvl9pPr marL="19228368" indent="-567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2194558" y="10439400"/>
            <a:ext cx="19392903" cy="18966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22296123" y="7368542"/>
            <a:ext cx="19400519" cy="30708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2403546" indent="-3245" rtl="0">
              <a:spcBef>
                <a:spcPts val="0"/>
              </a:spcBef>
              <a:buFont typeface="Calibri"/>
              <a:buNone/>
              <a:defRPr/>
            </a:lvl2pPr>
            <a:lvl3pPr marL="4807092" indent="-6491" rtl="0">
              <a:spcBef>
                <a:spcPts val="0"/>
              </a:spcBef>
              <a:buFont typeface="Calibri"/>
              <a:buNone/>
              <a:defRPr/>
            </a:lvl3pPr>
            <a:lvl4pPr marL="7210638" indent="-9738" rtl="0">
              <a:spcBef>
                <a:spcPts val="0"/>
              </a:spcBef>
              <a:buFont typeface="Calibri"/>
              <a:buNone/>
              <a:defRPr/>
            </a:lvl4pPr>
            <a:lvl5pPr marL="9614184" indent="-283" rtl="0">
              <a:spcBef>
                <a:spcPts val="0"/>
              </a:spcBef>
              <a:buFont typeface="Calibri"/>
              <a:buNone/>
              <a:defRPr/>
            </a:lvl5pPr>
            <a:lvl6pPr marL="12017731" indent="-3530" rtl="0">
              <a:spcBef>
                <a:spcPts val="0"/>
              </a:spcBef>
              <a:buFont typeface="Calibri"/>
              <a:buNone/>
              <a:defRPr/>
            </a:lvl6pPr>
            <a:lvl7pPr marL="14421276" indent="-6776" rtl="0">
              <a:spcBef>
                <a:spcPts val="0"/>
              </a:spcBef>
              <a:buFont typeface="Calibri"/>
              <a:buNone/>
              <a:defRPr/>
            </a:lvl7pPr>
            <a:lvl8pPr marL="16824824" indent="-10024" rtl="0">
              <a:spcBef>
                <a:spcPts val="0"/>
              </a:spcBef>
              <a:buFont typeface="Calibri"/>
              <a:buNone/>
              <a:defRPr/>
            </a:lvl8pPr>
            <a:lvl9pPr marL="19228368" indent="-567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22296123" y="10439400"/>
            <a:ext cx="19400519" cy="18966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2194558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14996159" y="30510484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31455359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194558" y="1318262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2194558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14996159" y="30510484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31455359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194558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14996159" y="30510484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31455359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194564" y="1310640"/>
            <a:ext cx="14439903" cy="5577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7160240" y="1310641"/>
            <a:ext cx="24536398" cy="28094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2194564" y="6888482"/>
            <a:ext cx="14439903" cy="22517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2403546" indent="-3245" rtl="0">
              <a:spcBef>
                <a:spcPts val="0"/>
              </a:spcBef>
              <a:buFont typeface="Calibri"/>
              <a:buNone/>
              <a:defRPr/>
            </a:lvl2pPr>
            <a:lvl3pPr marL="4807092" indent="-6491" rtl="0">
              <a:spcBef>
                <a:spcPts val="0"/>
              </a:spcBef>
              <a:buFont typeface="Calibri"/>
              <a:buNone/>
              <a:defRPr/>
            </a:lvl3pPr>
            <a:lvl4pPr marL="7210638" indent="-9738" rtl="0">
              <a:spcBef>
                <a:spcPts val="0"/>
              </a:spcBef>
              <a:buFont typeface="Calibri"/>
              <a:buNone/>
              <a:defRPr/>
            </a:lvl4pPr>
            <a:lvl5pPr marL="9614184" indent="-283" rtl="0">
              <a:spcBef>
                <a:spcPts val="0"/>
              </a:spcBef>
              <a:buFont typeface="Calibri"/>
              <a:buNone/>
              <a:defRPr/>
            </a:lvl5pPr>
            <a:lvl6pPr marL="12017731" indent="-3530" rtl="0">
              <a:spcBef>
                <a:spcPts val="0"/>
              </a:spcBef>
              <a:buFont typeface="Calibri"/>
              <a:buNone/>
              <a:defRPr/>
            </a:lvl6pPr>
            <a:lvl7pPr marL="14421276" indent="-6776" rtl="0">
              <a:spcBef>
                <a:spcPts val="0"/>
              </a:spcBef>
              <a:buFont typeface="Calibri"/>
              <a:buNone/>
              <a:defRPr/>
            </a:lvl7pPr>
            <a:lvl8pPr marL="16824824" indent="-10024" rtl="0">
              <a:spcBef>
                <a:spcPts val="0"/>
              </a:spcBef>
              <a:buFont typeface="Calibri"/>
              <a:buNone/>
              <a:defRPr/>
            </a:lvl8pPr>
            <a:lvl9pPr marL="19228368" indent="-567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2194558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4996159" y="30510484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31455359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602982" y="23042881"/>
            <a:ext cx="26334720" cy="27203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8602982" y="2941317"/>
            <a:ext cx="26334720" cy="1975104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602982" y="25763223"/>
            <a:ext cx="26334720" cy="38633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2403546" indent="-3245" rtl="0">
              <a:spcBef>
                <a:spcPts val="0"/>
              </a:spcBef>
              <a:buFont typeface="Calibri"/>
              <a:buNone/>
              <a:defRPr/>
            </a:lvl2pPr>
            <a:lvl3pPr marL="4807092" indent="-6491" rtl="0">
              <a:spcBef>
                <a:spcPts val="0"/>
              </a:spcBef>
              <a:buFont typeface="Calibri"/>
              <a:buNone/>
              <a:defRPr/>
            </a:lvl3pPr>
            <a:lvl4pPr marL="7210638" indent="-9738" rtl="0">
              <a:spcBef>
                <a:spcPts val="0"/>
              </a:spcBef>
              <a:buFont typeface="Calibri"/>
              <a:buNone/>
              <a:defRPr/>
            </a:lvl4pPr>
            <a:lvl5pPr marL="9614184" indent="-283" rtl="0">
              <a:spcBef>
                <a:spcPts val="0"/>
              </a:spcBef>
              <a:buFont typeface="Calibri"/>
              <a:buNone/>
              <a:defRPr/>
            </a:lvl5pPr>
            <a:lvl6pPr marL="12017731" indent="-3530" rtl="0">
              <a:spcBef>
                <a:spcPts val="0"/>
              </a:spcBef>
              <a:buFont typeface="Calibri"/>
              <a:buNone/>
              <a:defRPr/>
            </a:lvl6pPr>
            <a:lvl7pPr marL="14421276" indent="-6776" rtl="0">
              <a:spcBef>
                <a:spcPts val="0"/>
              </a:spcBef>
              <a:buFont typeface="Calibri"/>
              <a:buNone/>
              <a:defRPr/>
            </a:lvl7pPr>
            <a:lvl8pPr marL="16824824" indent="-10024" rtl="0">
              <a:spcBef>
                <a:spcPts val="0"/>
              </a:spcBef>
              <a:buFont typeface="Calibri"/>
              <a:buNone/>
              <a:defRPr/>
            </a:lvl8pPr>
            <a:lvl9pPr marL="19228368" indent="-567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2194558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14996159" y="30510484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31455359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2194558" y="1318262"/>
            <a:ext cx="3950208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2194558" y="7680963"/>
            <a:ext cx="39502080" cy="217246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02659" marR="0" indent="-558058" algn="l" rtl="0">
              <a:lnSpc>
                <a:spcPct val="100000"/>
              </a:lnSpc>
              <a:spcBef>
                <a:spcPts val="3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3905762" marR="0" indent="-400561" algn="l" rtl="0">
              <a:lnSpc>
                <a:spcPct val="100000"/>
              </a:lnSpc>
              <a:spcBef>
                <a:spcPts val="29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6008865" marR="0" indent="-230365" algn="l" rtl="0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8412411" marR="0" indent="-373311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10815958" marR="0" indent="-363857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13219505" marR="0" indent="-367104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15623049" marR="0" indent="-370349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18026596" marR="0" indent="-373595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20430142" marR="0" indent="-364142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2194558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4996159" y="30510484"/>
            <a:ext cx="138988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2403546" marR="0" indent="-3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4807092" marR="0" indent="-64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7210638" marR="0" indent="-9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9614184" marR="0" indent="-2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12017731" marR="0" indent="-35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14421276" marR="0" indent="-67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16824824" marR="0" indent="-100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19228368" marR="0" indent="-56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31455359" y="30510484"/>
            <a:ext cx="1024127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2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3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4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5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6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7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lvl="8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jp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7C00"/>
            </a:gs>
            <a:gs pos="1000">
              <a:srgbClr val="017C00"/>
            </a:gs>
            <a:gs pos="99000">
              <a:srgbClr val="003700"/>
            </a:gs>
            <a:gs pos="100000">
              <a:srgbClr val="003700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634954" y="577545"/>
            <a:ext cx="42736498" cy="49680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80700" tIns="240350" rIns="480700" bIns="2403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baseline="0" dirty="0">
              <a:solidFill>
                <a:srgbClr val="014D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D00"/>
              </a:buClr>
              <a:buSzPct val="25000"/>
              <a:buFont typeface="Arial"/>
              <a:buNone/>
            </a:pPr>
            <a:r>
              <a:rPr lang="en-US" sz="9000" b="0" i="0" u="none" strike="noStrike" cap="none" baseline="0" dirty="0">
                <a:solidFill>
                  <a:srgbClr val="014D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Improvements to </a:t>
            </a:r>
            <a:r>
              <a:rPr lang="en-US" sz="9000" b="0" i="0" u="none" strike="noStrike" cap="none" baseline="0" dirty="0" err="1">
                <a:solidFill>
                  <a:srgbClr val="014D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GRNsight</a:t>
            </a:r>
            <a:r>
              <a:rPr lang="en-US" sz="9000" b="0" i="0" u="none" strike="noStrike" cap="none" baseline="0" dirty="0">
                <a:solidFill>
                  <a:srgbClr val="014D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: a Web Application for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D00"/>
              </a:buClr>
              <a:buSzPct val="25000"/>
              <a:buFont typeface="Arial"/>
              <a:buNone/>
            </a:pPr>
            <a:r>
              <a:rPr lang="en-US" sz="9000" b="0" i="0" u="none" strike="noStrike" cap="none" baseline="0" dirty="0">
                <a:solidFill>
                  <a:srgbClr val="014D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Visualizing Models of Gene Regulatory Networks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D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rgbClr val="014D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Nicole Anguiano*,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Anindita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Varshneya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**,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Kam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D.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Dahlquist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**, John David N. </a:t>
            </a:r>
            <a:r>
              <a:rPr lang="en-US" sz="4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Dionisio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*, and Ben G. Fitzpatrick***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*Department of Electrical Engineering and Computer Science, **Department of Biology, ***Department </a:t>
            </a:r>
            <a:r>
              <a:rPr lang="en-US" sz="3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of Mathematics, Loyola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Marymount University, 1 LMU Drive, Los Angeles, CA 90045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14D00"/>
              </a:buClr>
              <a:buSzPct val="25000"/>
              <a:buFont typeface="Arial"/>
              <a:buNone/>
            </a:pPr>
            <a:r>
              <a:rPr lang="en-US" sz="3800" b="0" i="0" u="none" strike="noStrike" cap="none" baseline="0" dirty="0">
                <a:solidFill>
                  <a:srgbClr val="014D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http://dondi.github.io/GRNsight/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400" y="1191937"/>
            <a:ext cx="5449371" cy="291507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90"/>
          <p:cNvSpPr/>
          <p:nvPr/>
        </p:nvSpPr>
        <p:spPr>
          <a:xfrm>
            <a:off x="835487" y="7331101"/>
            <a:ext cx="9754536" cy="92806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central dogma of molecular biology describes the flow of information in a cell during gene expression from DNA to RNA to protein.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Transcription factors control gene expression by binding to regulatory DNA sequences.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Activators increase gene expression.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Repressors decrease gene expression.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Transcription factors are themselves proteins encoded by genes.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           </a:t>
            </a:r>
            <a:r>
              <a:rPr lang="en-US" sz="15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Freeman (2002)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gene regulatory network (GRN) consists of genes, transcription factors, and the regulatory connections between them, which govern the level of expression of mRNA and proteins from those genes.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Each node represents the gene, the mRNA, and the protein expressed from the gene.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Each edge represents a regulatory relationship.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All the nodes are transcription factors themselves.</a:t>
            </a:r>
          </a:p>
        </p:txBody>
      </p:sp>
      <p:sp>
        <p:nvSpPr>
          <p:cNvPr id="58" name="Shape 91"/>
          <p:cNvSpPr/>
          <p:nvPr/>
        </p:nvSpPr>
        <p:spPr>
          <a:xfrm>
            <a:off x="1752540" y="11938630"/>
            <a:ext cx="191585" cy="248205"/>
          </a:xfrm>
          <a:prstGeom prst="rect">
            <a:avLst/>
          </a:prstGeom>
          <a:solidFill>
            <a:schemeClr val="lt1"/>
          </a:soli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95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60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8913" y="13241592"/>
            <a:ext cx="5616845" cy="206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117"/>
          <p:cNvPicPr preferRelativeResize="0"/>
          <p:nvPr/>
        </p:nvPicPr>
        <p:blipFill rotWithShape="1">
          <a:blip r:embed="rId5">
            <a:alphaModFix/>
          </a:blip>
          <a:srcRect r="10182"/>
          <a:stretch/>
        </p:blipFill>
        <p:spPr>
          <a:xfrm>
            <a:off x="1680858" y="9864558"/>
            <a:ext cx="2490747" cy="208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118"/>
          <p:cNvPicPr preferRelativeResize="0"/>
          <p:nvPr/>
        </p:nvPicPr>
        <p:blipFill rotWithShape="1">
          <a:blip r:embed="rId6">
            <a:alphaModFix/>
          </a:blip>
          <a:srcRect l="27345" t="34020" b="29849"/>
          <a:stretch/>
        </p:blipFill>
        <p:spPr>
          <a:xfrm>
            <a:off x="4758346" y="10016030"/>
            <a:ext cx="5101933" cy="190324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92"/>
          <p:cNvSpPr txBox="1"/>
          <p:nvPr/>
        </p:nvSpPr>
        <p:spPr>
          <a:xfrm>
            <a:off x="835487" y="18196790"/>
            <a:ext cx="9754534" cy="9991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MATLAB model is available at http://kdahlquist.github.io/GRNmap/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GRNmap</a:t>
            </a: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is a differential equations model of the changes in gene expression over time for a gene regulatory network.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Each gene (node) in the network has an equation.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parameters in the model are estimated from laboratory data.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weight parameter, </a:t>
            </a:r>
            <a:r>
              <a:rPr lang="en-US" sz="22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gives the direction (activation or repression) and magnitude of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regulatory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relationship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 err="1" smtClean="0">
                <a:solidFill>
                  <a:schemeClr val="dk1"/>
                </a:solidFill>
              </a:rPr>
              <a:t>GRNmap</a:t>
            </a:r>
            <a:r>
              <a:rPr lang="en-US" sz="2200" dirty="0" smtClean="0">
                <a:solidFill>
                  <a:schemeClr val="dk1"/>
                </a:solidFill>
              </a:rPr>
              <a:t> produces an Excel spreadsheet with an adjacency matrix representing the network.</a:t>
            </a: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4" name="Shape 94"/>
          <p:cNvSpPr/>
          <p:nvPr/>
        </p:nvSpPr>
        <p:spPr>
          <a:xfrm>
            <a:off x="835483" y="28470371"/>
            <a:ext cx="9754534" cy="1078929"/>
          </a:xfrm>
          <a:prstGeom prst="rect">
            <a:avLst/>
          </a:prstGeom>
          <a:solidFill>
            <a:schemeClr val="lt1">
              <a:alpha val="690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017C00"/>
              </a:buClr>
              <a:buSzPct val="25000"/>
            </a:pPr>
            <a:r>
              <a:rPr lang="en-US" sz="3600" b="0" i="0" u="none" strike="noStrike" cap="none" baseline="0" dirty="0" err="1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GRNsight</a:t>
            </a:r>
            <a:r>
              <a:rPr lang="en-US" sz="3600" b="0" i="0" u="none" strike="noStrike" cap="none" baseline="0" dirty="0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Accepts</a:t>
            </a:r>
            <a:r>
              <a:rPr lang="en-US" sz="3600" b="0" i="0" u="none" strike="noStrike" cap="none" dirty="0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Microsoft </a:t>
            </a:r>
            <a:r>
              <a:rPr lang="en-US" sz="3600" dirty="0">
                <a:solidFill>
                  <a:srgbClr val="017C00"/>
                </a:solidFill>
              </a:rPr>
              <a:t>Excel Files (.</a:t>
            </a:r>
            <a:r>
              <a:rPr lang="en-US" sz="3600" dirty="0" err="1">
                <a:solidFill>
                  <a:srgbClr val="017C00"/>
                </a:solidFill>
              </a:rPr>
              <a:t>xlsx</a:t>
            </a:r>
            <a:r>
              <a:rPr lang="en-US" sz="3600" dirty="0">
                <a:solidFill>
                  <a:srgbClr val="017C00"/>
                </a:solidFill>
              </a:rPr>
              <a:t>) in </a:t>
            </a:r>
            <a:r>
              <a:rPr lang="en-US" sz="3600" b="0" i="0" u="none" strike="noStrike" cap="none" dirty="0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Proper Format</a:t>
            </a:r>
            <a:endParaRPr lang="en-US" sz="3600" b="0" i="0" u="none" strike="noStrike" cap="none" baseline="0" dirty="0">
              <a:solidFill>
                <a:srgbClr val="017C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5" name="Shape 95"/>
          <p:cNvSpPr/>
          <p:nvPr/>
        </p:nvSpPr>
        <p:spPr>
          <a:xfrm>
            <a:off x="835486" y="29546688"/>
            <a:ext cx="9754534" cy="26759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Excel workbooks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need a “network”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sheet (for 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unweighted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graphs) or a “</a:t>
            </a: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network_optimized_weights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” sheet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(for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weighted graphs).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aseline="0" dirty="0" smtClean="0">
                <a:solidFill>
                  <a:schemeClr val="dk1"/>
                </a:solidFill>
              </a:rPr>
              <a:t>The</a:t>
            </a:r>
            <a:r>
              <a:rPr lang="en-US" sz="2200" dirty="0" smtClean="0">
                <a:solidFill>
                  <a:schemeClr val="dk1"/>
                </a:solidFill>
              </a:rPr>
              <a:t> adjacency matrix can be </a:t>
            </a:r>
            <a:r>
              <a:rPr lang="en-US" sz="2200" dirty="0" smtClean="0">
                <a:solidFill>
                  <a:schemeClr val="dk1"/>
                </a:solidFill>
                <a:rtl val="0"/>
              </a:rPr>
              <a:t>symmetrical </a:t>
            </a:r>
            <a:r>
              <a:rPr lang="en-US" sz="2200" dirty="0">
                <a:solidFill>
                  <a:schemeClr val="dk1"/>
                </a:solidFill>
                <a:rtl val="0"/>
              </a:rPr>
              <a:t>or </a:t>
            </a:r>
            <a:r>
              <a:rPr lang="en-US" sz="2200" dirty="0" smtClean="0">
                <a:solidFill>
                  <a:schemeClr val="dk1"/>
                </a:solidFill>
                <a:rtl val="0"/>
              </a:rPr>
              <a:t>asymmetrical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GRNmap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input and output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workbooks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are accepted without adjustment.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Adjacency matrices generated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from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other databases,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such as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YEASTRACT,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can be used with some modification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</a:t>
            </a:r>
          </a:p>
        </p:txBody>
      </p:sp>
      <p:pic>
        <p:nvPicPr>
          <p:cNvPr id="67" name="Shape 115"/>
          <p:cNvPicPr preferRelativeResize="0"/>
          <p:nvPr/>
        </p:nvPicPr>
        <p:blipFill rotWithShape="1">
          <a:blip r:embed="rId7">
            <a:alphaModFix/>
          </a:blip>
          <a:srcRect l="8866" t="1807" r="7142" b="3158"/>
          <a:stretch/>
        </p:blipFill>
        <p:spPr>
          <a:xfrm>
            <a:off x="7110925" y="18714685"/>
            <a:ext cx="1701200" cy="173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6580" y="18796206"/>
            <a:ext cx="4229100" cy="1663700"/>
          </a:xfrm>
          <a:prstGeom prst="rect">
            <a:avLst/>
          </a:prstGeom>
        </p:spPr>
      </p:pic>
      <p:sp>
        <p:nvSpPr>
          <p:cNvPr id="69" name="Shape 100"/>
          <p:cNvSpPr/>
          <p:nvPr/>
        </p:nvSpPr>
        <p:spPr>
          <a:xfrm>
            <a:off x="33111484" y="18811888"/>
            <a:ext cx="9921300" cy="935099"/>
          </a:xfrm>
          <a:prstGeom prst="rect">
            <a:avLst/>
          </a:prstGeom>
          <a:solidFill>
            <a:schemeClr val="lt1">
              <a:alpha val="690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C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 dirty="0">
                <a:solidFill>
                  <a:srgbClr val="017C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Future Directions</a:t>
            </a:r>
          </a:p>
        </p:txBody>
      </p:sp>
      <p:sp>
        <p:nvSpPr>
          <p:cNvPr id="70" name="Shape 101"/>
          <p:cNvSpPr/>
          <p:nvPr/>
        </p:nvSpPr>
        <p:spPr>
          <a:xfrm>
            <a:off x="33114762" y="26005598"/>
            <a:ext cx="9924299" cy="935099"/>
          </a:xfrm>
          <a:prstGeom prst="rect">
            <a:avLst/>
          </a:prstGeom>
          <a:solidFill>
            <a:schemeClr val="lt1">
              <a:alpha val="690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C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017C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Acknowledgments</a:t>
            </a:r>
          </a:p>
        </p:txBody>
      </p:sp>
      <p:sp>
        <p:nvSpPr>
          <p:cNvPr id="71" name="Shape 102"/>
          <p:cNvSpPr/>
          <p:nvPr/>
        </p:nvSpPr>
        <p:spPr>
          <a:xfrm>
            <a:off x="33111468" y="28453156"/>
            <a:ext cx="9921300" cy="935099"/>
          </a:xfrm>
          <a:prstGeom prst="rect">
            <a:avLst/>
          </a:prstGeom>
          <a:solidFill>
            <a:schemeClr val="lt1">
              <a:alpha val="690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C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017C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References</a:t>
            </a:r>
          </a:p>
        </p:txBody>
      </p:sp>
      <p:sp>
        <p:nvSpPr>
          <p:cNvPr id="72" name="Shape 103"/>
          <p:cNvSpPr/>
          <p:nvPr/>
        </p:nvSpPr>
        <p:spPr>
          <a:xfrm>
            <a:off x="33116175" y="19699299"/>
            <a:ext cx="9921300" cy="15837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00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Further expand and refine the unit testing framework.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00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Add node coloring based on expression data.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00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Implement different sizes for the graph drawing area.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rtl val="0"/>
              </a:rPr>
              <a:t>Implement </a:t>
            </a:r>
            <a:r>
              <a:rPr lang="en-US" sz="2200" dirty="0" err="1">
                <a:solidFill>
                  <a:schemeClr val="dk1"/>
                </a:solidFill>
                <a:rtl val="0"/>
              </a:rPr>
              <a:t>draggable</a:t>
            </a:r>
            <a:r>
              <a:rPr lang="en-US" sz="2200" dirty="0">
                <a:solidFill>
                  <a:schemeClr val="dk1"/>
                </a:solidFill>
                <a:rtl val="0"/>
              </a:rPr>
              <a:t> edges to allow further graph customization.</a:t>
            </a:r>
          </a:p>
        </p:txBody>
      </p:sp>
      <p:sp>
        <p:nvSpPr>
          <p:cNvPr id="73" name="Shape 105"/>
          <p:cNvSpPr/>
          <p:nvPr/>
        </p:nvSpPr>
        <p:spPr>
          <a:xfrm>
            <a:off x="33122121" y="21615288"/>
            <a:ext cx="9921300" cy="935099"/>
          </a:xfrm>
          <a:prstGeom prst="rect">
            <a:avLst/>
          </a:prstGeom>
          <a:solidFill>
            <a:schemeClr val="lt1">
              <a:alpha val="690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C00"/>
              </a:buClr>
              <a:buSzPct val="25000"/>
              <a:buFont typeface="Helvetica Neue"/>
              <a:buNone/>
            </a:pPr>
            <a:r>
              <a:rPr lang="en-US" sz="3600" b="0" i="0" u="none" strike="noStrike" cap="none" baseline="0">
                <a:solidFill>
                  <a:srgbClr val="017C00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Availability</a:t>
            </a:r>
          </a:p>
        </p:txBody>
      </p:sp>
      <p:sp>
        <p:nvSpPr>
          <p:cNvPr id="74" name="Shape 106"/>
          <p:cNvSpPr/>
          <p:nvPr/>
        </p:nvSpPr>
        <p:spPr>
          <a:xfrm>
            <a:off x="33125971" y="22547650"/>
            <a:ext cx="6808259" cy="30849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36538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GRNsight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is free and open to all users and there is no login requirement. </a:t>
            </a:r>
            <a:endParaRPr lang="en-US" sz="22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Web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site content is available under the Creative Commons Attribution Non-Commercial Share Alike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license.</a:t>
            </a:r>
          </a:p>
          <a:p>
            <a:pPr marL="236538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GRNsight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code is available under the open source BSD license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.</a:t>
            </a:r>
          </a:p>
          <a:p>
            <a:pPr marL="236538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2200" dirty="0" smtClean="0">
                <a:solidFill>
                  <a:schemeClr val="dk1"/>
                </a:solidFill>
              </a:rPr>
              <a:t>Usage is being tracked through Google Analytics.</a:t>
            </a:r>
            <a:endParaRPr lang="en-US"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5" name="Shape 111"/>
          <p:cNvSpPr/>
          <p:nvPr/>
        </p:nvSpPr>
        <p:spPr>
          <a:xfrm>
            <a:off x="33114775" y="26940703"/>
            <a:ext cx="9921300" cy="1111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36538" marR="0" lvl="0" indent="-2333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This work is partially supported by NSF award 0921038 (</a:t>
            </a:r>
            <a:r>
              <a:rPr lang="en-US" sz="22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Kam</a:t>
            </a: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D. </a:t>
            </a:r>
            <a:r>
              <a:rPr lang="en-US" sz="22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Dahlquist</a:t>
            </a: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Ben G. Fitzpatrick) and by the Loyola Marymount University Rains Research Assistant Program (Nicole </a:t>
            </a:r>
            <a:r>
              <a:rPr lang="en-US" sz="22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Anguiano</a:t>
            </a: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). </a:t>
            </a:r>
          </a:p>
        </p:txBody>
      </p:sp>
      <p:sp>
        <p:nvSpPr>
          <p:cNvPr id="76" name="Shape 112"/>
          <p:cNvSpPr/>
          <p:nvPr/>
        </p:nvSpPr>
        <p:spPr>
          <a:xfrm>
            <a:off x="33114750" y="29338000"/>
            <a:ext cx="9921300" cy="27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36538" indent="-236538">
              <a:buClr>
                <a:srgbClr val="003700"/>
              </a:buClr>
              <a:buSzPct val="100000"/>
              <a:buFont typeface="Arial"/>
              <a:buChar char="•"/>
            </a:pPr>
            <a:r>
              <a:rPr lang="en-US" sz="2200" dirty="0"/>
              <a:t>Chai: http://</a:t>
            </a:r>
            <a:r>
              <a:rPr lang="en-US" sz="2200" dirty="0" err="1"/>
              <a:t>chaijs.com</a:t>
            </a:r>
            <a:r>
              <a:rPr lang="en-US" sz="2200" dirty="0" smtClean="0"/>
              <a:t>/</a:t>
            </a:r>
            <a:endParaRPr lang="en-US" sz="22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00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D3</a:t>
            </a: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.js: http://d3js.org/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00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Express Framework: http://</a:t>
            </a:r>
            <a:r>
              <a:rPr lang="en-US" sz="22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expressjs.com</a:t>
            </a: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/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00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Freeman, S. (2002) Biological Science. Upper Saddle River, New Jersey: Prentice Hall.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00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GRNmap</a:t>
            </a: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: http://</a:t>
            </a:r>
            <a:r>
              <a:rPr lang="en-US" sz="22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kdahlquist.github.io</a:t>
            </a: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/</a:t>
            </a:r>
            <a:r>
              <a:rPr lang="en-US" sz="22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GRNmap</a:t>
            </a: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/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00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node.js</a:t>
            </a:r>
            <a:r>
              <a:rPr lang="en-US" sz="22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: http://nodejs.org</a:t>
            </a:r>
            <a:r>
              <a:rPr lang="en-US" sz="22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/</a:t>
            </a:r>
          </a:p>
          <a:p>
            <a:pPr marL="236538" marR="0" lvl="0" indent="-236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00"/>
              </a:buClr>
              <a:buSzPct val="100000"/>
              <a:buFont typeface="Arial"/>
              <a:buChar char="•"/>
            </a:pPr>
            <a:r>
              <a:rPr lang="en-US" sz="2200" dirty="0" smtClean="0"/>
              <a:t>Mocha: http://</a:t>
            </a:r>
            <a:r>
              <a:rPr lang="en-US" sz="2200" dirty="0" err="1" smtClean="0"/>
              <a:t>mochajs.org</a:t>
            </a:r>
            <a:r>
              <a:rPr lang="en-US" sz="2200" dirty="0" smtClean="0"/>
              <a:t>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00"/>
              </a:buClr>
              <a:buFont typeface="Arial"/>
              <a:buNone/>
            </a:pPr>
            <a:endParaRPr sz="2200" b="0" i="0" u="none" strike="noStrike" cap="none" baseline="0" dirty="0">
              <a:solidFill>
                <a:srgbClr val="0037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1" name="Shape 108"/>
          <p:cNvSpPr/>
          <p:nvPr/>
        </p:nvSpPr>
        <p:spPr>
          <a:xfrm>
            <a:off x="33119200" y="6162935"/>
            <a:ext cx="9924221" cy="935205"/>
          </a:xfrm>
          <a:prstGeom prst="rect">
            <a:avLst/>
          </a:prstGeom>
          <a:solidFill>
            <a:schemeClr val="lt1">
              <a:alpha val="690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C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Implemented Mocha Unit Testing Framework</a:t>
            </a:r>
            <a:endParaRPr lang="en-US" sz="3600" b="0" i="0" u="none" strike="noStrike" cap="none" baseline="0" dirty="0">
              <a:solidFill>
                <a:srgbClr val="017C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2" name="Shape 109"/>
          <p:cNvSpPr/>
          <p:nvPr/>
        </p:nvSpPr>
        <p:spPr>
          <a:xfrm>
            <a:off x="33121125" y="7098140"/>
            <a:ext cx="9921300" cy="113172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2200" b="1" dirty="0"/>
              <a:t>Beta Version Allows for Testing of New Features</a:t>
            </a:r>
          </a:p>
          <a:p>
            <a:pPr marL="236538" lvl="0" indent="-236538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/>
              <a:t>A beta version </a:t>
            </a:r>
            <a:r>
              <a:rPr lang="en-US" sz="2200" dirty="0" smtClean="0"/>
              <a:t>of </a:t>
            </a:r>
            <a:r>
              <a:rPr lang="en-US" sz="2200" dirty="0" err="1" smtClean="0"/>
              <a:t>GRNsight</a:t>
            </a:r>
            <a:r>
              <a:rPr lang="en-US" sz="2200" dirty="0" smtClean="0"/>
              <a:t> was </a:t>
            </a:r>
            <a:r>
              <a:rPr lang="en-US" sz="2200" dirty="0"/>
              <a:t>created to allow for testing of new features and catching any potential new errors before releasing to </a:t>
            </a:r>
            <a:r>
              <a:rPr lang="en-US" sz="2200" dirty="0" smtClean="0"/>
              <a:t>the master set of code.</a:t>
            </a:r>
            <a:endParaRPr lang="en-US" sz="2200" dirty="0"/>
          </a:p>
          <a:p>
            <a:pPr>
              <a:buClr>
                <a:srgbClr val="000000"/>
              </a:buClr>
              <a:buSzPct val="100000"/>
            </a:pPr>
            <a:r>
              <a:rPr lang="en-US" sz="2200" b="1" dirty="0" smtClean="0">
                <a:solidFill>
                  <a:schemeClr val="dk1"/>
                </a:solidFill>
              </a:rPr>
              <a:t>New </a:t>
            </a:r>
            <a:r>
              <a:rPr lang="en-US" sz="2200" b="1" dirty="0">
                <a:solidFill>
                  <a:schemeClr val="dk1"/>
                </a:solidFill>
              </a:rPr>
              <a:t>Unit Testing Framework Implemented</a:t>
            </a:r>
          </a:p>
          <a:p>
            <a:pPr marL="236538" lvl="0" indent="-236538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 smtClean="0"/>
              <a:t>Unit </a:t>
            </a:r>
            <a:r>
              <a:rPr lang="en-US" sz="2200" dirty="0"/>
              <a:t>testing is a software testing method by which individual units of source </a:t>
            </a:r>
            <a:r>
              <a:rPr lang="en-US" sz="2200" dirty="0" smtClean="0"/>
              <a:t>code </a:t>
            </a:r>
            <a:r>
              <a:rPr lang="en-US" sz="2200" dirty="0"/>
              <a:t>are tested to determine whether they are fit for use</a:t>
            </a:r>
            <a:r>
              <a:rPr lang="en-US" sz="2200" dirty="0" smtClean="0"/>
              <a:t>.</a:t>
            </a:r>
          </a:p>
          <a:p>
            <a:pPr marL="236538" indent="-236538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/>
              <a:t>Prior </a:t>
            </a:r>
            <a:r>
              <a:rPr lang="en-US" sz="2200" dirty="0" smtClean="0"/>
              <a:t>to implementing the </a:t>
            </a:r>
            <a:r>
              <a:rPr lang="en-US" sz="2200" dirty="0"/>
              <a:t>unit testing framework, each </a:t>
            </a:r>
            <a:r>
              <a:rPr lang="en-US" sz="2200" dirty="0" smtClean="0"/>
              <a:t>test spreadsheet was </a:t>
            </a:r>
            <a:r>
              <a:rPr lang="en-US" sz="2200" dirty="0"/>
              <a:t>manually uploaded onto the website to test for errors.</a:t>
            </a:r>
          </a:p>
          <a:p>
            <a:pPr marL="236538" lvl="0" indent="-236538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 smtClean="0"/>
              <a:t>Unit </a:t>
            </a:r>
            <a:r>
              <a:rPr lang="en-US" sz="2200" dirty="0"/>
              <a:t>testing </a:t>
            </a:r>
            <a:r>
              <a:rPr lang="en-US" sz="2200" dirty="0" smtClean="0"/>
              <a:t>is now executed </a:t>
            </a:r>
            <a:r>
              <a:rPr lang="en-US" sz="2200" dirty="0"/>
              <a:t>through Mocha, a JavaScript test framework running on node.js.</a:t>
            </a:r>
          </a:p>
          <a:p>
            <a:pPr marL="236538" indent="-236538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/>
              <a:t>All tests are written in Chai, a behavior-driven development/test-driven development assertion library for </a:t>
            </a:r>
            <a:r>
              <a:rPr lang="en-US" sz="2200" dirty="0" err="1" smtClean="0"/>
              <a:t>node.js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>
              <a:buClr>
                <a:srgbClr val="000000"/>
              </a:buClr>
              <a:buSzPct val="100000"/>
            </a:pPr>
            <a:r>
              <a:rPr lang="en-US" sz="2200" b="1" dirty="0" smtClean="0"/>
              <a:t>Sample Code</a:t>
            </a:r>
            <a:endParaRPr lang="en-US" sz="2200" b="1" dirty="0"/>
          </a:p>
        </p:txBody>
      </p:sp>
      <p:pic>
        <p:nvPicPr>
          <p:cNvPr id="130" name="Shape 1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112360" y="15329588"/>
            <a:ext cx="2339430" cy="307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99"/>
          <p:cNvSpPr/>
          <p:nvPr/>
        </p:nvSpPr>
        <p:spPr>
          <a:xfrm>
            <a:off x="835484" y="6162935"/>
            <a:ext cx="9754540" cy="1194134"/>
          </a:xfrm>
          <a:prstGeom prst="rect">
            <a:avLst/>
          </a:prstGeom>
          <a:solidFill>
            <a:schemeClr val="lt1">
              <a:alpha val="690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C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Gene Regulatory</a:t>
            </a:r>
            <a:r>
              <a:rPr lang="en-US" sz="3600" b="0" i="0" u="none" strike="noStrike" cap="none" dirty="0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Networks Can Be Illustrated by Directed Graphs</a:t>
            </a:r>
            <a:endParaRPr lang="en-US" sz="3600" b="0" i="0" u="none" strike="noStrike" cap="none" baseline="0" dirty="0">
              <a:solidFill>
                <a:srgbClr val="017C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38" name="Shape 99"/>
          <p:cNvSpPr/>
          <p:nvPr/>
        </p:nvSpPr>
        <p:spPr>
          <a:xfrm>
            <a:off x="835483" y="16930985"/>
            <a:ext cx="9754541" cy="1265805"/>
          </a:xfrm>
          <a:prstGeom prst="rect">
            <a:avLst/>
          </a:prstGeom>
          <a:solidFill>
            <a:schemeClr val="lt1">
              <a:alpha val="690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C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err="1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GRNmap</a:t>
            </a:r>
            <a:r>
              <a:rPr lang="en-US" sz="3600" b="0" i="0" u="none" strike="noStrike" cap="none" baseline="0" dirty="0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: Gene Regulatory Network Modeling and Parameter Estimation</a:t>
            </a:r>
            <a:endParaRPr lang="en-US" sz="3600" b="0" i="0" u="none" strike="noStrike" cap="none" baseline="0" dirty="0">
              <a:solidFill>
                <a:srgbClr val="017C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0" name="Shape 87"/>
          <p:cNvSpPr/>
          <p:nvPr/>
        </p:nvSpPr>
        <p:spPr>
          <a:xfrm>
            <a:off x="11430621" y="7087436"/>
            <a:ext cx="20660887" cy="11605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22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22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1" name="Shape 87"/>
          <p:cNvSpPr/>
          <p:nvPr/>
        </p:nvSpPr>
        <p:spPr>
          <a:xfrm>
            <a:off x="11500250" y="20078313"/>
            <a:ext cx="20660887" cy="11979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24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2" name="Shape 96"/>
          <p:cNvSpPr/>
          <p:nvPr/>
        </p:nvSpPr>
        <p:spPr>
          <a:xfrm>
            <a:off x="11500250" y="19143214"/>
            <a:ext cx="20660887" cy="935205"/>
          </a:xfrm>
          <a:prstGeom prst="rect">
            <a:avLst/>
          </a:prstGeom>
          <a:solidFill>
            <a:schemeClr val="lt1">
              <a:alpha val="690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C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err="1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GRNsight</a:t>
            </a:r>
            <a:r>
              <a:rPr lang="en-US" sz="3600" b="0" i="0" u="none" strike="noStrike" cap="none" baseline="0" dirty="0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Has</a:t>
            </a:r>
            <a:r>
              <a:rPr lang="en-US" sz="3600" b="0" i="0" u="none" strike="noStrike" cap="none" dirty="0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3600" dirty="0">
                <a:solidFill>
                  <a:srgbClr val="017C00"/>
                </a:solidFill>
              </a:rPr>
              <a:t>S</a:t>
            </a:r>
            <a:r>
              <a:rPr lang="en-US" sz="3600" b="0" i="0" u="none" strike="noStrike" cap="none" dirty="0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ophisticated </a:t>
            </a:r>
            <a:r>
              <a:rPr lang="en-US" sz="3600" dirty="0">
                <a:solidFill>
                  <a:srgbClr val="017C00"/>
                </a:solidFill>
              </a:rPr>
              <a:t>A</a:t>
            </a:r>
            <a:r>
              <a:rPr lang="en-US" sz="3600" b="0" i="0" u="none" strike="noStrike" cap="none" dirty="0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rchitecture and Follows </a:t>
            </a:r>
            <a:r>
              <a:rPr lang="en-US" sz="3600" b="0" i="0" u="none" strike="noStrike" cap="none" dirty="0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Open Source </a:t>
            </a:r>
            <a:r>
              <a:rPr lang="en-US" sz="3600" dirty="0">
                <a:solidFill>
                  <a:srgbClr val="017C00"/>
                </a:solidFill>
              </a:rPr>
              <a:t>D</a:t>
            </a:r>
            <a:r>
              <a:rPr lang="en-US" sz="3600" b="0" i="0" u="none" strike="noStrike" cap="none" dirty="0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evelopment Practices</a:t>
            </a:r>
            <a:endParaRPr lang="en-US" sz="3600" b="0" i="0" u="none" strike="noStrike" cap="none" baseline="0" dirty="0">
              <a:solidFill>
                <a:srgbClr val="017C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3" name="Shape 120"/>
          <p:cNvSpPr/>
          <p:nvPr/>
        </p:nvSpPr>
        <p:spPr>
          <a:xfrm>
            <a:off x="11424051" y="6159261"/>
            <a:ext cx="20660886" cy="935227"/>
          </a:xfrm>
          <a:prstGeom prst="rect">
            <a:avLst/>
          </a:prstGeom>
          <a:solidFill>
            <a:schemeClr val="lt1">
              <a:alpha val="690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7C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err="1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GRNsight</a:t>
            </a:r>
            <a:r>
              <a:rPr lang="en-US" sz="3600" b="0" i="0" u="none" strike="noStrike" cap="none" baseline="0" dirty="0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Automatically Lays </a:t>
            </a:r>
            <a:r>
              <a:rPr lang="en-US" sz="3600" dirty="0">
                <a:solidFill>
                  <a:srgbClr val="017C00"/>
                </a:solidFill>
              </a:rPr>
              <a:t>O</a:t>
            </a:r>
            <a:r>
              <a:rPr lang="en-US" sz="3600" b="0" i="0" u="none" strike="noStrike" cap="none" baseline="0" dirty="0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ut </a:t>
            </a:r>
            <a:r>
              <a:rPr lang="en-US" sz="3600" b="0" i="0" u="none" strike="noStrike" cap="none" baseline="0" dirty="0" err="1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Unweighted</a:t>
            </a:r>
            <a:r>
              <a:rPr lang="en-US" sz="3600" b="0" i="0" u="none" strike="noStrike" cap="none" baseline="0" dirty="0" smtClean="0">
                <a:solidFill>
                  <a:srgbClr val="017C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and Weighted Networks</a:t>
            </a:r>
            <a:endParaRPr lang="en-US" sz="3600" b="0" i="0" u="none" strike="noStrike" cap="none" baseline="0" dirty="0">
              <a:solidFill>
                <a:srgbClr val="017C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44" name="Shape 133"/>
          <p:cNvPicPr preferRelativeResize="0"/>
          <p:nvPr/>
        </p:nvPicPr>
        <p:blipFill rotWithShape="1">
          <a:blip r:embed="rId10">
            <a:alphaModFix/>
          </a:blip>
          <a:srcRect t="4724"/>
          <a:stretch/>
        </p:blipFill>
        <p:spPr>
          <a:xfrm>
            <a:off x="11191176" y="20544572"/>
            <a:ext cx="11550688" cy="1199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8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091055" y="20819280"/>
            <a:ext cx="9403445" cy="3694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436130" y="24772895"/>
            <a:ext cx="93628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200" b="1" dirty="0" err="1">
                <a:solidFill>
                  <a:schemeClr val="dk1"/>
                </a:solidFill>
              </a:rPr>
              <a:t>GRNsight</a:t>
            </a:r>
            <a:r>
              <a:rPr lang="en-US" sz="2200" b="1" dirty="0">
                <a:solidFill>
                  <a:schemeClr val="dk1"/>
                </a:solidFill>
              </a:rPr>
              <a:t> has a service-oriented architecture</a:t>
            </a:r>
          </a:p>
          <a:p>
            <a:pPr marL="236538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 err="1">
                <a:solidFill>
                  <a:schemeClr val="dk1"/>
                </a:solidFill>
              </a:rPr>
              <a:t>GRNsight</a:t>
            </a:r>
            <a:r>
              <a:rPr lang="en-US" sz="2200" dirty="0">
                <a:solidFill>
                  <a:schemeClr val="dk1"/>
                </a:solidFill>
              </a:rPr>
              <a:t> has two pieces: a server and a web client.</a:t>
            </a:r>
          </a:p>
          <a:p>
            <a:pPr marL="236538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The server uses the </a:t>
            </a:r>
            <a:r>
              <a:rPr lang="en-US" sz="2200" dirty="0" err="1" smtClean="0">
                <a:solidFill>
                  <a:schemeClr val="dk1"/>
                </a:solidFill>
              </a:rPr>
              <a:t>node.js</a:t>
            </a:r>
            <a:r>
              <a:rPr lang="en-US" sz="2200" dirty="0" smtClean="0">
                <a:solidFill>
                  <a:schemeClr val="dk1"/>
                </a:solidFill>
              </a:rPr>
              <a:t> </a:t>
            </a:r>
            <a:r>
              <a:rPr lang="en-US" sz="2200" dirty="0">
                <a:solidFill>
                  <a:schemeClr val="dk1"/>
                </a:solidFill>
              </a:rPr>
              <a:t>framework to receive and parse the Excel spreadsheet uploaded by the user.</a:t>
            </a:r>
          </a:p>
          <a:p>
            <a:pPr marL="236538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The web client receives the data from the server and generates the graph visualization</a:t>
            </a:r>
            <a:r>
              <a:rPr lang="en-US" sz="2200" dirty="0" smtClean="0">
                <a:solidFill>
                  <a:schemeClr val="dk1"/>
                </a:solidFill>
              </a:rPr>
              <a:t>.</a:t>
            </a:r>
            <a:endParaRPr lang="en-US" sz="2200" dirty="0">
              <a:solidFill>
                <a:schemeClr val="dk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/>
          <a:srcRect t="24190" r="6556" b="40704"/>
          <a:stretch/>
        </p:blipFill>
        <p:spPr>
          <a:xfrm>
            <a:off x="11591913" y="8423909"/>
            <a:ext cx="4257659" cy="999731"/>
          </a:xfrm>
          <a:prstGeom prst="rect">
            <a:avLst/>
          </a:prstGeom>
        </p:spPr>
      </p:pic>
      <p:pic>
        <p:nvPicPr>
          <p:cNvPr id="147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95916" y="8553099"/>
            <a:ext cx="3532692" cy="170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l="18715"/>
          <a:stretch/>
        </p:blipFill>
        <p:spPr>
          <a:xfrm>
            <a:off x="18359405" y="7858715"/>
            <a:ext cx="9043491" cy="622599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5858400" y="8553099"/>
            <a:ext cx="6415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25012952" y="15499998"/>
            <a:ext cx="997868" cy="485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339855" y="7958198"/>
            <a:ext cx="26937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Excel Spreadsheet</a:t>
            </a:r>
            <a:endParaRPr lang="en-US" sz="2200" b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27370526" y="7859369"/>
            <a:ext cx="4583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 </a:t>
            </a:r>
            <a:r>
              <a:rPr lang="en-US" sz="2200" b="1" dirty="0" err="1" smtClean="0"/>
              <a:t>Unweighted</a:t>
            </a:r>
            <a:r>
              <a:rPr lang="en-US" sz="2200" b="1" dirty="0" smtClean="0"/>
              <a:t> Graph </a:t>
            </a:r>
            <a:r>
              <a:rPr lang="en-US" sz="2200" b="1" dirty="0" smtClean="0"/>
              <a:t>drawn </a:t>
            </a:r>
            <a:r>
              <a:rPr lang="en-US" sz="2200" b="1" dirty="0" smtClean="0"/>
              <a:t>manually with Adobe Illustrator</a:t>
            </a:r>
            <a:endParaRPr lang="en-US" sz="2200" b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20242099" y="14020127"/>
            <a:ext cx="4388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Produced in ~10 milliseconds</a:t>
            </a:r>
            <a:endParaRPr lang="en-US" sz="2200" dirty="0"/>
          </a:p>
        </p:txBody>
      </p:sp>
      <p:sp>
        <p:nvSpPr>
          <p:cNvPr id="154" name="TextBox 153"/>
          <p:cNvSpPr txBox="1"/>
          <p:nvPr/>
        </p:nvSpPr>
        <p:spPr>
          <a:xfrm>
            <a:off x="27937543" y="10149745"/>
            <a:ext cx="3449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Produced in several hours </a:t>
            </a:r>
            <a:endParaRPr lang="en-US" sz="2200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3"/>
          <a:srcRect t="8034" r="81013" b="29176"/>
          <a:stretch/>
        </p:blipFill>
        <p:spPr>
          <a:xfrm>
            <a:off x="16217680" y="9591733"/>
            <a:ext cx="2112437" cy="3909259"/>
          </a:xfrm>
          <a:prstGeom prst="rect">
            <a:avLst/>
          </a:prstGeom>
        </p:spPr>
      </p:pic>
      <p:sp>
        <p:nvSpPr>
          <p:cNvPr id="155" name="Rectangle 154"/>
          <p:cNvSpPr/>
          <p:nvPr/>
        </p:nvSpPr>
        <p:spPr>
          <a:xfrm>
            <a:off x="16257357" y="9678910"/>
            <a:ext cx="2037992" cy="36778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16277163" y="9859409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550948" y="13754779"/>
            <a:ext cx="46881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200" b="1" dirty="0" smtClean="0"/>
              <a:t>2. </a:t>
            </a:r>
            <a:r>
              <a:rPr lang="en-US" sz="2200" b="1" dirty="0"/>
              <a:t>F</a:t>
            </a:r>
            <a:r>
              <a:rPr lang="en-US" sz="2200" b="1" dirty="0" smtClean="0"/>
              <a:t>orce </a:t>
            </a:r>
            <a:r>
              <a:rPr lang="en-US" sz="2200" b="1" dirty="0"/>
              <a:t>G</a:t>
            </a:r>
            <a:r>
              <a:rPr lang="en-US" sz="2200" b="1" dirty="0" smtClean="0"/>
              <a:t>raph </a:t>
            </a:r>
            <a:r>
              <a:rPr lang="en-US" sz="2200" b="1" dirty="0"/>
              <a:t>P</a:t>
            </a:r>
            <a:r>
              <a:rPr lang="en-US" sz="2200" b="1" dirty="0" smtClean="0"/>
              <a:t>arameter </a:t>
            </a:r>
            <a:r>
              <a:rPr lang="en-US" sz="2200" b="1" dirty="0"/>
              <a:t>S</a:t>
            </a:r>
            <a:r>
              <a:rPr lang="en-US" sz="2200" b="1" dirty="0" smtClean="0"/>
              <a:t>liders </a:t>
            </a:r>
            <a:endParaRPr lang="en-US" sz="2200" b="1" dirty="0" smtClean="0">
              <a:solidFill>
                <a:schemeClr val="dk1"/>
              </a:solidFill>
            </a:endParaRPr>
          </a:p>
          <a:p>
            <a:pPr marL="457200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Link distance determines the minimum distance between nodes.</a:t>
            </a:r>
          </a:p>
          <a:p>
            <a:pPr marL="457200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Nodes </a:t>
            </a:r>
            <a:r>
              <a:rPr lang="en-US" sz="2000" dirty="0">
                <a:solidFill>
                  <a:schemeClr val="dk1"/>
                </a:solidFill>
              </a:rPr>
              <a:t>have a charge, which repels or attracts other </a:t>
            </a:r>
            <a:r>
              <a:rPr lang="en-US" sz="2000" dirty="0" smtClean="0">
                <a:solidFill>
                  <a:schemeClr val="dk1"/>
                </a:solidFill>
              </a:rPr>
              <a:t>nodes.</a:t>
            </a:r>
          </a:p>
          <a:p>
            <a:pPr marL="457200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The </a:t>
            </a:r>
            <a:r>
              <a:rPr lang="en-US" sz="2000" dirty="0">
                <a:solidFill>
                  <a:schemeClr val="dk1"/>
                </a:solidFill>
              </a:rPr>
              <a:t>charge distance determines </a:t>
            </a:r>
            <a:r>
              <a:rPr lang="en-US" sz="2000" dirty="0" smtClean="0">
                <a:solidFill>
                  <a:schemeClr val="dk1"/>
                </a:solidFill>
              </a:rPr>
              <a:t>at what range </a:t>
            </a:r>
            <a:r>
              <a:rPr lang="en-US" sz="2000" dirty="0">
                <a:solidFill>
                  <a:schemeClr val="dk1"/>
                </a:solidFill>
              </a:rPr>
              <a:t>a node’s charge will affect other nodes</a:t>
            </a:r>
            <a:r>
              <a:rPr lang="en-US" sz="2000" dirty="0" smtClean="0">
                <a:solidFill>
                  <a:schemeClr val="dk1"/>
                </a:solidFill>
              </a:rPr>
              <a:t>.</a:t>
            </a:r>
          </a:p>
          <a:p>
            <a:pPr marL="457200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/>
              <a:t>Gravity determines the strength of the force holding the nodes to the center of the graph.</a:t>
            </a:r>
            <a:endParaRPr lang="en-US" sz="2000" dirty="0" smtClean="0">
              <a:solidFill>
                <a:schemeClr val="dk1"/>
              </a:solidFill>
            </a:endParaRPr>
          </a:p>
          <a:p>
            <a:pPr marL="457200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Reset functionality sets all parameters to default settings</a:t>
            </a:r>
          </a:p>
          <a:p>
            <a:pPr marL="457200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Locking the parameters prevents any further changes </a:t>
            </a: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515922" y="9582803"/>
            <a:ext cx="47612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2200" b="1" dirty="0" smtClean="0"/>
              <a:t>1. Menu </a:t>
            </a:r>
            <a:r>
              <a:rPr lang="en-US" sz="2200" b="1" dirty="0"/>
              <a:t>Bar</a:t>
            </a:r>
            <a:r>
              <a:rPr lang="en-US" sz="2000" b="1" dirty="0"/>
              <a:t> </a:t>
            </a:r>
          </a:p>
          <a:p>
            <a:pPr marL="457200" lvl="0" indent="-236538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dirty="0" smtClean="0"/>
              <a:t>Four demo files can be found in the “Demo” menu for users who do not have their own data.</a:t>
            </a:r>
          </a:p>
          <a:p>
            <a:pPr marL="457200" indent="-236538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dirty="0" smtClean="0"/>
              <a:t>Print </a:t>
            </a:r>
            <a:r>
              <a:rPr lang="en-US" sz="2000" dirty="0"/>
              <a:t>functionality </a:t>
            </a:r>
            <a:r>
              <a:rPr lang="en-US" sz="2000" dirty="0" smtClean="0"/>
              <a:t>is accessed from the </a:t>
            </a:r>
            <a:r>
              <a:rPr lang="en-US" sz="2000" dirty="0"/>
              <a:t>“File” menu option</a:t>
            </a:r>
            <a:r>
              <a:rPr lang="en-US" sz="2000" dirty="0" smtClean="0"/>
              <a:t>.</a:t>
            </a:r>
          </a:p>
          <a:p>
            <a:pPr marL="457200" indent="-236538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“File &gt; Reload” </a:t>
            </a:r>
            <a:r>
              <a:rPr lang="en-US" sz="2000" dirty="0">
                <a:solidFill>
                  <a:schemeClr val="dk1"/>
                </a:solidFill>
              </a:rPr>
              <a:t>reloads the current graph with the active settings</a:t>
            </a:r>
            <a:r>
              <a:rPr lang="en-US" sz="2000" dirty="0" smtClean="0">
                <a:solidFill>
                  <a:schemeClr val="dk1"/>
                </a:solidFill>
              </a:rPr>
              <a:t>.</a:t>
            </a:r>
          </a:p>
          <a:p>
            <a:pPr marL="457200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In the </a:t>
            </a:r>
            <a:r>
              <a:rPr lang="en-US" sz="2000" dirty="0" smtClean="0">
                <a:solidFill>
                  <a:schemeClr val="dk1"/>
                </a:solidFill>
              </a:rPr>
              <a:t>“Edit </a:t>
            </a:r>
            <a:r>
              <a:rPr lang="en-US" sz="2000" dirty="0">
                <a:solidFill>
                  <a:schemeClr val="dk1"/>
                </a:solidFill>
              </a:rPr>
              <a:t>&gt; </a:t>
            </a:r>
            <a:r>
              <a:rPr lang="en-US" sz="2000" dirty="0" smtClean="0">
                <a:solidFill>
                  <a:schemeClr val="dk1"/>
                </a:solidFill>
              </a:rPr>
              <a:t>Preferences” menu, the </a:t>
            </a:r>
            <a:r>
              <a:rPr lang="en-US" sz="2000" dirty="0">
                <a:solidFill>
                  <a:schemeClr val="dk1"/>
                </a:solidFill>
              </a:rPr>
              <a:t>user can select for </a:t>
            </a:r>
            <a:r>
              <a:rPr lang="en-US" sz="2000" dirty="0" smtClean="0">
                <a:solidFill>
                  <a:schemeClr val="dk1"/>
                </a:solidFill>
              </a:rPr>
              <a:t>weighted </a:t>
            </a:r>
            <a:r>
              <a:rPr lang="en-US" sz="2000" dirty="0">
                <a:solidFill>
                  <a:schemeClr val="dk1"/>
                </a:solidFill>
              </a:rPr>
              <a:t>graphs to be displayed as </a:t>
            </a:r>
            <a:r>
              <a:rPr lang="en-US" sz="2000" dirty="0" err="1" smtClean="0">
                <a:solidFill>
                  <a:schemeClr val="dk1"/>
                </a:solidFill>
              </a:rPr>
              <a:t>unweighted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smtClean="0">
                <a:solidFill>
                  <a:schemeClr val="dk1"/>
                </a:solidFill>
              </a:rPr>
              <a:t>graphs.</a:t>
            </a:r>
            <a:endParaRPr lang="en-US" sz="2000" dirty="0">
              <a:solidFill>
                <a:schemeClr val="dk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/>
          <a:srcRect l="351" t="3057"/>
          <a:stretch/>
        </p:blipFill>
        <p:spPr>
          <a:xfrm>
            <a:off x="16499982" y="8406623"/>
            <a:ext cx="1379442" cy="12065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5"/>
          <a:srcRect l="-1" t="36170" r="16347" b="-811"/>
          <a:stretch/>
        </p:blipFill>
        <p:spPr>
          <a:xfrm>
            <a:off x="1880464" y="23377584"/>
            <a:ext cx="7579132" cy="2161769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8430067" y="8423909"/>
            <a:ext cx="7074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3. Weighted graph laid out automatically</a:t>
            </a:r>
            <a:endParaRPr lang="en-US" sz="2800" b="1" dirty="0"/>
          </a:p>
        </p:txBody>
      </p:sp>
      <p:pic>
        <p:nvPicPr>
          <p:cNvPr id="158" name="Shape 123"/>
          <p:cNvPicPr preferRelativeResize="0"/>
          <p:nvPr/>
        </p:nvPicPr>
        <p:blipFill rotWithShape="1">
          <a:blip r:embed="rId16">
            <a:alphaModFix/>
          </a:blip>
          <a:srcRect l="51219" t="35156" b="33193"/>
          <a:stretch/>
        </p:blipFill>
        <p:spPr>
          <a:xfrm>
            <a:off x="18874695" y="17243959"/>
            <a:ext cx="3223666" cy="138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23"/>
          <p:cNvPicPr preferRelativeResize="0"/>
          <p:nvPr/>
        </p:nvPicPr>
        <p:blipFill rotWithShape="1">
          <a:blip r:embed="rId16">
            <a:alphaModFix/>
          </a:blip>
          <a:srcRect t="68506" r="36449"/>
          <a:stretch/>
        </p:blipFill>
        <p:spPr>
          <a:xfrm>
            <a:off x="21692663" y="17212870"/>
            <a:ext cx="4136889" cy="141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23"/>
          <p:cNvPicPr preferRelativeResize="0"/>
          <p:nvPr/>
        </p:nvPicPr>
        <p:blipFill rotWithShape="1">
          <a:blip r:embed="rId16">
            <a:alphaModFix/>
          </a:blip>
          <a:srcRect l="66784" t="68506"/>
          <a:stretch/>
        </p:blipFill>
        <p:spPr>
          <a:xfrm>
            <a:off x="25764060" y="17212870"/>
            <a:ext cx="2162231" cy="141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23"/>
          <p:cNvPicPr preferRelativeResize="0"/>
          <p:nvPr/>
        </p:nvPicPr>
        <p:blipFill rotWithShape="1">
          <a:blip r:embed="rId16">
            <a:alphaModFix/>
          </a:blip>
          <a:srcRect t="35156" r="56613" b="33193"/>
          <a:stretch/>
        </p:blipFill>
        <p:spPr>
          <a:xfrm>
            <a:off x="16060542" y="17171474"/>
            <a:ext cx="2867225" cy="1384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/>
          <a:srcRect r="11035"/>
          <a:stretch/>
        </p:blipFill>
        <p:spPr>
          <a:xfrm>
            <a:off x="16223196" y="7877233"/>
            <a:ext cx="3276566" cy="4699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147244" y="7810642"/>
            <a:ext cx="7732644" cy="579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7338155" y="10740369"/>
            <a:ext cx="4648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Unweighted</a:t>
            </a:r>
            <a:r>
              <a:rPr lang="en-US" sz="2200" b="1" dirty="0" smtClean="0"/>
              <a:t> graph laid out automatically by </a:t>
            </a:r>
            <a:r>
              <a:rPr lang="en-US" sz="2200" b="1" dirty="0" err="1" smtClean="0"/>
              <a:t>GRNsight</a:t>
            </a:r>
            <a:r>
              <a:rPr lang="en-US" sz="2200" b="1" dirty="0" smtClean="0"/>
              <a:t> and adjusted by hand</a:t>
            </a:r>
            <a:endParaRPr lang="en-US" sz="2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896733" y="11834581"/>
            <a:ext cx="3531058" cy="1772242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27468232" y="13575768"/>
            <a:ext cx="4388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Produced in ~5 minutes</a:t>
            </a:r>
            <a:endParaRPr lang="en-US" sz="2200" dirty="0"/>
          </a:p>
        </p:txBody>
      </p:sp>
      <p:sp>
        <p:nvSpPr>
          <p:cNvPr id="150" name="TextBox 149"/>
          <p:cNvSpPr txBox="1"/>
          <p:nvPr/>
        </p:nvSpPr>
        <p:spPr>
          <a:xfrm>
            <a:off x="27918044" y="14114357"/>
            <a:ext cx="3793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Weighted graph laid out automatically by </a:t>
            </a:r>
            <a:r>
              <a:rPr lang="en-US" sz="2200" b="1" dirty="0" err="1" smtClean="0"/>
              <a:t>GRNsight</a:t>
            </a:r>
            <a:r>
              <a:rPr lang="en-US" sz="2200" b="1" dirty="0" smtClean="0"/>
              <a:t> and adjusted by hand</a:t>
            </a:r>
            <a:endParaRPr lang="en-US" sz="2200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27958734" y="17111778"/>
            <a:ext cx="3407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Produced in ~5 min</a:t>
            </a:r>
            <a:endParaRPr lang="en-US" sz="2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3277121" y="12029197"/>
            <a:ext cx="9549872" cy="3240080"/>
            <a:chOff x="33277121" y="12791197"/>
            <a:chExt cx="9549872" cy="324008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3277121" y="12791197"/>
              <a:ext cx="9549872" cy="324008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3277121" y="12801105"/>
              <a:ext cx="5622300" cy="20054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3428778" y="14743140"/>
              <a:ext cx="8520612" cy="1288137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800302" y="22550387"/>
            <a:ext cx="3244726" cy="3085828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18359405" y="8347133"/>
            <a:ext cx="8978750" cy="5672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138103" y="27010349"/>
            <a:ext cx="146608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200" b="1" dirty="0" smtClean="0"/>
              <a:t>The </a:t>
            </a:r>
            <a:r>
              <a:rPr lang="en-US" sz="2200" b="1" dirty="0"/>
              <a:t>User Interface is Compatible with Firefox and Chrome Browsers</a:t>
            </a:r>
          </a:p>
          <a:p>
            <a:pPr marL="236538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File upload is through a simple HTML form element.</a:t>
            </a:r>
          </a:p>
          <a:p>
            <a:pPr marL="236538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Nodes are displayed as interactive HTML elements, and can be clicked and moved. 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2200" b="1" dirty="0" smtClean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2200" b="1" dirty="0" err="1" smtClean="0">
                <a:solidFill>
                  <a:schemeClr val="dk1"/>
                </a:solidFill>
              </a:rPr>
              <a:t>GRNsight</a:t>
            </a:r>
            <a:r>
              <a:rPr lang="en-US" sz="2200" b="1" dirty="0" smtClean="0">
                <a:solidFill>
                  <a:schemeClr val="dk1"/>
                </a:solidFill>
              </a:rPr>
              <a:t> </a:t>
            </a:r>
            <a:r>
              <a:rPr lang="en-US" sz="2200" b="1" dirty="0">
                <a:solidFill>
                  <a:schemeClr val="dk1"/>
                </a:solidFill>
              </a:rPr>
              <a:t>implementation takes advantage of other open source tools</a:t>
            </a:r>
          </a:p>
          <a:p>
            <a:pPr marL="236538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 err="1">
                <a:solidFill>
                  <a:schemeClr val="dk1"/>
                </a:solidFill>
              </a:rPr>
              <a:t>GRNsight</a:t>
            </a:r>
            <a:r>
              <a:rPr lang="en-US" sz="2200" dirty="0">
                <a:solidFill>
                  <a:schemeClr val="dk1"/>
                </a:solidFill>
              </a:rPr>
              <a:t> uses the Data-Driven Documents (D3) JavaScript library to generate a graph derived from input network data.</a:t>
            </a:r>
          </a:p>
          <a:p>
            <a:pPr marL="236538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D3 dynamically manipulates HTML and Scalable Vector Graphics (SVG) to form the elements of the graph.</a:t>
            </a:r>
          </a:p>
          <a:p>
            <a:pPr marL="236538" lvl="2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 err="1">
                <a:solidFill>
                  <a:schemeClr val="dk1"/>
                </a:solidFill>
              </a:rPr>
              <a:t>GRNsight</a:t>
            </a:r>
            <a:r>
              <a:rPr lang="en-US" sz="2200" dirty="0">
                <a:solidFill>
                  <a:schemeClr val="dk1"/>
                </a:solidFill>
              </a:rPr>
              <a:t> implements D3’s force layout </a:t>
            </a:r>
            <a:r>
              <a:rPr lang="en-US" sz="2200" dirty="0" smtClean="0">
                <a:solidFill>
                  <a:schemeClr val="dk1"/>
                </a:solidFill>
              </a:rPr>
              <a:t>algorithm which </a:t>
            </a:r>
            <a:r>
              <a:rPr lang="en-US" sz="2200" dirty="0">
                <a:solidFill>
                  <a:schemeClr val="dk1"/>
                </a:solidFill>
              </a:rPr>
              <a:t>applies a physics-based simulation to the graph.</a:t>
            </a:r>
          </a:p>
          <a:p>
            <a:pPr marL="236538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D3 also allows for the fine tuning of Cascading Style Sheets (CSS), the code that styles web pages.</a:t>
            </a:r>
          </a:p>
          <a:p>
            <a:pPr marL="236538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 err="1"/>
              <a:t>GRNsight</a:t>
            </a:r>
            <a:r>
              <a:rPr lang="en-US" sz="2200" dirty="0"/>
              <a:t> follows an open development model using an open source github.com code repository and issue tracking</a:t>
            </a:r>
            <a:r>
              <a:rPr lang="en-US" sz="2200" dirty="0" smtClean="0"/>
              <a:t>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11823" y="851662"/>
            <a:ext cx="5863250" cy="3470689"/>
          </a:xfrm>
          <a:prstGeom prst="rect">
            <a:avLst/>
          </a:prstGeom>
        </p:spPr>
      </p:pic>
      <p:sp>
        <p:nvSpPr>
          <p:cNvPr id="162" name="Shape 125"/>
          <p:cNvSpPr/>
          <p:nvPr/>
        </p:nvSpPr>
        <p:spPr>
          <a:xfrm>
            <a:off x="16277164" y="14451015"/>
            <a:ext cx="11727959" cy="29606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200" b="1" dirty="0" smtClean="0">
                <a:solidFill>
                  <a:schemeClr val="dk1"/>
                </a:solidFill>
              </a:rPr>
              <a:t>3. Nodes,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sym typeface="Arial"/>
                <a:rtl val="0"/>
              </a:rPr>
              <a:t>Edges,</a:t>
            </a:r>
            <a:r>
              <a:rPr lang="en-US" sz="2200" b="1" i="0" u="none" strike="noStrike" cap="none" dirty="0" smtClean="0">
                <a:solidFill>
                  <a:schemeClr val="dk1"/>
                </a:solidFill>
                <a:sym typeface="Arial"/>
                <a:rtl val="0"/>
              </a:rPr>
              <a:t>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sym typeface="Arial"/>
                <a:rtl val="0"/>
              </a:rPr>
              <a:t>and Arrows </a:t>
            </a:r>
          </a:p>
          <a:p>
            <a:pPr marL="228600" indent="-2286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Edge thickness is based on a linear scale.</a:t>
            </a:r>
            <a:r>
              <a:rPr lang="en-US" sz="2000" dirty="0"/>
              <a:t> </a:t>
            </a:r>
            <a:endParaRPr lang="en-US" sz="2000" b="0" i="0" u="none" strike="noStrike" cap="none" baseline="0" dirty="0" smtClean="0">
              <a:solidFill>
                <a:srgbClr val="000000"/>
              </a:solidFill>
              <a:sym typeface="Arial"/>
              <a:rtl val="0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baseline="0" dirty="0" smtClean="0">
                <a:solidFill>
                  <a:srgbClr val="000000"/>
                </a:solidFill>
                <a:sym typeface="Arial"/>
                <a:rtl val="0"/>
              </a:rPr>
              <a:t>The absolute value of each weight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sym typeface="Arial"/>
                <a:rtl val="0"/>
              </a:rPr>
              <a:t> parameter is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sym typeface="Arial"/>
                <a:rtl val="0"/>
              </a:rPr>
              <a:t>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sym typeface="Arial"/>
                <a:rtl val="0"/>
              </a:rPr>
              <a:t>normalized to 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sym typeface="Arial"/>
                <a:rtl val="0"/>
              </a:rPr>
              <a:t>a value between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sym typeface="Arial"/>
                <a:rtl val="0"/>
              </a:rPr>
              <a:t>0 and 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sym typeface="Arial"/>
                <a:rtl val="0"/>
              </a:rPr>
              <a:t>1.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sym typeface="Arial"/>
                <a:rtl val="0"/>
              </a:rPr>
              <a:t>  T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sym typeface="Arial"/>
                <a:rtl val="0"/>
              </a:rPr>
              <a:t>hen </a:t>
            </a:r>
            <a:r>
              <a:rPr lang="en-US" sz="2000" b="0" i="0" u="none" strike="noStrike" cap="none" baseline="0" dirty="0">
                <a:solidFill>
                  <a:srgbClr val="000000"/>
                </a:solidFill>
                <a:sym typeface="Arial"/>
                <a:rtl val="0"/>
              </a:rPr>
              <a:t>the thicknesses of the lines are adjusted to vary continuously from the minimum thickness (for normalized weights near zero) to the maximum thickness (weights of 1). </a:t>
            </a:r>
            <a:endParaRPr lang="en-US" sz="200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Edges with negative weights (repression) are colored cyan; edges positive weights (activation) are colored magenta.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Edges with normalized weight values between -0.05 and 0.05 are colored grey to signify a weak influence on the target gene.</a:t>
            </a: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9196" y="25653045"/>
            <a:ext cx="96808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 smtClean="0">
                <a:solidFill>
                  <a:schemeClr val="dk1"/>
                </a:solidFill>
              </a:rPr>
              <a:t>0 </a:t>
            </a:r>
            <a:r>
              <a:rPr lang="en-US" sz="2200" dirty="0">
                <a:solidFill>
                  <a:schemeClr val="dk1"/>
                </a:solidFill>
              </a:rPr>
              <a:t>represents no </a:t>
            </a:r>
            <a:r>
              <a:rPr lang="en-US" sz="2200" dirty="0" smtClean="0">
                <a:solidFill>
                  <a:schemeClr val="dk1"/>
                </a:solidFill>
              </a:rPr>
              <a:t>relationship.</a:t>
            </a:r>
          </a:p>
          <a:p>
            <a:pPr marL="236538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 smtClean="0">
                <a:solidFill>
                  <a:schemeClr val="dk1"/>
                </a:solidFill>
              </a:rPr>
              <a:t>Initially, 1 represents a regulatory relationship where the gene specified by the column controls the gene specified by the rows.</a:t>
            </a:r>
            <a:endParaRPr lang="en-US" sz="2200" dirty="0">
              <a:solidFill>
                <a:schemeClr val="dk1"/>
              </a:solidFill>
            </a:endParaRPr>
          </a:p>
          <a:p>
            <a:pPr marL="236538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 smtClean="0">
                <a:solidFill>
                  <a:schemeClr val="dk1"/>
                </a:solidFill>
              </a:rPr>
              <a:t>After the parameters have been estimated, a </a:t>
            </a:r>
            <a:r>
              <a:rPr lang="en-US" sz="2200" dirty="0">
                <a:solidFill>
                  <a:schemeClr val="dk1"/>
                </a:solidFill>
              </a:rPr>
              <a:t>positive weight value indicates </a:t>
            </a:r>
            <a:r>
              <a:rPr lang="en-US" sz="2200" dirty="0" smtClean="0">
                <a:solidFill>
                  <a:schemeClr val="dk1"/>
                </a:solidFill>
              </a:rPr>
              <a:t>activation and a </a:t>
            </a:r>
            <a:r>
              <a:rPr lang="en-US" sz="2200" dirty="0">
                <a:solidFill>
                  <a:schemeClr val="dk1"/>
                </a:solidFill>
              </a:rPr>
              <a:t>negative weight value indicates repression.</a:t>
            </a:r>
          </a:p>
          <a:p>
            <a:pPr marL="236538" lvl="0" indent="-2365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</a:rPr>
              <a:t>The magnitude of the weight defines the strength of the relationship</a:t>
            </a:r>
            <a:r>
              <a:rPr lang="en-US" sz="2200" dirty="0" smtClean="0">
                <a:solidFill>
                  <a:schemeClr val="dk1"/>
                </a:solidFill>
              </a:rPr>
              <a:t>.</a:t>
            </a:r>
          </a:p>
          <a:p>
            <a:pPr>
              <a:buClr>
                <a:schemeClr val="dk1"/>
              </a:buClr>
              <a:buSzPct val="100000"/>
            </a:pPr>
            <a:r>
              <a:rPr lang="en-US" sz="2200" b="1" dirty="0">
                <a:solidFill>
                  <a:schemeClr val="dk1"/>
                </a:solidFill>
              </a:rPr>
              <a:t>However, </a:t>
            </a:r>
            <a:r>
              <a:rPr lang="en-US" sz="2200" b="1" dirty="0" err="1">
                <a:solidFill>
                  <a:schemeClr val="dk1"/>
                </a:solidFill>
              </a:rPr>
              <a:t>GRNmap</a:t>
            </a:r>
            <a:r>
              <a:rPr lang="en-US" sz="2200" b="1" dirty="0">
                <a:solidFill>
                  <a:schemeClr val="dk1"/>
                </a:solidFill>
              </a:rPr>
              <a:t> does not generate a visual representation of </a:t>
            </a:r>
            <a:r>
              <a:rPr lang="en-US" sz="2200" b="1" dirty="0" smtClean="0">
                <a:solidFill>
                  <a:schemeClr val="dk1"/>
                </a:solidFill>
              </a:rPr>
              <a:t>GRNs</a:t>
            </a:r>
            <a:endParaRPr lang="en-US" sz="22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166205" y="78834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4"/>
          <a:srcRect l="19671" t="8977" r="944" b="10451"/>
          <a:stretch/>
        </p:blipFill>
        <p:spPr>
          <a:xfrm>
            <a:off x="27895916" y="15191226"/>
            <a:ext cx="3532692" cy="2010441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>
            <a:off x="27338155" y="14058227"/>
            <a:ext cx="770314" cy="1164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125971" y="15377084"/>
            <a:ext cx="69863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2200" b="1" dirty="0"/>
              <a:t>Error Catching was Greatly Improved </a:t>
            </a:r>
          </a:p>
          <a:p>
            <a:pPr marL="236538" lvl="0" indent="-236538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/>
              <a:t>Robustness was greatly extended.</a:t>
            </a:r>
          </a:p>
          <a:p>
            <a:pPr marL="236538" lvl="0" indent="-236538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/>
              <a:t>Instead of crashing when given an improperly formatted or incorrect file, </a:t>
            </a:r>
            <a:r>
              <a:rPr lang="en-US" sz="2200" dirty="0" err="1"/>
              <a:t>GRNsight</a:t>
            </a:r>
            <a:r>
              <a:rPr lang="en-US" sz="2200" dirty="0"/>
              <a:t> returns an error.</a:t>
            </a:r>
          </a:p>
          <a:p>
            <a:pPr marL="236538" lvl="0" indent="-236538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/>
              <a:t>Information about the error is returned </a:t>
            </a:r>
            <a:r>
              <a:rPr lang="en-US" sz="2200" dirty="0" smtClean="0"/>
              <a:t>to the user in </a:t>
            </a:r>
            <a:r>
              <a:rPr lang="en-US" sz="2200" dirty="0"/>
              <a:t>a </a:t>
            </a:r>
            <a:r>
              <a:rPr lang="en-US" sz="2200" dirty="0" smtClean="0"/>
              <a:t>modal window, </a:t>
            </a:r>
            <a:r>
              <a:rPr lang="en-US" sz="2200" dirty="0"/>
              <a:t>without crashing the server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40647544" y="23998051"/>
            <a:ext cx="184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504 total visitors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 of 19 March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0089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1466</Words>
  <Application>Microsoft Macintosh PowerPoint</Application>
  <PresentationFormat>Custom</PresentationFormat>
  <Paragraphs>156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Dahlquist, Kam D.</dc:creator>
  <cp:lastModifiedBy>John David N. Dionisio</cp:lastModifiedBy>
  <cp:revision>50</cp:revision>
  <cp:lastPrinted>2015-03-19T20:06:11Z</cp:lastPrinted>
  <dcterms:modified xsi:type="dcterms:W3CDTF">2015-03-19T20:58:14Z</dcterms:modified>
</cp:coreProperties>
</file>