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8" r:id="rId3"/>
    <p:sldId id="307" r:id="rId4"/>
    <p:sldId id="308" r:id="rId5"/>
    <p:sldId id="299" r:id="rId6"/>
    <p:sldId id="304" r:id="rId7"/>
    <p:sldId id="300" r:id="rId8"/>
    <p:sldId id="301" r:id="rId9"/>
    <p:sldId id="302" r:id="rId10"/>
    <p:sldId id="305" r:id="rId11"/>
    <p:sldId id="306" r:id="rId12"/>
    <p:sldId id="303" r:id="rId13"/>
    <p:sldId id="309" r:id="rId14"/>
    <p:sldId id="310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05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A3B3-9123-1E45-9956-0C7340E32FD8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38C8-8CA3-E84E-9540-F03876C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1" y="902424"/>
            <a:ext cx="6817272" cy="2378494"/>
          </a:xfrm>
        </p:spPr>
        <p:txBody>
          <a:bodyPr/>
          <a:lstStyle/>
          <a:p>
            <a:r>
              <a:rPr lang="en-US" sz="3200" b="1" dirty="0" smtClean="0"/>
              <a:t>Comparative analysis of the genome sequences of </a:t>
            </a:r>
            <a:r>
              <a:rPr lang="en-US" sz="3200" b="1" i="1" dirty="0" err="1" smtClean="0"/>
              <a:t>Bordetella</a:t>
            </a:r>
            <a:r>
              <a:rPr lang="en-US" sz="3200" b="1" i="1" dirty="0" smtClean="0"/>
              <a:t> pertussis</a:t>
            </a:r>
            <a:r>
              <a:rPr lang="en-US" sz="3200" b="1" dirty="0" smtClean="0"/>
              <a:t>, </a:t>
            </a:r>
            <a:r>
              <a:rPr lang="en-US" sz="3200" b="1" i="1" dirty="0" err="1" smtClean="0"/>
              <a:t>Bordetella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parapertussis</a:t>
            </a:r>
            <a:r>
              <a:rPr lang="en-US" sz="3200" b="1" dirty="0" smtClean="0"/>
              <a:t>,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Bordetella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bronchiseptica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520335"/>
            <a:ext cx="6498159" cy="916641"/>
          </a:xfrm>
        </p:spPr>
        <p:txBody>
          <a:bodyPr>
            <a:noAutofit/>
          </a:bodyPr>
          <a:lstStyle/>
          <a:p>
            <a:pPr algn="l"/>
            <a:r>
              <a:rPr lang="en-US" sz="1500" dirty="0" err="1">
                <a:solidFill>
                  <a:schemeClr val="tx1"/>
                </a:solidFill>
              </a:rPr>
              <a:t>Parkhill</a:t>
            </a:r>
            <a:r>
              <a:rPr lang="en-US" sz="1500" dirty="0">
                <a:solidFill>
                  <a:schemeClr val="tx1"/>
                </a:solidFill>
              </a:rPr>
              <a:t>, J., </a:t>
            </a:r>
            <a:r>
              <a:rPr lang="en-US" sz="1500" dirty="0" err="1">
                <a:solidFill>
                  <a:schemeClr val="tx1"/>
                </a:solidFill>
              </a:rPr>
              <a:t>Sebaihia</a:t>
            </a:r>
            <a:r>
              <a:rPr lang="en-US" sz="1500" dirty="0">
                <a:solidFill>
                  <a:schemeClr val="tx1"/>
                </a:solidFill>
              </a:rPr>
              <a:t>, M., Preston, A., Murphy, L. D., et al. (2003). Comparative analysis of the genome sequences of </a:t>
            </a:r>
            <a:r>
              <a:rPr lang="en-US" sz="1500" dirty="0" err="1">
                <a:solidFill>
                  <a:schemeClr val="tx1"/>
                </a:solidFill>
              </a:rPr>
              <a:t>Bordetella</a:t>
            </a:r>
            <a:r>
              <a:rPr lang="en-US" sz="1500" dirty="0">
                <a:solidFill>
                  <a:schemeClr val="tx1"/>
                </a:solidFill>
              </a:rPr>
              <a:t> pertussis, </a:t>
            </a:r>
            <a:r>
              <a:rPr lang="en-US" sz="1500" dirty="0" err="1">
                <a:solidFill>
                  <a:schemeClr val="tx1"/>
                </a:solidFill>
              </a:rPr>
              <a:t>Bordetella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parapertussis</a:t>
            </a:r>
            <a:r>
              <a:rPr lang="en-US" sz="1500" dirty="0">
                <a:solidFill>
                  <a:schemeClr val="tx1"/>
                </a:solidFill>
              </a:rPr>
              <a:t> and </a:t>
            </a:r>
            <a:r>
              <a:rPr lang="en-US" sz="1500" dirty="0" err="1">
                <a:solidFill>
                  <a:schemeClr val="tx1"/>
                </a:solidFill>
              </a:rPr>
              <a:t>Bordetella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bronchiseptica</a:t>
            </a:r>
            <a:r>
              <a:rPr lang="en-US" sz="1500" dirty="0">
                <a:solidFill>
                  <a:schemeClr val="tx1"/>
                </a:solidFill>
              </a:rPr>
              <a:t>. Nature genetics, 35(1), 32-40. doi:10.1038/ng1227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921" y="5064115"/>
            <a:ext cx="6498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Brandon Klein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Departments </a:t>
            </a:r>
            <a:r>
              <a:rPr lang="en-US" sz="2000" b="1" dirty="0" smtClean="0"/>
              <a:t>of </a:t>
            </a:r>
            <a:r>
              <a:rPr lang="en-US" sz="2000" b="1" dirty="0" smtClean="0"/>
              <a:t>Biology and Computer Science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Loyola Marymount University</a:t>
            </a:r>
          </a:p>
          <a:p>
            <a:pPr algn="ctr"/>
            <a:r>
              <a:rPr lang="en-US" sz="2000" b="1" dirty="0" smtClean="0"/>
              <a:t>November 24, </a:t>
            </a:r>
            <a:r>
              <a:rPr lang="en-US" sz="2000" b="1" dirty="0" smtClean="0"/>
              <a:t>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20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2.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tab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57" r="-53457"/>
          <a:stretch>
            <a:fillRect/>
          </a:stretch>
        </p:blipFill>
        <p:spPr>
          <a:xfrm>
            <a:off x="549275" y="131427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1057134" y="5657671"/>
            <a:ext cx="729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2 lists the </a:t>
            </a:r>
            <a:r>
              <a:rPr lang="en-US" b="1" dirty="0" err="1"/>
              <a:t>autotransporter</a:t>
            </a:r>
            <a:r>
              <a:rPr lang="en-US" b="1" dirty="0"/>
              <a:t> proteins encoded for by </a:t>
            </a:r>
            <a:r>
              <a:rPr lang="en-US" b="1" i="1" dirty="0"/>
              <a:t>B. pertussis</a:t>
            </a:r>
            <a:r>
              <a:rPr lang="en-US" b="1" dirty="0"/>
              <a:t>, </a:t>
            </a:r>
            <a:r>
              <a:rPr lang="en-US" b="1" i="1" dirty="0"/>
              <a:t>B. </a:t>
            </a:r>
            <a:r>
              <a:rPr lang="en-US" b="1" i="1" dirty="0" err="1"/>
              <a:t>parapertussis</a:t>
            </a:r>
            <a:r>
              <a:rPr lang="en-US" b="1" dirty="0"/>
              <a:t>, and </a:t>
            </a:r>
            <a:r>
              <a:rPr lang="en-US" b="1" i="1" dirty="0"/>
              <a:t>B. </a:t>
            </a:r>
            <a:r>
              <a:rPr lang="en-US" b="1" i="1" dirty="0" err="1"/>
              <a:t>bronchiseptica</a:t>
            </a:r>
            <a:r>
              <a:rPr lang="en-US" b="1" dirty="0"/>
              <a:t>. This table demonstrates that </a:t>
            </a:r>
            <a:r>
              <a:rPr lang="en-US" b="1" dirty="0" err="1"/>
              <a:t>autotransporter</a:t>
            </a:r>
            <a:r>
              <a:rPr lang="en-US" b="1" dirty="0"/>
              <a:t> complements differ amongst the three species.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4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3.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tab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75" r="-44375" b="7564"/>
          <a:stretch/>
        </p:blipFill>
        <p:spPr>
          <a:xfrm>
            <a:off x="549275" y="998586"/>
            <a:ext cx="8042276" cy="4014878"/>
          </a:xfrm>
        </p:spPr>
      </p:pic>
      <p:sp>
        <p:nvSpPr>
          <p:cNvPr id="5" name="TextBox 4"/>
          <p:cNvSpPr txBox="1"/>
          <p:nvPr/>
        </p:nvSpPr>
        <p:spPr>
          <a:xfrm>
            <a:off x="1057134" y="5190510"/>
            <a:ext cx="7290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3 lists the </a:t>
            </a:r>
            <a:r>
              <a:rPr lang="en-US" b="1" dirty="0" err="1"/>
              <a:t>TonB</a:t>
            </a:r>
            <a:r>
              <a:rPr lang="en-US" b="1" dirty="0"/>
              <a:t>-dependent ferric complex receptors encoded for by </a:t>
            </a:r>
            <a:r>
              <a:rPr lang="en-US" b="1" i="1" dirty="0"/>
              <a:t>B. pertussis</a:t>
            </a:r>
            <a:r>
              <a:rPr lang="en-US" b="1" dirty="0"/>
              <a:t>, </a:t>
            </a:r>
            <a:r>
              <a:rPr lang="en-US" b="1" i="1" dirty="0"/>
              <a:t>B. </a:t>
            </a:r>
            <a:r>
              <a:rPr lang="en-US" b="1" i="1" dirty="0" err="1"/>
              <a:t>parapertussis</a:t>
            </a:r>
            <a:r>
              <a:rPr lang="en-US" b="1" dirty="0"/>
              <a:t>, and </a:t>
            </a:r>
            <a:r>
              <a:rPr lang="en-US" b="1" i="1" dirty="0"/>
              <a:t>B. </a:t>
            </a:r>
            <a:r>
              <a:rPr lang="en-US" b="1" i="1" dirty="0" err="1"/>
              <a:t>bronchiseptica</a:t>
            </a:r>
            <a:r>
              <a:rPr lang="en-US" b="1" dirty="0"/>
              <a:t>. This table demonstrates that each species codes for up to 16 of these molecules, which also suggests iron scavenging behavior.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71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fig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0" r="-214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57134" y="5929174"/>
            <a:ext cx="72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5 compares the </a:t>
            </a:r>
            <a:r>
              <a:rPr lang="en-US" b="1" i="1" dirty="0" err="1"/>
              <a:t>ptxA</a:t>
            </a:r>
            <a:r>
              <a:rPr lang="en-US" b="1" dirty="0"/>
              <a:t> promoter region present in the pertussis toxin operon among all three </a:t>
            </a:r>
            <a:r>
              <a:rPr lang="en-US" b="1" dirty="0" err="1"/>
              <a:t>Bordetella</a:t>
            </a:r>
            <a:r>
              <a:rPr lang="en-US" b="1" dirty="0"/>
              <a:t> species.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619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Introduction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Results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  <a:endParaRPr lang="en-US" b="1" dirty="0" smtClean="0">
              <a:solidFill>
                <a:srgbClr val="D5EDF4"/>
              </a:solidFill>
            </a:endParaRPr>
          </a:p>
          <a:p>
            <a:r>
              <a:rPr lang="en-US" b="1" dirty="0" smtClean="0"/>
              <a:t>Discussion</a:t>
            </a:r>
            <a:endParaRPr lang="en-US" b="1" dirty="0" smtClean="0"/>
          </a:p>
          <a:p>
            <a:pPr lvl="1"/>
            <a:r>
              <a:rPr lang="en-US" b="1" dirty="0" smtClean="0"/>
              <a:t>…</a:t>
            </a:r>
            <a:endParaRPr lang="en-US" b="1" dirty="0" smtClean="0"/>
          </a:p>
          <a:p>
            <a:r>
              <a:rPr lang="en-US" b="1" dirty="0" smtClean="0">
                <a:solidFill>
                  <a:srgbClr val="D5EDF4"/>
                </a:solidFill>
              </a:rPr>
              <a:t>Summary</a:t>
            </a:r>
            <a:endParaRPr lang="en-US" b="1" dirty="0" smtClean="0">
              <a:solidFill>
                <a:srgbClr val="D5E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0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Introduction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</a:p>
          <a:p>
            <a:r>
              <a:rPr lang="en-US" b="1" dirty="0" smtClean="0">
                <a:solidFill>
                  <a:srgbClr val="D5EDF4"/>
                </a:solidFill>
              </a:rPr>
              <a:t>Results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  <a:endParaRPr lang="en-US" b="1" dirty="0" smtClean="0">
              <a:solidFill>
                <a:srgbClr val="D5EDF4"/>
              </a:solidFill>
            </a:endParaRPr>
          </a:p>
          <a:p>
            <a:r>
              <a:rPr lang="en-US" b="1" dirty="0" smtClean="0">
                <a:solidFill>
                  <a:srgbClr val="D5EDF4"/>
                </a:solidFill>
              </a:rPr>
              <a:t>Discussion</a:t>
            </a:r>
            <a:endParaRPr lang="en-US" b="1" dirty="0" smtClean="0">
              <a:solidFill>
                <a:srgbClr val="D5EDF4"/>
              </a:solidFill>
            </a:endParaRP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  <a:endParaRPr lang="en-US" b="1" dirty="0" smtClean="0">
              <a:solidFill>
                <a:srgbClr val="D5EDF4"/>
              </a:solidFill>
            </a:endParaRPr>
          </a:p>
          <a:p>
            <a:r>
              <a:rPr lang="en-US" b="1" dirty="0" smtClean="0"/>
              <a:t>Summary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723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Dahlquist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Dionisio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Parkhill</a:t>
            </a:r>
            <a:r>
              <a:rPr lang="en-US" dirty="0" smtClean="0"/>
              <a:t> et al.</a:t>
            </a:r>
            <a:endParaRPr lang="en-US" dirty="0" smtClean="0"/>
          </a:p>
          <a:p>
            <a:r>
              <a:rPr lang="en-US" dirty="0" smtClean="0"/>
              <a:t>Biological Databases Students</a:t>
            </a:r>
            <a:endParaRPr lang="en-US" dirty="0" smtClean="0"/>
          </a:p>
          <a:p>
            <a:pPr lvl="1"/>
            <a:r>
              <a:rPr lang="en-US" sz="2400" dirty="0" smtClean="0"/>
              <a:t>Thank you </a:t>
            </a:r>
            <a:r>
              <a:rPr lang="en-US" sz="2400" dirty="0" smtClean="0"/>
              <a:t>for listening!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23" y="1444532"/>
            <a:ext cx="2717056" cy="26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3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…</a:t>
            </a:r>
          </a:p>
          <a:p>
            <a:r>
              <a:rPr lang="en-US" b="1" dirty="0" smtClean="0"/>
              <a:t>Results</a:t>
            </a:r>
          </a:p>
          <a:p>
            <a:pPr lvl="1"/>
            <a:r>
              <a:rPr lang="en-U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Discussion</a:t>
            </a:r>
            <a:endParaRPr lang="en-US" b="1" dirty="0" smtClean="0"/>
          </a:p>
          <a:p>
            <a:pPr lvl="1"/>
            <a:r>
              <a:rPr lang="en-US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Summary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062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…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Results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…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Discussion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…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Summary</a:t>
            </a:r>
            <a:endParaRPr lang="en-US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003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5EDF4"/>
                </a:solidFill>
              </a:rPr>
              <a:t>Introduction</a:t>
            </a: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</a:p>
          <a:p>
            <a:r>
              <a:rPr lang="en-US" b="1" dirty="0" smtClean="0"/>
              <a:t>Results</a:t>
            </a:r>
          </a:p>
          <a:p>
            <a:pPr lvl="1"/>
            <a:r>
              <a:rPr lang="en-US" b="1" dirty="0" smtClean="0"/>
              <a:t>…</a:t>
            </a:r>
            <a:endParaRPr lang="en-US" b="1" dirty="0" smtClean="0"/>
          </a:p>
          <a:p>
            <a:r>
              <a:rPr lang="en-US" b="1" dirty="0" smtClean="0">
                <a:solidFill>
                  <a:srgbClr val="D5EDF4"/>
                </a:solidFill>
              </a:rPr>
              <a:t>Discussion</a:t>
            </a:r>
            <a:endParaRPr lang="en-US" b="1" dirty="0" smtClean="0">
              <a:solidFill>
                <a:srgbClr val="D5EDF4"/>
              </a:solidFill>
            </a:endParaRPr>
          </a:p>
          <a:p>
            <a:pPr lvl="1"/>
            <a:r>
              <a:rPr lang="en-US" b="1" dirty="0" smtClean="0">
                <a:solidFill>
                  <a:srgbClr val="D5EDF4"/>
                </a:solidFill>
              </a:rPr>
              <a:t>…</a:t>
            </a:r>
            <a:endParaRPr lang="en-US" b="1" dirty="0" smtClean="0">
              <a:solidFill>
                <a:srgbClr val="D5EDF4"/>
              </a:solidFill>
            </a:endParaRPr>
          </a:p>
          <a:p>
            <a:r>
              <a:rPr lang="en-US" b="1" dirty="0" smtClean="0">
                <a:solidFill>
                  <a:srgbClr val="D5EDF4"/>
                </a:solidFill>
              </a:rPr>
              <a:t>Summary</a:t>
            </a:r>
            <a:endParaRPr lang="en-US" b="1" dirty="0" smtClean="0">
              <a:solidFill>
                <a:srgbClr val="D5E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fig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12" r="-40512"/>
          <a:stretch>
            <a:fillRect/>
          </a:stretch>
        </p:blipFill>
        <p:spPr>
          <a:xfrm>
            <a:off x="549275" y="1082143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940171" y="5466960"/>
            <a:ext cx="729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 </a:t>
            </a:r>
            <a:r>
              <a:rPr lang="en-US" b="1" dirty="0"/>
              <a:t>compares the general properties of the three sequenced genomes using circular representations. Genes are </a:t>
            </a:r>
            <a:r>
              <a:rPr lang="en-US" b="1" dirty="0" smtClean="0"/>
              <a:t>labeled to illustrate comparisons and </a:t>
            </a:r>
            <a:r>
              <a:rPr lang="en-US" b="1" dirty="0"/>
              <a:t>color-coded to show </a:t>
            </a:r>
            <a:r>
              <a:rPr lang="en-US" b="1" dirty="0" smtClean="0"/>
              <a:t>associations </a:t>
            </a:r>
            <a:r>
              <a:rPr lang="en-US" b="1" dirty="0"/>
              <a:t>with several key gene ontology (GO) terms.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30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Tab. 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tab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52" t="12792" r="-19752"/>
          <a:stretch/>
        </p:blipFill>
        <p:spPr>
          <a:xfrm>
            <a:off x="549275" y="1444532"/>
            <a:ext cx="8042276" cy="3787812"/>
          </a:xfrm>
        </p:spPr>
      </p:pic>
      <p:sp>
        <p:nvSpPr>
          <p:cNvPr id="5" name="TextBox 4"/>
          <p:cNvSpPr txBox="1"/>
          <p:nvPr/>
        </p:nvSpPr>
        <p:spPr>
          <a:xfrm>
            <a:off x="940171" y="5466960"/>
            <a:ext cx="729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 quantifies the general features of the sequenced genomes presented in Figure 1. Counts for categories such as "</a:t>
            </a:r>
            <a:r>
              <a:rPr lang="en-US" b="1" dirty="0" err="1"/>
              <a:t>pseudogenes</a:t>
            </a:r>
            <a:r>
              <a:rPr lang="en-US" b="1" dirty="0"/>
              <a:t>" and insertion sequence elements (ISEs) are included for use in later analyses.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31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fig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2" r="-41042" b="17568"/>
          <a:stretch/>
        </p:blipFill>
        <p:spPr>
          <a:xfrm>
            <a:off x="549275" y="1616913"/>
            <a:ext cx="8042276" cy="3580377"/>
          </a:xfrm>
        </p:spPr>
      </p:pic>
      <p:sp>
        <p:nvSpPr>
          <p:cNvPr id="5" name="TextBox 4"/>
          <p:cNvSpPr txBox="1"/>
          <p:nvPr/>
        </p:nvSpPr>
        <p:spPr>
          <a:xfrm>
            <a:off x="940171" y="5466960"/>
            <a:ext cx="729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 linear genomic comparison between the sequenced genomes. Red lines indicate similarities and black triangles indicate </a:t>
            </a:r>
            <a:r>
              <a:rPr lang="en-US" b="1" dirty="0" smtClean="0"/>
              <a:t>ISEs.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00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oo_fig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85" r="-50685" b="28341"/>
          <a:stretch/>
        </p:blipFill>
        <p:spPr>
          <a:xfrm>
            <a:off x="549275" y="1600201"/>
            <a:ext cx="8042276" cy="3112454"/>
          </a:xfrm>
        </p:spPr>
      </p:pic>
      <p:sp>
        <p:nvSpPr>
          <p:cNvPr id="5" name="TextBox 4"/>
          <p:cNvSpPr txBox="1"/>
          <p:nvPr/>
        </p:nvSpPr>
        <p:spPr>
          <a:xfrm>
            <a:off x="1057134" y="5929174"/>
            <a:ext cx="72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3 presents a </a:t>
            </a:r>
            <a:r>
              <a:rPr lang="en-US" b="1" dirty="0" err="1"/>
              <a:t>venn</a:t>
            </a:r>
            <a:r>
              <a:rPr lang="en-US" b="1" dirty="0"/>
              <a:t> diagram comparing the gene complements of the three </a:t>
            </a:r>
            <a:r>
              <a:rPr lang="en-US" b="1" i="1" dirty="0" err="1"/>
              <a:t>Bordetella</a:t>
            </a:r>
            <a:r>
              <a:rPr lang="en-US" b="1" i="1" dirty="0"/>
              <a:t> spp.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17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4.</a:t>
            </a:r>
            <a:endParaRPr lang="en-US" dirty="0"/>
          </a:p>
        </p:txBody>
      </p:sp>
      <p:pic>
        <p:nvPicPr>
          <p:cNvPr id="4" name="Content Placeholder 3" descr="hoo_fig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1" r="-9641"/>
          <a:stretch>
            <a:fillRect/>
          </a:stretch>
        </p:blipFill>
        <p:spPr>
          <a:xfrm>
            <a:off x="549275" y="1444532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1057134" y="5929174"/>
            <a:ext cx="72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 categories genes lost by </a:t>
            </a:r>
            <a:r>
              <a:rPr lang="en-US" b="1" i="1" dirty="0"/>
              <a:t>B. pertussis</a:t>
            </a:r>
            <a:r>
              <a:rPr lang="en-US" b="1" dirty="0"/>
              <a:t> and </a:t>
            </a:r>
            <a:r>
              <a:rPr lang="en-US" b="1" i="1" dirty="0"/>
              <a:t>B. </a:t>
            </a:r>
            <a:r>
              <a:rPr lang="en-US" b="1" i="1" dirty="0" err="1"/>
              <a:t>parapertussis</a:t>
            </a:r>
            <a:r>
              <a:rPr lang="en-US" b="1" dirty="0"/>
              <a:t> based on their associated GO terms.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35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2450</TotalTime>
  <Words>408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Comparative analysis of the genome sequences of Bordetella pertussis, Bordetella parapertussis, and Bordetella bronchiseptica</vt:lpstr>
      <vt:lpstr>Outline</vt:lpstr>
      <vt:lpstr>Outline</vt:lpstr>
      <vt:lpstr>Outline</vt:lpstr>
      <vt:lpstr>Fig1 </vt:lpstr>
      <vt:lpstr>Tab. 1 </vt:lpstr>
      <vt:lpstr>Fig 2 </vt:lpstr>
      <vt:lpstr>Fig 3. </vt:lpstr>
      <vt:lpstr>Fig 4.</vt:lpstr>
      <vt:lpstr>Tab 2. </vt:lpstr>
      <vt:lpstr>Tab 3. </vt:lpstr>
      <vt:lpstr>Fig 5. </vt:lpstr>
      <vt:lpstr>Outline</vt:lpstr>
      <vt:lpstr>Outline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Validated Automatic Segmentation of AMD Pathology Including Drusen and Geographic Atrophy in SD-OCT Images</dc:title>
  <dc:creator>Brandon Klein</dc:creator>
  <cp:lastModifiedBy>Brandon Klein</cp:lastModifiedBy>
  <cp:revision>55</cp:revision>
  <dcterms:created xsi:type="dcterms:W3CDTF">2015-06-16T02:53:29Z</dcterms:created>
  <dcterms:modified xsi:type="dcterms:W3CDTF">2015-11-17T07:54:06Z</dcterms:modified>
</cp:coreProperties>
</file>