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handoutMasterIdLst>
    <p:handoutMasterId r:id="rId19"/>
  </p:handoutMasterIdLst>
  <p:sldIdLst>
    <p:sldId id="256" r:id="rId2"/>
    <p:sldId id="257" r:id="rId3"/>
    <p:sldId id="260" r:id="rId4"/>
    <p:sldId id="259" r:id="rId5"/>
    <p:sldId id="261" r:id="rId6"/>
    <p:sldId id="264" r:id="rId7"/>
    <p:sldId id="262" r:id="rId8"/>
    <p:sldId id="268" r:id="rId9"/>
    <p:sldId id="270" r:id="rId10"/>
    <p:sldId id="271" r:id="rId11"/>
    <p:sldId id="272" r:id="rId12"/>
    <p:sldId id="274" r:id="rId13"/>
    <p:sldId id="277" r:id="rId14"/>
    <p:sldId id="279" r:id="rId15"/>
    <p:sldId id="281" r:id="rId16"/>
    <p:sldId id="294" r:id="rId17"/>
    <p:sldId id="288" r:id="rId1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FFFFFF"/>
    <a:srgbClr val="4E1FFB"/>
    <a:srgbClr val="6666FF"/>
    <a:srgbClr val="9966FF"/>
    <a:srgbClr val="6699FF"/>
    <a:srgbClr val="00CCFF"/>
    <a:srgbClr val="A220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801" autoAdjust="0"/>
  </p:normalViewPr>
  <p:slideViewPr>
    <p:cSldViewPr>
      <p:cViewPr varScale="1">
        <p:scale>
          <a:sx n="70" d="100"/>
          <a:sy n="70" d="100"/>
        </p:scale>
        <p:origin x="-10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30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43043"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343044"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43045"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smtClean="0">
                <a:latin typeface="Arial" charset="0"/>
              </a:defRPr>
            </a:lvl1pPr>
          </a:lstStyle>
          <a:p>
            <a:pPr>
              <a:defRPr/>
            </a:pPr>
            <a:fld id="{B84CC342-F47B-4904-9BFE-75B2DE3B2E4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p>
            </p:txBody>
          </p:sp>
        </p:grpSp>
      </p:grpSp>
      <p:sp>
        <p:nvSpPr>
          <p:cNvPr id="342032"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3420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18" name="Rectangle 18"/>
          <p:cNvSpPr>
            <a:spLocks noGrp="1" noChangeArrowheads="1"/>
          </p:cNvSpPr>
          <p:nvPr>
            <p:ph type="dt" sz="quarter" idx="10"/>
          </p:nvPr>
        </p:nvSpPr>
        <p:spPr/>
        <p:txBody>
          <a:bodyPr/>
          <a:lstStyle>
            <a:lvl1pPr>
              <a:defRPr smtClean="0"/>
            </a:lvl1pPr>
          </a:lstStyle>
          <a:p>
            <a:pPr>
              <a:defRPr/>
            </a:pPr>
            <a:endParaRPr lang="en-US"/>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en-US"/>
          </a:p>
        </p:txBody>
      </p:sp>
      <p:sp>
        <p:nvSpPr>
          <p:cNvPr id="20" name="Rectangle 20"/>
          <p:cNvSpPr>
            <a:spLocks noGrp="1" noChangeArrowheads="1"/>
          </p:cNvSpPr>
          <p:nvPr>
            <p:ph type="sldNum" sz="quarter" idx="12"/>
          </p:nvPr>
        </p:nvSpPr>
        <p:spPr/>
        <p:txBody>
          <a:bodyPr/>
          <a:lstStyle>
            <a:lvl1pPr>
              <a:defRPr smtClean="0"/>
            </a:lvl1pPr>
          </a:lstStyle>
          <a:p>
            <a:pPr>
              <a:defRPr/>
            </a:pPr>
            <a:fld id="{4091FF32-9659-425E-A418-E27CEF3F829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3BD14923-E8D1-44F3-9603-D36F36DBBE0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3D016264-BEE1-47D8-B72B-B9D82B30E33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CFBADA1F-C2DC-4CDA-A99D-460CF336307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3F5546E3-2EA4-44E4-94CD-0FA2C9B99B1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F56BF588-4D10-43D8-8D27-6069FC865E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59C2E801-DC1A-425C-A152-DDB84D0D97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CC824134-599F-4DC8-8727-7B06941C4A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fld id="{C131B5C4-5965-4FE2-A6FF-139360269A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BABFAB0C-A355-4A21-9719-8B3A48FA24E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DC8EF316-11DC-4357-A3EF-188DF401290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340995"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p>
          </p:txBody>
        </p:sp>
        <p:sp>
          <p:nvSpPr>
            <p:cNvPr id="340996"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grpSp>
          <p:nvGrpSpPr>
            <p:cNvPr id="1034" name="Group 5"/>
            <p:cNvGrpSpPr>
              <a:grpSpLocks/>
            </p:cNvGrpSpPr>
            <p:nvPr userDrawn="1"/>
          </p:nvGrpSpPr>
          <p:grpSpPr bwMode="auto">
            <a:xfrm>
              <a:off x="0" y="4"/>
              <a:ext cx="5758" cy="4316"/>
              <a:chOff x="0" y="4"/>
              <a:chExt cx="5758" cy="4316"/>
            </a:xfrm>
          </p:grpSpPr>
          <p:sp>
            <p:nvSpPr>
              <p:cNvPr id="340998"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p>
            </p:txBody>
          </p:sp>
          <p:sp>
            <p:nvSpPr>
              <p:cNvPr id="340999"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341000"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sp>
            <p:nvSpPr>
              <p:cNvPr id="341001"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p>
            </p:txBody>
          </p:sp>
          <p:sp>
            <p:nvSpPr>
              <p:cNvPr id="341002"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p>
            </p:txBody>
          </p:sp>
          <p:sp>
            <p:nvSpPr>
              <p:cNvPr id="341003"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p>
            </p:txBody>
          </p:sp>
          <p:sp>
            <p:nvSpPr>
              <p:cNvPr id="341004"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p>
            </p:txBody>
          </p:sp>
          <p:sp>
            <p:nvSpPr>
              <p:cNvPr id="341005"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p>
            </p:txBody>
          </p:sp>
          <p:sp>
            <p:nvSpPr>
              <p:cNvPr id="341006"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p>
            </p:txBody>
          </p:sp>
        </p:grpSp>
      </p:grpSp>
      <p:sp>
        <p:nvSpPr>
          <p:cNvPr id="341007"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1008"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1009"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00000"/>
                  </a:outerShdw>
                </a:effectLst>
              </a:defRPr>
            </a:lvl1pPr>
          </a:lstStyle>
          <a:p>
            <a:pPr>
              <a:defRPr/>
            </a:pPr>
            <a:endParaRPr lang="en-US"/>
          </a:p>
        </p:txBody>
      </p:sp>
      <p:sp>
        <p:nvSpPr>
          <p:cNvPr id="341010"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00000"/>
                  </a:outerShdw>
                </a:effectLst>
              </a:defRPr>
            </a:lvl1pPr>
          </a:lstStyle>
          <a:p>
            <a:pPr>
              <a:defRPr/>
            </a:pPr>
            <a:endParaRPr lang="en-US"/>
          </a:p>
        </p:txBody>
      </p:sp>
      <p:sp>
        <p:nvSpPr>
          <p:cNvPr id="341011"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00000"/>
                  </a:outerShdw>
                </a:effectLst>
              </a:defRPr>
            </a:lvl1pPr>
          </a:lstStyle>
          <a:p>
            <a:pPr>
              <a:defRPr/>
            </a:pPr>
            <a:fld id="{05F53B90-85F8-451B-8C19-423DF61D782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100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100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100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100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100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08" grpId="0" build="p">
        <p:tmplLst>
          <p:tmpl lvl="1">
            <p:tnLst>
              <p:par>
                <p:cTn presetID="1" presetClass="entr" presetSubtype="0" fill="hold" nodeType="clickEffect">
                  <p:stCondLst>
                    <p:cond delay="0"/>
                  </p:stCondLst>
                  <p:childTnLst>
                    <p:set>
                      <p:cBhvr>
                        <p:cTn dur="1" fill="hold">
                          <p:stCondLst>
                            <p:cond delay="0"/>
                          </p:stCondLst>
                        </p:cTn>
                        <p:tgtEl>
                          <p:spTgt spid="34100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4100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4100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4100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4100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owl.english.purdue.edu/owl/resource/619/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1066800" y="2286000"/>
            <a:ext cx="7543800" cy="2819400"/>
          </a:xfrm>
        </p:spPr>
        <p:txBody>
          <a:bodyPr/>
          <a:lstStyle/>
          <a:p>
            <a:pPr algn="ctr" eaLnBrk="1" hangingPunct="1">
              <a:defRPr/>
            </a:pPr>
            <a:r>
              <a:rPr lang="en-US" sz="7600" smtClean="0"/>
              <a:t> </a:t>
            </a:r>
            <a:br>
              <a:rPr lang="en-US" sz="7600" smtClean="0"/>
            </a:br>
            <a:r>
              <a:rPr lang="en-US" sz="7600" smtClean="0"/>
              <a:t>	</a:t>
            </a:r>
            <a:br>
              <a:rPr lang="en-US" sz="7600" smtClean="0"/>
            </a:br>
            <a:r>
              <a:rPr lang="en-US" sz="7600" smtClean="0"/>
              <a:t/>
            </a:r>
            <a:br>
              <a:rPr lang="en-US" sz="7600" smtClean="0"/>
            </a:br>
            <a:r>
              <a:rPr lang="en-US" sz="7600" smtClean="0"/>
              <a:t/>
            </a:r>
            <a:br>
              <a:rPr lang="en-US" sz="7600" smtClean="0"/>
            </a:br>
            <a:r>
              <a:rPr lang="en-US" sz="7600" smtClean="0"/>
              <a:t/>
            </a:r>
            <a:br>
              <a:rPr lang="en-US" sz="7600" smtClean="0"/>
            </a:br>
            <a:r>
              <a:rPr lang="en-US" sz="7600" smtClean="0"/>
              <a:t/>
            </a:r>
            <a:br>
              <a:rPr lang="en-US" sz="7600" smtClean="0"/>
            </a:br>
            <a:r>
              <a:rPr lang="en-US" sz="7600" smtClean="0"/>
              <a:t/>
            </a:r>
            <a:br>
              <a:rPr lang="en-US" sz="7600" smtClean="0"/>
            </a:br>
            <a:r>
              <a:rPr lang="en-US" sz="7600" smtClean="0"/>
              <a:t/>
            </a:r>
            <a:br>
              <a:rPr lang="en-US" sz="7600" smtClean="0"/>
            </a:br>
            <a:r>
              <a:rPr lang="en-US" sz="7600" smtClean="0"/>
              <a:t/>
            </a:r>
            <a:br>
              <a:rPr lang="en-US" sz="7600" smtClean="0"/>
            </a:br>
            <a:r>
              <a:rPr lang="en-US" sz="7600" smtClean="0"/>
              <a:t>AVOIDING</a:t>
            </a:r>
            <a:br>
              <a:rPr lang="en-US" sz="7600" smtClean="0"/>
            </a:br>
            <a:r>
              <a:rPr lang="en-US" sz="7600" smtClean="0"/>
              <a:t>	PLAGIARISM</a:t>
            </a:r>
            <a:br>
              <a:rPr lang="en-US" sz="7600" smtClean="0"/>
            </a:br>
            <a:r>
              <a:rPr lang="en-US" sz="2400" smtClean="0"/>
              <a:t/>
            </a:r>
            <a:br>
              <a:rPr lang="en-US" sz="2400" smtClean="0"/>
            </a:br>
            <a:r>
              <a:rPr lang="en-US" sz="2400" smtClean="0"/>
              <a:t>Using MLA Style</a:t>
            </a:r>
            <a:endParaRPr lang="en-US" sz="7600" smtClean="0"/>
          </a:p>
        </p:txBody>
      </p:sp>
      <p:sp>
        <p:nvSpPr>
          <p:cNvPr id="2052" name="Text Box 4"/>
          <p:cNvSpPr txBox="1">
            <a:spLocks noChangeArrowheads="1"/>
          </p:cNvSpPr>
          <p:nvPr/>
        </p:nvSpPr>
        <p:spPr bwMode="auto">
          <a:xfrm>
            <a:off x="1066800" y="381000"/>
            <a:ext cx="7086600" cy="830997"/>
          </a:xfrm>
          <a:prstGeom prst="rect">
            <a:avLst/>
          </a:prstGeom>
          <a:noFill/>
          <a:ln w="9525">
            <a:noFill/>
            <a:miter lim="800000"/>
            <a:headEnd/>
            <a:tailEnd/>
          </a:ln>
          <a:effectLst/>
        </p:spPr>
        <p:txBody>
          <a:bodyPr>
            <a:spAutoFit/>
          </a:bodyPr>
          <a:lstStyle/>
          <a:p>
            <a:pPr algn="ctr">
              <a:defRPr/>
            </a:pPr>
            <a:r>
              <a:rPr lang="en-US" sz="2400" b="1" dirty="0">
                <a:solidFill>
                  <a:schemeClr val="tx2"/>
                </a:solidFill>
                <a:effectLst>
                  <a:outerShdw blurRad="38100" dist="38100" dir="2700000" algn="tl">
                    <a:srgbClr val="000000"/>
                  </a:outerShdw>
                </a:effectLst>
              </a:rPr>
              <a:t>The </a:t>
            </a:r>
            <a:r>
              <a:rPr lang="en-US" sz="2400" b="1" dirty="0" smtClean="0">
                <a:solidFill>
                  <a:schemeClr val="tx2"/>
                </a:solidFill>
                <a:effectLst>
                  <a:outerShdw blurRad="38100" dist="38100" dir="2700000" algn="tl">
                    <a:srgbClr val="000000"/>
                  </a:outerShdw>
                </a:effectLst>
              </a:rPr>
              <a:t>Academic Resource </a:t>
            </a:r>
            <a:r>
              <a:rPr lang="en-US" sz="2400" b="1" dirty="0">
                <a:solidFill>
                  <a:schemeClr val="tx2"/>
                </a:solidFill>
                <a:effectLst>
                  <a:outerShdw blurRad="38100" dist="38100" dir="2700000" algn="tl">
                    <a:srgbClr val="000000"/>
                  </a:outerShdw>
                </a:effectLst>
              </a:rPr>
              <a:t>Center </a:t>
            </a:r>
          </a:p>
          <a:p>
            <a:pPr algn="ctr">
              <a:defRPr/>
            </a:pPr>
            <a:r>
              <a:rPr lang="en-US" sz="2400" b="1" dirty="0" smtClean="0">
                <a:solidFill>
                  <a:schemeClr val="tx2"/>
                </a:solidFill>
                <a:effectLst>
                  <a:outerShdw blurRad="38100" dist="38100" dir="2700000" algn="tl">
                    <a:srgbClr val="000000"/>
                  </a:outerShdw>
                </a:effectLst>
              </a:rPr>
              <a:t>presents </a:t>
            </a:r>
            <a:r>
              <a:rPr lang="en-US" sz="2400" b="1" dirty="0">
                <a:solidFill>
                  <a:schemeClr val="tx2"/>
                </a:solidFill>
                <a:effectLst>
                  <a:outerShdw blurRad="38100" dist="38100" dir="2700000" algn="tl">
                    <a:srgbClr val="000000"/>
                  </a:outerShdw>
                </a:effectLst>
              </a:rPr>
              <a:t>a tutorial on… </a:t>
            </a:r>
          </a:p>
        </p:txBody>
      </p:sp>
      <p:sp>
        <p:nvSpPr>
          <p:cNvPr id="3076" name="Text Box 5"/>
          <p:cNvSpPr txBox="1">
            <a:spLocks noChangeArrowheads="1"/>
          </p:cNvSpPr>
          <p:nvPr/>
        </p:nvSpPr>
        <p:spPr bwMode="auto">
          <a:xfrm>
            <a:off x="1219200" y="152400"/>
            <a:ext cx="7086600" cy="366713"/>
          </a:xfrm>
          <a:prstGeom prst="rect">
            <a:avLst/>
          </a:prstGeom>
          <a:no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14400" y="381000"/>
            <a:ext cx="7543800" cy="1447800"/>
          </a:xfrm>
        </p:spPr>
        <p:txBody>
          <a:bodyPr/>
          <a:lstStyle/>
          <a:p>
            <a:pPr eaLnBrk="1" hangingPunct="1">
              <a:defRPr/>
            </a:pPr>
            <a:r>
              <a:rPr lang="en-US" sz="4000" b="0" dirty="0" smtClean="0"/>
              <a:t>Paraphrased facts or </a:t>
            </a:r>
            <a:r>
              <a:rPr lang="en-US" b="0" dirty="0" smtClean="0"/>
              <a:t>statistics </a:t>
            </a:r>
            <a:r>
              <a:rPr lang="en-US" sz="3200" b="0" dirty="0" smtClean="0"/>
              <a:t>that most people wouldn’t know </a:t>
            </a:r>
            <a:br>
              <a:rPr lang="en-US" sz="3200" b="0" dirty="0" smtClean="0"/>
            </a:br>
            <a:r>
              <a:rPr lang="en-US" sz="3200" b="0" dirty="0" smtClean="0"/>
              <a:t>or easily locate.</a:t>
            </a:r>
          </a:p>
        </p:txBody>
      </p:sp>
      <p:sp>
        <p:nvSpPr>
          <p:cNvPr id="35843" name="Rectangle 3"/>
          <p:cNvSpPr>
            <a:spLocks noGrp="1" noChangeArrowheads="1"/>
          </p:cNvSpPr>
          <p:nvPr>
            <p:ph idx="1"/>
          </p:nvPr>
        </p:nvSpPr>
        <p:spPr>
          <a:xfrm>
            <a:off x="914400" y="2362200"/>
            <a:ext cx="7772400" cy="3886200"/>
          </a:xfrm>
        </p:spPr>
        <p:txBody>
          <a:bodyPr/>
          <a:lstStyle/>
          <a:p>
            <a:pPr eaLnBrk="1" hangingPunct="1">
              <a:lnSpc>
                <a:spcPct val="80000"/>
              </a:lnSpc>
              <a:defRPr/>
            </a:pPr>
            <a:endParaRPr lang="en-US" sz="2000" dirty="0" smtClean="0"/>
          </a:p>
          <a:p>
            <a:pPr eaLnBrk="1" hangingPunct="1">
              <a:lnSpc>
                <a:spcPct val="90000"/>
              </a:lnSpc>
              <a:buNone/>
              <a:defRPr/>
            </a:pPr>
            <a:r>
              <a:rPr lang="en-US" sz="2400" dirty="0" smtClean="0"/>
              <a:t>		Fort Pillow, Tennessee, which sat on a bluff overlooking the Mississippi River, had been held by the Union for two years. It was garrisoned by 580 men, 292 of them from United States Colored Heavy and Light Artillery regiments, 285 from the white Thirteenth Tennessee Cavalry. Nathan Bedford Forrest commanded about 1,500 troops (</a:t>
            </a:r>
            <a:r>
              <a:rPr lang="en-US" sz="2400" dirty="0" err="1" smtClean="0"/>
              <a:t>Cimprich</a:t>
            </a:r>
            <a:r>
              <a:rPr lang="en-US" sz="2400" dirty="0" smtClean="0"/>
              <a:t> and </a:t>
            </a:r>
            <a:r>
              <a:rPr lang="en-US" sz="2400" dirty="0" err="1" smtClean="0"/>
              <a:t>Mainfort</a:t>
            </a:r>
            <a:r>
              <a:rPr lang="en-US" sz="2400" dirty="0" smtClean="0"/>
              <a:t> 293-94).</a:t>
            </a:r>
          </a:p>
          <a:p>
            <a:pPr lvl="2" eaLnBrk="1" hangingPunct="1">
              <a:lnSpc>
                <a:spcPct val="90000"/>
              </a:lnSpc>
              <a:defRPr/>
            </a:pPr>
            <a:endParaRPr lang="en-US" sz="2000" dirty="0" smtClean="0"/>
          </a:p>
          <a:p>
            <a:pPr eaLnBrk="1" hangingPunct="1">
              <a:lnSpc>
                <a:spcPct val="90000"/>
              </a:lnSpc>
              <a:buNone/>
              <a:defRPr/>
            </a:pPr>
            <a:r>
              <a:rPr lang="en-US" sz="20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381000"/>
            <a:ext cx="7848600" cy="1524000"/>
          </a:xfrm>
        </p:spPr>
        <p:txBody>
          <a:bodyPr/>
          <a:lstStyle/>
          <a:p>
            <a:pPr eaLnBrk="1" hangingPunct="1">
              <a:defRPr/>
            </a:pPr>
            <a:r>
              <a:rPr lang="en-US" sz="4000" b="0" dirty="0" smtClean="0"/>
              <a:t>Paraphrased claims, theories, interpretations of others.</a:t>
            </a:r>
          </a:p>
        </p:txBody>
      </p:sp>
      <p:sp>
        <p:nvSpPr>
          <p:cNvPr id="36867" name="Rectangle 3"/>
          <p:cNvSpPr>
            <a:spLocks noGrp="1" noChangeArrowheads="1"/>
          </p:cNvSpPr>
          <p:nvPr>
            <p:ph idx="1"/>
          </p:nvPr>
        </p:nvSpPr>
        <p:spPr>
          <a:xfrm>
            <a:off x="914400" y="2286000"/>
            <a:ext cx="7772400" cy="4073525"/>
          </a:xfrm>
        </p:spPr>
        <p:txBody>
          <a:bodyPr/>
          <a:lstStyle/>
          <a:p>
            <a:pPr eaLnBrk="1" hangingPunct="1">
              <a:defRPr/>
            </a:pPr>
            <a:r>
              <a:rPr lang="en-US" dirty="0" smtClean="0"/>
              <a:t>Balanchine went through an artistic transformation that only intensified his desire to develop the essence of the old system and extend and modify tradition (</a:t>
            </a:r>
            <a:r>
              <a:rPr lang="en-US" dirty="0" err="1" smtClean="0"/>
              <a:t>McDonagh</a:t>
            </a:r>
            <a:r>
              <a:rPr lang="en-US" dirty="0" smtClean="0"/>
              <a:t> 49).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8200" y="277813"/>
            <a:ext cx="7848600" cy="1474787"/>
          </a:xfrm>
        </p:spPr>
        <p:txBody>
          <a:bodyPr/>
          <a:lstStyle/>
          <a:p>
            <a:pPr eaLnBrk="1" hangingPunct="1">
              <a:defRPr/>
            </a:pPr>
            <a:r>
              <a:rPr lang="en-US" sz="3600" b="0" dirty="0" smtClean="0"/>
              <a:t>Ideas from others via personal communication such as a professor, friend, acquaintance.</a:t>
            </a:r>
          </a:p>
        </p:txBody>
      </p:sp>
      <p:sp>
        <p:nvSpPr>
          <p:cNvPr id="38915" name="Rectangle 3"/>
          <p:cNvSpPr>
            <a:spLocks noGrp="1" noChangeArrowheads="1"/>
          </p:cNvSpPr>
          <p:nvPr>
            <p:ph idx="1"/>
          </p:nvPr>
        </p:nvSpPr>
        <p:spPr>
          <a:xfrm>
            <a:off x="838200" y="2743200"/>
            <a:ext cx="7772400" cy="1589088"/>
          </a:xfrm>
        </p:spPr>
        <p:txBody>
          <a:bodyPr/>
          <a:lstStyle/>
          <a:p>
            <a:pPr eaLnBrk="1" hangingPunct="1">
              <a:defRPr/>
            </a:pPr>
            <a:r>
              <a:rPr lang="en-US" dirty="0" smtClean="0"/>
              <a:t>According to Prof. </a:t>
            </a:r>
            <a:r>
              <a:rPr lang="en-US" dirty="0" err="1" smtClean="0"/>
              <a:t>Blystone</a:t>
            </a:r>
            <a:r>
              <a:rPr lang="en-US" dirty="0" smtClean="0"/>
              <a:t> from a lecture on February 9, 2008, the notion of the deity determines all practices in the culture.</a:t>
            </a:r>
          </a:p>
        </p:txBody>
      </p:sp>
      <p:pic>
        <p:nvPicPr>
          <p:cNvPr id="18436" name="Picture 4" descr="j0301252"/>
          <p:cNvPicPr>
            <a:picLocks noChangeAspect="1" noChangeArrowheads="1"/>
          </p:cNvPicPr>
          <p:nvPr/>
        </p:nvPicPr>
        <p:blipFill>
          <a:blip r:embed="rId2" cstate="print"/>
          <a:srcRect/>
          <a:stretch>
            <a:fillRect/>
          </a:stretch>
        </p:blipFill>
        <p:spPr bwMode="auto">
          <a:xfrm>
            <a:off x="3352800" y="4876800"/>
            <a:ext cx="1830388" cy="156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defRPr/>
            </a:pPr>
            <a:endParaRPr lang="en-US" sz="4000" dirty="0" smtClean="0"/>
          </a:p>
        </p:txBody>
      </p:sp>
      <p:sp>
        <p:nvSpPr>
          <p:cNvPr id="58371" name="Rectangle 3"/>
          <p:cNvSpPr>
            <a:spLocks noGrp="1" noChangeArrowheads="1"/>
          </p:cNvSpPr>
          <p:nvPr>
            <p:ph idx="1"/>
          </p:nvPr>
        </p:nvSpPr>
        <p:spPr>
          <a:xfrm>
            <a:off x="838200" y="1600200"/>
            <a:ext cx="7696200" cy="4876800"/>
          </a:xfrm>
        </p:spPr>
        <p:txBody>
          <a:bodyPr/>
          <a:lstStyle/>
          <a:p>
            <a:pPr algn="ctr" eaLnBrk="1" hangingPunct="1">
              <a:lnSpc>
                <a:spcPct val="90000"/>
              </a:lnSpc>
              <a:buNone/>
              <a:defRPr/>
            </a:pPr>
            <a:endParaRPr lang="en-US" sz="2400" dirty="0" smtClean="0"/>
          </a:p>
          <a:p>
            <a:pPr algn="ctr" eaLnBrk="1" hangingPunct="1">
              <a:lnSpc>
                <a:spcPct val="90000"/>
              </a:lnSpc>
              <a:buNone/>
              <a:defRPr/>
            </a:pPr>
            <a:endParaRPr lang="en-US" sz="7200" dirty="0" smtClean="0"/>
          </a:p>
          <a:p>
            <a:pPr algn="ctr" eaLnBrk="1" hangingPunct="1">
              <a:lnSpc>
                <a:spcPct val="90000"/>
              </a:lnSpc>
              <a:buNone/>
              <a:defRPr/>
            </a:pPr>
            <a:r>
              <a:rPr lang="en-US" sz="7200" dirty="0" smtClean="0"/>
              <a:t>How do I avoid plagiarizing?</a:t>
            </a:r>
          </a:p>
        </p:txBody>
      </p:sp>
      <p:pic>
        <p:nvPicPr>
          <p:cNvPr id="4" name="Picture 7" descr="MCj00787110000[1]"/>
          <p:cNvPicPr>
            <a:picLocks noChangeAspect="1" noChangeArrowheads="1"/>
          </p:cNvPicPr>
          <p:nvPr/>
        </p:nvPicPr>
        <p:blipFill>
          <a:blip r:embed="rId2" cstate="print">
            <a:lum bright="6000"/>
          </a:blip>
          <a:srcRect/>
          <a:stretch>
            <a:fillRect/>
          </a:stretch>
        </p:blipFill>
        <p:spPr bwMode="auto">
          <a:xfrm>
            <a:off x="6629400" y="838200"/>
            <a:ext cx="1125538"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folHlink">
                <a:gamma/>
                <a:tint val="31765"/>
                <a:invGamma/>
              </a:schemeClr>
            </a:gs>
          </a:gsLst>
          <a:lin ang="0" scaled="1"/>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914400" y="0"/>
            <a:ext cx="7543800" cy="1431925"/>
          </a:xfrm>
        </p:spPr>
        <p:txBody>
          <a:bodyPr/>
          <a:lstStyle/>
          <a:p>
            <a:pPr eaLnBrk="1" hangingPunct="1">
              <a:defRPr/>
            </a:pPr>
            <a:r>
              <a:rPr lang="en-US" b="0" dirty="0" smtClean="0">
                <a:solidFill>
                  <a:schemeClr val="bg2"/>
                </a:solidFill>
              </a:rPr>
              <a:t>Research DO’s</a:t>
            </a:r>
          </a:p>
        </p:txBody>
      </p:sp>
      <p:sp>
        <p:nvSpPr>
          <p:cNvPr id="65539" name="Rectangle 3"/>
          <p:cNvSpPr>
            <a:spLocks noGrp="1" noChangeArrowheads="1"/>
          </p:cNvSpPr>
          <p:nvPr>
            <p:ph idx="1"/>
          </p:nvPr>
        </p:nvSpPr>
        <p:spPr>
          <a:xfrm>
            <a:off x="838200" y="1219200"/>
            <a:ext cx="6811963" cy="5181600"/>
          </a:xfrm>
        </p:spPr>
        <p:txBody>
          <a:bodyPr/>
          <a:lstStyle/>
          <a:p>
            <a:pPr marL="609600" indent="-609600" eaLnBrk="1" hangingPunct="1">
              <a:lnSpc>
                <a:spcPct val="90000"/>
              </a:lnSpc>
              <a:defRPr/>
            </a:pPr>
            <a:endParaRPr lang="en-US" sz="2800" dirty="0" smtClean="0"/>
          </a:p>
          <a:p>
            <a:pPr marL="609600" indent="-609600" eaLnBrk="1" hangingPunct="1">
              <a:lnSpc>
                <a:spcPct val="90000"/>
              </a:lnSpc>
              <a:defRPr/>
            </a:pPr>
            <a:endParaRPr lang="en-US" sz="2800" dirty="0" smtClean="0"/>
          </a:p>
          <a:p>
            <a:pPr marL="609600" indent="-609600" eaLnBrk="1" hangingPunct="1">
              <a:lnSpc>
                <a:spcPct val="90000"/>
              </a:lnSpc>
              <a:defRPr/>
            </a:pPr>
            <a:r>
              <a:rPr lang="en-US" sz="2400" dirty="0" smtClean="0"/>
              <a:t>Take notes in your own words.</a:t>
            </a:r>
          </a:p>
          <a:p>
            <a:pPr marL="609600" indent="-609600" eaLnBrk="1" hangingPunct="1">
              <a:lnSpc>
                <a:spcPct val="90000"/>
              </a:lnSpc>
              <a:defRPr/>
            </a:pPr>
            <a:r>
              <a:rPr lang="en-US" sz="2400" dirty="0" smtClean="0"/>
              <a:t>Indicate in your note-taking when adding your comments.</a:t>
            </a:r>
          </a:p>
          <a:p>
            <a:pPr marL="609600" indent="-609600" eaLnBrk="1" hangingPunct="1">
              <a:lnSpc>
                <a:spcPct val="90000"/>
              </a:lnSpc>
              <a:defRPr/>
            </a:pPr>
            <a:r>
              <a:rPr lang="en-US" sz="2400" dirty="0" smtClean="0"/>
              <a:t>Copy direct quotations word for word. Use quotation marks. </a:t>
            </a:r>
          </a:p>
          <a:p>
            <a:pPr marL="609600" indent="-609600" eaLnBrk="1" hangingPunct="1">
              <a:lnSpc>
                <a:spcPct val="90000"/>
              </a:lnSpc>
              <a:defRPr/>
            </a:pPr>
            <a:r>
              <a:rPr lang="en-US" sz="2400" dirty="0" smtClean="0"/>
              <a:t>Note page number! </a:t>
            </a:r>
          </a:p>
          <a:p>
            <a:pPr marL="609600" indent="-609600" eaLnBrk="1" hangingPunct="1">
              <a:lnSpc>
                <a:spcPct val="90000"/>
              </a:lnSpc>
              <a:defRPr/>
            </a:pPr>
            <a:r>
              <a:rPr lang="en-US" sz="2400" dirty="0" smtClean="0"/>
              <a:t>Keep track of all bibliographic information and the date you retrieved the information if from the Web.</a:t>
            </a:r>
          </a:p>
          <a:p>
            <a:pPr marL="609600" indent="-609600" eaLnBrk="1" hangingPunct="1">
              <a:lnSpc>
                <a:spcPct val="90000"/>
              </a:lnSpc>
              <a:buNone/>
              <a:defRPr/>
            </a:pP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rgbClr val="FFFFFF"/>
            </a:gs>
          </a:gsLst>
          <a:path path="rect">
            <a:fillToRect r="100000" b="100000"/>
          </a:path>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sz="4800" b="0" dirty="0" smtClean="0">
                <a:solidFill>
                  <a:schemeClr val="bg2"/>
                </a:solidFill>
              </a:rPr>
              <a:t>DON’T</a:t>
            </a:r>
          </a:p>
        </p:txBody>
      </p:sp>
      <p:sp>
        <p:nvSpPr>
          <p:cNvPr id="67587" name="Rectangle 3"/>
          <p:cNvSpPr>
            <a:spLocks noGrp="1" noChangeArrowheads="1"/>
          </p:cNvSpPr>
          <p:nvPr>
            <p:ph idx="1"/>
          </p:nvPr>
        </p:nvSpPr>
        <p:spPr/>
        <p:txBody>
          <a:bodyPr/>
          <a:lstStyle/>
          <a:p>
            <a:pPr eaLnBrk="1" hangingPunct="1">
              <a:defRPr/>
            </a:pPr>
            <a:r>
              <a:rPr lang="en-US" sz="2800" dirty="0" smtClean="0"/>
              <a:t>Cut and paste material directly into your paper.</a:t>
            </a:r>
          </a:p>
          <a:p>
            <a:pPr eaLnBrk="1" hangingPunct="1">
              <a:defRPr/>
            </a:pPr>
            <a:r>
              <a:rPr lang="en-US" sz="2800" dirty="0" err="1" smtClean="0"/>
              <a:t>Patchwrite</a:t>
            </a:r>
            <a:r>
              <a:rPr lang="en-US" sz="2800" dirty="0" smtClean="0"/>
              <a:t>. Copying a passage and changing only an occasional word here and there. </a:t>
            </a:r>
          </a:p>
          <a:p>
            <a:pPr eaLnBrk="1" hangingPunct="1">
              <a:buFont typeface="Wingdings" pitchFamily="2" charset="2"/>
              <a:buNone/>
              <a:defRPr/>
            </a:pPr>
            <a:endParaRPr lang="en-US" sz="2800" dirty="0" smtClean="0"/>
          </a:p>
          <a:p>
            <a:pPr eaLnBrk="1" hangingPunct="1">
              <a:defRPr/>
            </a:pPr>
            <a:r>
              <a:rPr lang="en-US" sz="2800" dirty="0" smtClean="0"/>
              <a:t>Forget to cite!</a:t>
            </a:r>
          </a:p>
          <a:p>
            <a:pPr eaLnBrk="1" hangingPunct="1">
              <a:defRPr/>
            </a:pPr>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effectLst>
            <a:outerShdw dist="35921" dir="2700000" algn="ctr" rotWithShape="0">
              <a:schemeClr val="bg2"/>
            </a:outerShdw>
          </a:effectLst>
        </p:spPr>
        <p:txBody>
          <a:bodyPr/>
          <a:lstStyle/>
          <a:p>
            <a:pPr eaLnBrk="1" hangingPunct="1">
              <a:defRPr/>
            </a:pPr>
            <a:r>
              <a:rPr lang="en-US" b="0" dirty="0" smtClean="0"/>
              <a:t>Example of </a:t>
            </a:r>
            <a:r>
              <a:rPr lang="en-US" b="0" dirty="0" err="1" smtClean="0"/>
              <a:t>Patchwritin</a:t>
            </a:r>
            <a:r>
              <a:rPr lang="en-US" dirty="0" err="1" smtClean="0"/>
              <a:t>g</a:t>
            </a:r>
            <a:endParaRPr lang="en-US" dirty="0" smtClean="0"/>
          </a:p>
        </p:txBody>
      </p:sp>
      <p:sp>
        <p:nvSpPr>
          <p:cNvPr id="355331" name="Rectangle 3"/>
          <p:cNvSpPr>
            <a:spLocks noGrp="1" noChangeArrowheads="1"/>
          </p:cNvSpPr>
          <p:nvPr>
            <p:ph idx="1"/>
          </p:nvPr>
        </p:nvSpPr>
        <p:spPr/>
        <p:txBody>
          <a:bodyPr/>
          <a:lstStyle/>
          <a:p>
            <a:pPr eaLnBrk="1" hangingPunct="1">
              <a:lnSpc>
                <a:spcPct val="90000"/>
              </a:lnSpc>
              <a:defRPr/>
            </a:pPr>
            <a:r>
              <a:rPr lang="en-US" sz="2400" dirty="0" smtClean="0"/>
              <a:t>The original passage:</a:t>
            </a:r>
          </a:p>
          <a:p>
            <a:pPr lvl="1" eaLnBrk="1" hangingPunct="1">
              <a:lnSpc>
                <a:spcPct val="90000"/>
              </a:lnSpc>
              <a:defRPr/>
            </a:pPr>
            <a:r>
              <a:rPr lang="en-US" sz="2000" dirty="0" smtClean="0"/>
              <a:t>Students frequently overuse direct quotation in taking notes, and as a result they overuse quotations in the final [research] paper. </a:t>
            </a:r>
          </a:p>
          <a:p>
            <a:pPr lvl="1" eaLnBrk="1" hangingPunct="1">
              <a:lnSpc>
                <a:spcPct val="90000"/>
              </a:lnSpc>
              <a:buFontTx/>
              <a:buNone/>
              <a:defRPr/>
            </a:pPr>
            <a:r>
              <a:rPr lang="en-US" sz="2000" dirty="0" smtClean="0"/>
              <a:t>	</a:t>
            </a:r>
            <a:r>
              <a:rPr lang="en-US" sz="1800" dirty="0" smtClean="0"/>
              <a:t>Lester, James D. </a:t>
            </a:r>
            <a:r>
              <a:rPr lang="en-US" sz="1800" i="1" dirty="0" smtClean="0"/>
              <a:t>Writing Research Papers.</a:t>
            </a:r>
            <a:r>
              <a:rPr lang="en-US" sz="1800" dirty="0" smtClean="0"/>
              <a:t> 2nd ed. 1976. 46.</a:t>
            </a:r>
          </a:p>
          <a:p>
            <a:pPr lvl="1" eaLnBrk="1" hangingPunct="1">
              <a:lnSpc>
                <a:spcPct val="90000"/>
              </a:lnSpc>
              <a:buFontTx/>
              <a:buNone/>
              <a:defRPr/>
            </a:pPr>
            <a:r>
              <a:rPr lang="en-US" sz="2000" dirty="0" smtClean="0"/>
              <a:t> </a:t>
            </a:r>
          </a:p>
          <a:p>
            <a:pPr eaLnBrk="1" hangingPunct="1">
              <a:lnSpc>
                <a:spcPct val="90000"/>
              </a:lnSpc>
              <a:defRPr/>
            </a:pPr>
            <a:r>
              <a:rPr lang="en-US" sz="2400" dirty="0" smtClean="0"/>
              <a:t>Plagiarized paraphrase (</a:t>
            </a:r>
            <a:r>
              <a:rPr lang="en-US" sz="2400" dirty="0" err="1" smtClean="0"/>
              <a:t>patchwriting</a:t>
            </a:r>
            <a:r>
              <a:rPr lang="en-US" sz="2400" dirty="0" smtClean="0"/>
              <a:t>)</a:t>
            </a:r>
          </a:p>
          <a:p>
            <a:pPr eaLnBrk="1" hangingPunct="1">
              <a:lnSpc>
                <a:spcPct val="90000"/>
              </a:lnSpc>
              <a:buFont typeface="Wingdings" pitchFamily="2" charset="2"/>
              <a:buNone/>
              <a:defRPr/>
            </a:pPr>
            <a:r>
              <a:rPr lang="en-US" sz="2400" dirty="0" smtClean="0"/>
              <a:t>	- Students oftentimes rely on direct quotes when note taking; consequently, they use too many quotations in the final paper (Lester 46).</a:t>
            </a:r>
          </a:p>
          <a:p>
            <a:pPr eaLnBrk="1" hangingPunct="1">
              <a:lnSpc>
                <a:spcPct val="90000"/>
              </a:lnSpc>
              <a:buFont typeface="Wingdings" pitchFamily="2" charset="2"/>
              <a:buNone/>
              <a:defRPr/>
            </a:pPr>
            <a:endParaRPr lang="en-US" sz="2400" dirty="0" smtClean="0"/>
          </a:p>
          <a:p>
            <a:pPr eaLnBrk="1" hangingPunct="1">
              <a:lnSpc>
                <a:spcPct val="90000"/>
              </a:lnSpc>
              <a:buFont typeface="Wingdings" pitchFamily="2" charset="2"/>
              <a:buNone/>
              <a:defRPr/>
            </a:pPr>
            <a:endParaRPr lang="en-US"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100000">
              <a:srgbClr val="FFFFFF"/>
            </a:gs>
          </a:gsLst>
          <a:path path="rect">
            <a:fillToRect r="100000" b="100000"/>
          </a:path>
        </a:gra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838200" y="0"/>
            <a:ext cx="7848600" cy="1676400"/>
          </a:xfrm>
        </p:spPr>
        <p:txBody>
          <a:bodyPr/>
          <a:lstStyle/>
          <a:p>
            <a:pPr eaLnBrk="1" hangingPunct="1">
              <a:defRPr/>
            </a:pPr>
            <a:r>
              <a:rPr lang="en-US" sz="3200" b="0" smtClean="0">
                <a:solidFill>
                  <a:schemeClr val="bg2"/>
                </a:solidFill>
              </a:rPr>
              <a:t/>
            </a:r>
            <a:br>
              <a:rPr lang="en-US" sz="3200" b="0" smtClean="0">
                <a:solidFill>
                  <a:schemeClr val="bg2"/>
                </a:solidFill>
              </a:rPr>
            </a:br>
            <a:r>
              <a:rPr lang="en-US" sz="3200" b="0" smtClean="0">
                <a:solidFill>
                  <a:schemeClr val="bg2"/>
                </a:solidFill>
              </a:rPr>
              <a:t>Example of a Paraphrase</a:t>
            </a:r>
            <a:br>
              <a:rPr lang="en-US" sz="3200" b="0" smtClean="0">
                <a:solidFill>
                  <a:schemeClr val="bg2"/>
                </a:solidFill>
              </a:rPr>
            </a:br>
            <a:r>
              <a:rPr lang="en-US" sz="2000" smtClean="0">
                <a:solidFill>
                  <a:schemeClr val="bg2"/>
                </a:solidFill>
              </a:rPr>
              <a:t>Taken from the Purdue University Online Writing Lab.</a:t>
            </a:r>
            <a:br>
              <a:rPr lang="en-US" sz="2000" smtClean="0">
                <a:solidFill>
                  <a:schemeClr val="bg2"/>
                </a:solidFill>
              </a:rPr>
            </a:br>
            <a:r>
              <a:rPr lang="en-US" sz="2400" smtClean="0">
                <a:hlinkClick r:id="rId2"/>
              </a:rPr>
              <a:t>http://owl.english.purdue.edu/owl/resource/619/01/</a:t>
            </a:r>
            <a:r>
              <a:rPr lang="en-US" sz="2400" smtClean="0"/>
              <a:t/>
            </a:r>
            <a:br>
              <a:rPr lang="en-US" sz="2400" smtClean="0"/>
            </a:br>
            <a:endParaRPr lang="en-US" sz="2400" smtClean="0"/>
          </a:p>
        </p:txBody>
      </p:sp>
      <p:sp>
        <p:nvSpPr>
          <p:cNvPr id="82947" name="Rectangle 3"/>
          <p:cNvSpPr>
            <a:spLocks noGrp="1" noChangeArrowheads="1"/>
          </p:cNvSpPr>
          <p:nvPr>
            <p:ph idx="1"/>
          </p:nvPr>
        </p:nvSpPr>
        <p:spPr>
          <a:xfrm>
            <a:off x="457200" y="1905000"/>
            <a:ext cx="8229600" cy="5181600"/>
          </a:xfrm>
        </p:spPr>
        <p:txBody>
          <a:bodyPr/>
          <a:lstStyle/>
          <a:p>
            <a:pPr eaLnBrk="1" hangingPunct="1">
              <a:lnSpc>
                <a:spcPct val="90000"/>
              </a:lnSpc>
              <a:defRPr/>
            </a:pPr>
            <a:r>
              <a:rPr lang="en-US" sz="2400" dirty="0" smtClean="0"/>
              <a:t>The original passage:</a:t>
            </a:r>
          </a:p>
          <a:p>
            <a:pPr lvl="1" eaLnBrk="1" hangingPunct="1">
              <a:lnSpc>
                <a:spcPct val="90000"/>
              </a:lnSpc>
              <a:defRPr/>
            </a:pPr>
            <a:r>
              <a:rPr lang="en-US" sz="2000" dirty="0" smtClean="0"/>
              <a:t>Students frequently overuse direct quotation in taking notes, and as a result they overuse quotations in the final [research] paper. Probably only about 10% of your final manuscript should appear as directly quoted matter. Therefore, you should strive to limit the amount of exact transcribing of source materials while taking notes. </a:t>
            </a:r>
            <a:r>
              <a:rPr lang="en-US" sz="1600" dirty="0" smtClean="0"/>
              <a:t>Lester, James D. </a:t>
            </a:r>
            <a:r>
              <a:rPr lang="en-US" sz="1600" i="1" dirty="0" smtClean="0"/>
              <a:t>Writing Research Papers.</a:t>
            </a:r>
            <a:r>
              <a:rPr lang="en-US" sz="1600" dirty="0" smtClean="0"/>
              <a:t> 2nd ed. 1976. 46-47. </a:t>
            </a:r>
          </a:p>
          <a:p>
            <a:pPr lvl="1" eaLnBrk="1" hangingPunct="1">
              <a:lnSpc>
                <a:spcPct val="90000"/>
              </a:lnSpc>
              <a:defRPr/>
            </a:pPr>
            <a:endParaRPr lang="en-US" sz="2000" dirty="0" smtClean="0"/>
          </a:p>
          <a:p>
            <a:pPr eaLnBrk="1" hangingPunct="1">
              <a:lnSpc>
                <a:spcPct val="90000"/>
              </a:lnSpc>
              <a:defRPr/>
            </a:pPr>
            <a:r>
              <a:rPr lang="en-US" sz="2400" dirty="0" smtClean="0"/>
              <a:t>A legitimate paraphrase:</a:t>
            </a:r>
          </a:p>
          <a:p>
            <a:pPr lvl="1" eaLnBrk="1" hangingPunct="1">
              <a:lnSpc>
                <a:spcPct val="90000"/>
              </a:lnSpc>
              <a:defRPr/>
            </a:pPr>
            <a:r>
              <a:rPr lang="en-US" sz="2400" dirty="0" smtClean="0"/>
              <a:t>In research papers students often quote excessively, failing to keep quoted material down to a desirable level. Since the problem usually originates during note taking, it is essential to minimize the material recorded verbatim (Lester 46-47).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90600" y="2133600"/>
            <a:ext cx="7543800" cy="1431925"/>
          </a:xfrm>
        </p:spPr>
        <p:txBody>
          <a:bodyPr/>
          <a:lstStyle/>
          <a:p>
            <a:pPr eaLnBrk="1" hangingPunct="1">
              <a:defRPr/>
            </a:pPr>
            <a:r>
              <a:rPr lang="en-US" sz="8800" dirty="0" smtClean="0"/>
              <a:t/>
            </a:r>
            <a:br>
              <a:rPr lang="en-US" sz="8800" dirty="0" smtClean="0"/>
            </a:br>
            <a:r>
              <a:rPr lang="en-US" sz="8800" b="0" dirty="0" smtClean="0"/>
              <a:t>What is plagiarism?</a:t>
            </a:r>
          </a:p>
        </p:txBody>
      </p:sp>
      <p:pic>
        <p:nvPicPr>
          <p:cNvPr id="4099" name="Picture 6" descr="MCj00787110000[1]"/>
          <p:cNvPicPr>
            <a:picLocks noGrp="1" noChangeAspect="1" noChangeArrowheads="1"/>
          </p:cNvPicPr>
          <p:nvPr>
            <p:ph idx="1"/>
          </p:nvPr>
        </p:nvPicPr>
        <p:blipFill>
          <a:blip r:embed="rId2" cstate="print">
            <a:lum bright="6000"/>
          </a:blip>
          <a:srcRect/>
          <a:stretch>
            <a:fillRect/>
          </a:stretch>
        </p:blipFill>
        <p:spPr>
          <a:xfrm>
            <a:off x="7010400" y="685800"/>
            <a:ext cx="1131888" cy="2743200"/>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mtClean="0"/>
              <a:t>Deliberate Plagiarism</a:t>
            </a:r>
          </a:p>
        </p:txBody>
      </p:sp>
      <p:sp>
        <p:nvSpPr>
          <p:cNvPr id="9219" name="Rectangle 3"/>
          <p:cNvSpPr>
            <a:spLocks noGrp="1" noChangeArrowheads="1"/>
          </p:cNvSpPr>
          <p:nvPr>
            <p:ph idx="1"/>
          </p:nvPr>
        </p:nvSpPr>
        <p:spPr/>
        <p:txBody>
          <a:bodyPr/>
          <a:lstStyle/>
          <a:p>
            <a:pPr eaLnBrk="1" hangingPunct="1">
              <a:defRPr/>
            </a:pPr>
            <a:r>
              <a:rPr lang="en-US" dirty="0" smtClean="0"/>
              <a:t>Copying or buying a paper</a:t>
            </a:r>
          </a:p>
          <a:p>
            <a:pPr eaLnBrk="1" hangingPunct="1">
              <a:defRPr/>
            </a:pPr>
            <a:r>
              <a:rPr lang="en-US" dirty="0" smtClean="0"/>
              <a:t>Recycling a paper from another class</a:t>
            </a:r>
          </a:p>
          <a:p>
            <a:pPr eaLnBrk="1" hangingPunct="1">
              <a:defRPr/>
            </a:pPr>
            <a:r>
              <a:rPr lang="en-US" dirty="0" smtClean="0"/>
              <a:t>Using information from a source without citing</a:t>
            </a:r>
          </a:p>
        </p:txBody>
      </p:sp>
      <p:pic>
        <p:nvPicPr>
          <p:cNvPr id="5124" name="Picture 5" descr="j0292020"/>
          <p:cNvPicPr>
            <a:picLocks noChangeAspect="1" noChangeArrowheads="1"/>
          </p:cNvPicPr>
          <p:nvPr/>
        </p:nvPicPr>
        <p:blipFill>
          <a:blip r:embed="rId2" cstate="print"/>
          <a:srcRect/>
          <a:stretch>
            <a:fillRect/>
          </a:stretch>
        </p:blipFill>
        <p:spPr bwMode="auto">
          <a:xfrm>
            <a:off x="3429000" y="5181600"/>
            <a:ext cx="1524000" cy="1446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t>Unintentional Plagiarism</a:t>
            </a:r>
          </a:p>
        </p:txBody>
      </p:sp>
      <p:sp>
        <p:nvSpPr>
          <p:cNvPr id="8195" name="Rectangle 3"/>
          <p:cNvSpPr>
            <a:spLocks noGrp="1" noChangeArrowheads="1"/>
          </p:cNvSpPr>
          <p:nvPr>
            <p:ph idx="1"/>
          </p:nvPr>
        </p:nvSpPr>
        <p:spPr/>
        <p:txBody>
          <a:bodyPr/>
          <a:lstStyle/>
          <a:p>
            <a:pPr eaLnBrk="1" hangingPunct="1">
              <a:defRPr/>
            </a:pPr>
            <a:r>
              <a:rPr lang="en-US" dirty="0" smtClean="0"/>
              <a:t>Paraphrasing too close to the original (</a:t>
            </a:r>
            <a:r>
              <a:rPr lang="en-US" dirty="0" err="1" smtClean="0"/>
              <a:t>patchwriting</a:t>
            </a:r>
            <a:r>
              <a:rPr lang="en-US" dirty="0" smtClean="0"/>
              <a:t>)</a:t>
            </a:r>
          </a:p>
          <a:p>
            <a:pPr eaLnBrk="1" hangingPunct="1">
              <a:defRPr/>
            </a:pPr>
            <a:r>
              <a:rPr lang="en-US" dirty="0" smtClean="0"/>
              <a:t>Copying and pasting online sources</a:t>
            </a:r>
          </a:p>
          <a:p>
            <a:pPr eaLnBrk="1" hangingPunct="1">
              <a:defRPr/>
            </a:pPr>
            <a:r>
              <a:rPr lang="en-US" dirty="0" smtClean="0"/>
              <a:t>Forgetting to name the source</a:t>
            </a:r>
          </a:p>
          <a:p>
            <a:pPr eaLnBrk="1" hangingPunct="1">
              <a:buFont typeface="Wingdings" pitchFamily="2" charset="2"/>
              <a:buNone/>
              <a:defRPr/>
            </a:pPr>
            <a:endParaRPr lang="en-US" dirty="0" smtClean="0"/>
          </a:p>
        </p:txBody>
      </p:sp>
      <p:pic>
        <p:nvPicPr>
          <p:cNvPr id="6148" name="Picture 4" descr="MCj02934680000[1]"/>
          <p:cNvPicPr>
            <a:picLocks noChangeAspect="1" noChangeArrowheads="1"/>
          </p:cNvPicPr>
          <p:nvPr/>
        </p:nvPicPr>
        <p:blipFill>
          <a:blip r:embed="rId2" cstate="print"/>
          <a:srcRect/>
          <a:stretch>
            <a:fillRect/>
          </a:stretch>
        </p:blipFill>
        <p:spPr bwMode="auto">
          <a:xfrm>
            <a:off x="2971800" y="4419600"/>
            <a:ext cx="1074738"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90600" y="1981200"/>
            <a:ext cx="7848600" cy="4572000"/>
          </a:xfrm>
        </p:spPr>
        <p:txBody>
          <a:bodyPr/>
          <a:lstStyle/>
          <a:p>
            <a:pPr eaLnBrk="1" hangingPunct="1">
              <a:buFont typeface="Wingdings" pitchFamily="2" charset="2"/>
              <a:buNone/>
              <a:defRPr/>
            </a:pPr>
            <a:r>
              <a:rPr lang="en-US" sz="6000" dirty="0" smtClean="0"/>
              <a:t>What kind of information isn’t 				necessary to 					acknowledge?</a:t>
            </a:r>
          </a:p>
        </p:txBody>
      </p:sp>
      <p:pic>
        <p:nvPicPr>
          <p:cNvPr id="8195" name="Picture 7" descr="MCj00787110000[1]"/>
          <p:cNvPicPr>
            <a:picLocks noChangeAspect="1" noChangeArrowheads="1"/>
          </p:cNvPicPr>
          <p:nvPr/>
        </p:nvPicPr>
        <p:blipFill>
          <a:blip r:embed="rId2" cstate="print">
            <a:lum bright="6000"/>
          </a:blip>
          <a:srcRect/>
          <a:stretch>
            <a:fillRect/>
          </a:stretch>
        </p:blipFill>
        <p:spPr bwMode="auto">
          <a:xfrm>
            <a:off x="7315200" y="0"/>
            <a:ext cx="1125538" cy="2728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066800" y="0"/>
            <a:ext cx="7543800" cy="6096000"/>
          </a:xfrm>
        </p:spPr>
        <p:txBody>
          <a:bodyPr/>
          <a:lstStyle/>
          <a:p>
            <a:pPr eaLnBrk="1" hangingPunct="1">
              <a:buFont typeface="Wingdings" pitchFamily="2" charset="2"/>
              <a:buNone/>
              <a:defRPr/>
            </a:pPr>
            <a:r>
              <a:rPr lang="en-US" sz="4400" dirty="0" smtClean="0">
                <a:latin typeface="+mj-lt"/>
              </a:rPr>
              <a:t>COMMON 					KNOWLEDGE</a:t>
            </a:r>
          </a:p>
          <a:p>
            <a:pPr eaLnBrk="1" hangingPunct="1">
              <a:buFont typeface="Wingdings" pitchFamily="2" charset="2"/>
              <a:buNone/>
              <a:defRPr/>
            </a:pPr>
            <a:endParaRPr lang="en-US" sz="2800" dirty="0" smtClean="0"/>
          </a:p>
          <a:p>
            <a:pPr eaLnBrk="1" hangingPunct="1">
              <a:buFont typeface="Wingdings" pitchFamily="2" charset="2"/>
              <a:buNone/>
              <a:defRPr/>
            </a:pPr>
            <a:r>
              <a:rPr lang="en-US" sz="2800" dirty="0" smtClean="0"/>
              <a:t>Found in 4-5 other sources without being cited</a:t>
            </a:r>
          </a:p>
          <a:p>
            <a:pPr eaLnBrk="1" hangingPunct="1">
              <a:buFont typeface="Wingdings" pitchFamily="2" charset="2"/>
              <a:buNone/>
              <a:defRPr/>
            </a:pPr>
            <a:endParaRPr lang="en-US" sz="6600" dirty="0" smtClean="0"/>
          </a:p>
        </p:txBody>
      </p:sp>
      <p:pic>
        <p:nvPicPr>
          <p:cNvPr id="9219" name="Picture 10" descr="MCj02996910000[1]"/>
          <p:cNvPicPr>
            <a:picLocks noChangeAspect="1" noChangeArrowheads="1"/>
          </p:cNvPicPr>
          <p:nvPr/>
        </p:nvPicPr>
        <p:blipFill>
          <a:blip r:embed="rId2" cstate="print"/>
          <a:srcRect/>
          <a:stretch>
            <a:fillRect/>
          </a:stretch>
        </p:blipFill>
        <p:spPr bwMode="auto">
          <a:xfrm>
            <a:off x="2362200" y="3505200"/>
            <a:ext cx="38100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b="0" dirty="0" smtClean="0"/>
              <a:t>Common Knowledge</a:t>
            </a:r>
          </a:p>
        </p:txBody>
      </p:sp>
      <p:sp>
        <p:nvSpPr>
          <p:cNvPr id="18435" name="Rectangle 3"/>
          <p:cNvSpPr>
            <a:spLocks noGrp="1" noChangeArrowheads="1"/>
          </p:cNvSpPr>
          <p:nvPr>
            <p:ph idx="1"/>
          </p:nvPr>
        </p:nvSpPr>
        <p:spPr/>
        <p:txBody>
          <a:bodyPr/>
          <a:lstStyle/>
          <a:p>
            <a:pPr eaLnBrk="1" hangingPunct="1">
              <a:defRPr/>
            </a:pPr>
            <a:r>
              <a:rPr lang="en-US" sz="4000" dirty="0" smtClean="0"/>
              <a:t>General knowledge                </a:t>
            </a:r>
            <a:r>
              <a:rPr lang="en-US" sz="2800" dirty="0" smtClean="0"/>
              <a:t>Failure of sub prime mortgages played a large role in the economic downturn of 2008.</a:t>
            </a:r>
          </a:p>
          <a:p>
            <a:pPr eaLnBrk="1" hangingPunct="1">
              <a:lnSpc>
                <a:spcPct val="90000"/>
              </a:lnSpc>
              <a:defRPr/>
            </a:pPr>
            <a:r>
              <a:rPr lang="en-US" sz="4000" dirty="0" smtClean="0"/>
              <a:t>Specific to a Field               </a:t>
            </a:r>
            <a:r>
              <a:rPr lang="en-US" sz="2800" dirty="0" smtClean="0"/>
              <a:t>George Balanchine is regarded as one of the foremost contemporary ballet choreographers of the twentieth century.</a:t>
            </a:r>
          </a:p>
          <a:p>
            <a:pPr eaLnBrk="1" hangingPunct="1">
              <a:buFont typeface="Wingdings" pitchFamily="2" charset="2"/>
              <a:buNone/>
              <a:defRPr/>
            </a:pPr>
            <a:endParaRPr lang="en-US"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838200" y="685800"/>
            <a:ext cx="8077200" cy="5715000"/>
          </a:xfrm>
        </p:spPr>
        <p:txBody>
          <a:bodyPr/>
          <a:lstStyle/>
          <a:p>
            <a:pPr eaLnBrk="1" hangingPunct="1">
              <a:lnSpc>
                <a:spcPct val="80000"/>
              </a:lnSpc>
              <a:buFont typeface="Wingdings" pitchFamily="2" charset="2"/>
              <a:buNone/>
              <a:defRPr/>
            </a:pPr>
            <a:r>
              <a:rPr lang="en-US" sz="3600" smtClean="0"/>
              <a:t>						</a:t>
            </a:r>
          </a:p>
          <a:p>
            <a:pPr eaLnBrk="1" hangingPunct="1">
              <a:lnSpc>
                <a:spcPct val="80000"/>
              </a:lnSpc>
              <a:buFont typeface="Wingdings" pitchFamily="2" charset="2"/>
              <a:buNone/>
              <a:defRPr/>
            </a:pPr>
            <a:endParaRPr lang="en-US" sz="6000" smtClean="0"/>
          </a:p>
          <a:p>
            <a:pPr eaLnBrk="1" hangingPunct="1">
              <a:lnSpc>
                <a:spcPct val="80000"/>
              </a:lnSpc>
              <a:buFont typeface="Wingdings" pitchFamily="2" charset="2"/>
              <a:buNone/>
              <a:defRPr/>
            </a:pPr>
            <a:r>
              <a:rPr lang="en-US" sz="6000" smtClean="0"/>
              <a:t>What kind of	</a:t>
            </a:r>
          </a:p>
          <a:p>
            <a:pPr eaLnBrk="1" hangingPunct="1">
              <a:lnSpc>
                <a:spcPct val="80000"/>
              </a:lnSpc>
              <a:buFont typeface="Wingdings" pitchFamily="2" charset="2"/>
              <a:buNone/>
              <a:defRPr/>
            </a:pPr>
            <a:r>
              <a:rPr lang="en-US" sz="6000" smtClean="0"/>
              <a:t>		information requires     </a:t>
            </a:r>
          </a:p>
          <a:p>
            <a:pPr eaLnBrk="1" hangingPunct="1">
              <a:lnSpc>
                <a:spcPct val="80000"/>
              </a:lnSpc>
              <a:buFont typeface="Wingdings" pitchFamily="2" charset="2"/>
              <a:buNone/>
              <a:defRPr/>
            </a:pPr>
            <a:r>
              <a:rPr lang="en-US" sz="6000" smtClean="0"/>
              <a:t>			acknowledging </a:t>
            </a:r>
          </a:p>
          <a:p>
            <a:pPr eaLnBrk="1" hangingPunct="1">
              <a:lnSpc>
                <a:spcPct val="80000"/>
              </a:lnSpc>
              <a:buFont typeface="Wingdings" pitchFamily="2" charset="2"/>
              <a:buNone/>
              <a:defRPr/>
            </a:pPr>
            <a:r>
              <a:rPr lang="en-US" sz="6000" smtClean="0"/>
              <a:t>				the source?</a:t>
            </a:r>
          </a:p>
        </p:txBody>
      </p:sp>
      <p:pic>
        <p:nvPicPr>
          <p:cNvPr id="14339" name="Picture 7" descr="MCj00787110000[1]"/>
          <p:cNvPicPr>
            <a:picLocks noChangeAspect="1" noChangeArrowheads="1"/>
          </p:cNvPicPr>
          <p:nvPr/>
        </p:nvPicPr>
        <p:blipFill>
          <a:blip r:embed="rId2" cstate="print">
            <a:lum bright="6000"/>
          </a:blip>
          <a:srcRect/>
          <a:stretch>
            <a:fillRect/>
          </a:stretch>
        </p:blipFill>
        <p:spPr bwMode="auto">
          <a:xfrm>
            <a:off x="6629400" y="228600"/>
            <a:ext cx="1125538"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304800"/>
            <a:ext cx="8229600" cy="1474788"/>
          </a:xfrm>
        </p:spPr>
        <p:txBody>
          <a:bodyPr/>
          <a:lstStyle/>
          <a:p>
            <a:pPr eaLnBrk="1" hangingPunct="1">
              <a:defRPr/>
            </a:pPr>
            <a:r>
              <a:rPr lang="en-US" b="0" dirty="0" smtClean="0"/>
              <a:t>Direct Quotations</a:t>
            </a:r>
          </a:p>
        </p:txBody>
      </p:sp>
      <p:sp>
        <p:nvSpPr>
          <p:cNvPr id="34819" name="Rectangle 3"/>
          <p:cNvSpPr>
            <a:spLocks noGrp="1" noChangeArrowheads="1"/>
          </p:cNvSpPr>
          <p:nvPr>
            <p:ph idx="1"/>
          </p:nvPr>
        </p:nvSpPr>
        <p:spPr>
          <a:xfrm>
            <a:off x="838200" y="2057400"/>
            <a:ext cx="7848600" cy="4800600"/>
          </a:xfrm>
        </p:spPr>
        <p:txBody>
          <a:bodyPr/>
          <a:lstStyle/>
          <a:p>
            <a:pPr eaLnBrk="1" hangingPunct="1">
              <a:defRPr/>
            </a:pPr>
            <a:r>
              <a:rPr lang="en-US" sz="2800" dirty="0" smtClean="0"/>
              <a:t>Roberta </a:t>
            </a:r>
            <a:r>
              <a:rPr lang="en-US" sz="2800" dirty="0" err="1" smtClean="0"/>
              <a:t>Seid</a:t>
            </a:r>
            <a:r>
              <a:rPr lang="en-US" sz="2800" dirty="0" smtClean="0"/>
              <a:t> argues, “We have elevated the pursuit of a lean, fat-free body into a new religion” (368).  </a:t>
            </a:r>
          </a:p>
          <a:p>
            <a:pPr eaLnBrk="1" hangingPunct="1">
              <a:defRPr/>
            </a:pPr>
            <a:endParaRPr lang="en-US" sz="2800" dirty="0" smtClean="0"/>
          </a:p>
          <a:p>
            <a:pPr eaLnBrk="1" hangingPunct="1">
              <a:defRPr/>
            </a:pPr>
            <a:r>
              <a:rPr lang="en-US" sz="2800" dirty="0" smtClean="0"/>
              <a:t> </a:t>
            </a:r>
            <a:r>
              <a:rPr lang="en-US" sz="2800" dirty="0" smtClean="0">
                <a:effectLst/>
              </a:rPr>
              <a:t>Stanley </a:t>
            </a:r>
            <a:r>
              <a:rPr lang="en-US" sz="2800" dirty="0" err="1" smtClean="0">
                <a:effectLst/>
              </a:rPr>
              <a:t>Milgram’s</a:t>
            </a:r>
            <a:r>
              <a:rPr lang="en-US" sz="2800" dirty="0" smtClean="0">
                <a:effectLst/>
              </a:rPr>
              <a:t> 1964 experiment on obedience found, “Ordinary people, simply doing their jobs, and without any particular hostility on their part, can become agents in a terrible destructive process” (191).   </a:t>
            </a:r>
          </a:p>
          <a:p>
            <a:pPr eaLnBrk="1" hangingPunct="1">
              <a:defRPr/>
            </a:pPr>
            <a:endParaRPr lang="en-US" sz="1800" dirty="0" smtClean="0"/>
          </a:p>
          <a:p>
            <a:pPr eaLnBrk="1" hangingPunct="1">
              <a:buFont typeface="Wingdings" pitchFamily="2" charset="2"/>
              <a:buNone/>
              <a:defRPr/>
            </a:pPr>
            <a:endParaRPr lang="en-US" sz="1800" dirty="0" smtClean="0"/>
          </a:p>
          <a:p>
            <a:pPr eaLnBrk="1" hangingPunct="1">
              <a:defRPr/>
            </a:pPr>
            <a:endParaRPr lang="en-US" sz="18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himm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3421</TotalTime>
  <Words>491</Words>
  <Application>Microsoft Office PowerPoint</Application>
  <PresentationFormat>On-screen Show (4:3)</PresentationFormat>
  <Paragraphs>68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Shimmer</vt:lpstr>
      <vt:lpstr>           AVOIDING  PLAGIARISM  Using MLA Style</vt:lpstr>
      <vt:lpstr> What is plagiarism?</vt:lpstr>
      <vt:lpstr>Deliberate Plagiarism</vt:lpstr>
      <vt:lpstr>Unintentional Plagiarism</vt:lpstr>
      <vt:lpstr>Slide 5</vt:lpstr>
      <vt:lpstr>Slide 6</vt:lpstr>
      <vt:lpstr>Common Knowledge</vt:lpstr>
      <vt:lpstr>Slide 8</vt:lpstr>
      <vt:lpstr>Direct Quotations</vt:lpstr>
      <vt:lpstr>Paraphrased facts or statistics that most people wouldn’t know  or easily locate.</vt:lpstr>
      <vt:lpstr>Paraphrased claims, theories, interpretations of others.</vt:lpstr>
      <vt:lpstr>Ideas from others via personal communication such as a professor, friend, acquaintance.</vt:lpstr>
      <vt:lpstr>Slide 13</vt:lpstr>
      <vt:lpstr>Research DO’s</vt:lpstr>
      <vt:lpstr>DON’T</vt:lpstr>
      <vt:lpstr>Example of Patchwriting</vt:lpstr>
      <vt:lpstr> Example of a Paraphrase Taken from the Purdue University Online Writing Lab. http://owl.english.purdue.edu/owl/resource/619/01/ </vt:lpstr>
    </vt:vector>
  </TitlesOfParts>
  <Company>Loyola Marymount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PLAGIARISM</dc:title>
  <dc:creator>astenglein</dc:creator>
  <cp:lastModifiedBy>astengle</cp:lastModifiedBy>
  <cp:revision>122</cp:revision>
  <dcterms:created xsi:type="dcterms:W3CDTF">2005-02-10T22:21:18Z</dcterms:created>
  <dcterms:modified xsi:type="dcterms:W3CDTF">2012-03-20T17:48:20Z</dcterms:modified>
</cp:coreProperties>
</file>