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rtl="0">
              <a:spcBef>
                <a:spcPts val="0"/>
              </a:spcBef>
              <a:buSzPct val="100000"/>
              <a:defRPr sz="5200"/>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rtl="0">
              <a:lnSpc>
                <a:spcPct val="100000"/>
              </a:lnSpc>
              <a:spcBef>
                <a:spcPts val="0"/>
              </a:spcBef>
              <a:spcAft>
                <a:spcPts val="0"/>
              </a:spcAft>
              <a:buSzPct val="100000"/>
              <a:buNone/>
              <a:defRPr sz="2800"/>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rtl="0">
              <a:spcBef>
                <a:spcPts val="0"/>
              </a:spcBef>
              <a:buSzPct val="100000"/>
              <a:defRPr sz="12000"/>
            </a:lvl1pPr>
            <a:lvl2pPr lvl="1" algn="ctr" rtl="0">
              <a:spcBef>
                <a:spcPts val="0"/>
              </a:spcBef>
              <a:buSzPct val="100000"/>
              <a:defRPr sz="12000"/>
            </a:lvl2pPr>
            <a:lvl3pPr lvl="2" algn="ctr" rtl="0">
              <a:spcBef>
                <a:spcPts val="0"/>
              </a:spcBef>
              <a:buSzPct val="100000"/>
              <a:defRPr sz="12000"/>
            </a:lvl3pPr>
            <a:lvl4pPr lvl="3" algn="ctr" rtl="0">
              <a:spcBef>
                <a:spcPts val="0"/>
              </a:spcBef>
              <a:buSzPct val="100000"/>
              <a:defRPr sz="12000"/>
            </a:lvl4pPr>
            <a:lvl5pPr lvl="4" algn="ctr" rtl="0">
              <a:spcBef>
                <a:spcPts val="0"/>
              </a:spcBef>
              <a:buSzPct val="100000"/>
              <a:defRPr sz="12000"/>
            </a:lvl5pPr>
            <a:lvl6pPr lvl="5" algn="ctr" rtl="0">
              <a:spcBef>
                <a:spcPts val="0"/>
              </a:spcBef>
              <a:buSzPct val="100000"/>
              <a:defRPr sz="12000"/>
            </a:lvl6pPr>
            <a:lvl7pPr lvl="6" algn="ctr" rtl="0">
              <a:spcBef>
                <a:spcPts val="0"/>
              </a:spcBef>
              <a:buSzPct val="100000"/>
              <a:defRPr sz="12000"/>
            </a:lvl7pPr>
            <a:lvl8pPr lvl="7" algn="ctr" rtl="0">
              <a:spcBef>
                <a:spcPts val="0"/>
              </a:spcBef>
              <a:buSzPct val="100000"/>
              <a:defRPr sz="12000"/>
            </a:lvl8pPr>
            <a:lvl9pPr lvl="8" algn="ctr" rtl="0">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rtl="0">
              <a:spcBef>
                <a:spcPts val="0"/>
              </a:spcBef>
              <a:buSzPct val="100000"/>
              <a:defRPr sz="3600"/>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rt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rtl="0">
              <a:spcBef>
                <a:spcPts val="0"/>
              </a:spcBef>
              <a:buClr>
                <a:schemeClr val="dk1"/>
              </a:buClr>
              <a:buSzPct val="100000"/>
              <a:buNone/>
              <a:defRPr sz="2800">
                <a:solidFill>
                  <a:schemeClr val="dk1"/>
                </a:solidFill>
              </a:defRPr>
            </a:lvl1pPr>
            <a:lvl2pPr lvl="1" rtl="0">
              <a:spcBef>
                <a:spcPts val="0"/>
              </a:spcBef>
              <a:buClr>
                <a:schemeClr val="dk1"/>
              </a:buClr>
              <a:buSzPct val="100000"/>
              <a:buNone/>
              <a:defRPr sz="2800">
                <a:solidFill>
                  <a:schemeClr val="dk1"/>
                </a:solidFill>
              </a:defRPr>
            </a:lvl2pPr>
            <a:lvl3pPr lvl="2" rtl="0">
              <a:spcBef>
                <a:spcPts val="0"/>
              </a:spcBef>
              <a:buClr>
                <a:schemeClr val="dk1"/>
              </a:buClr>
              <a:buSzPct val="100000"/>
              <a:buNone/>
              <a:defRPr sz="2800">
                <a:solidFill>
                  <a:schemeClr val="dk1"/>
                </a:solidFill>
              </a:defRPr>
            </a:lvl3pPr>
            <a:lvl4pPr lvl="3" rtl="0">
              <a:spcBef>
                <a:spcPts val="0"/>
              </a:spcBef>
              <a:buClr>
                <a:schemeClr val="dk1"/>
              </a:buClr>
              <a:buSzPct val="100000"/>
              <a:buNone/>
              <a:defRPr sz="2800">
                <a:solidFill>
                  <a:schemeClr val="dk1"/>
                </a:solidFill>
              </a:defRPr>
            </a:lvl4pPr>
            <a:lvl5pPr lvl="4" rtl="0">
              <a:spcBef>
                <a:spcPts val="0"/>
              </a:spcBef>
              <a:buClr>
                <a:schemeClr val="dk1"/>
              </a:buClr>
              <a:buSzPct val="100000"/>
              <a:buNone/>
              <a:defRPr sz="2800">
                <a:solidFill>
                  <a:schemeClr val="dk1"/>
                </a:solidFill>
              </a:defRPr>
            </a:lvl5pPr>
            <a:lvl6pPr lvl="5" rtl="0">
              <a:spcBef>
                <a:spcPts val="0"/>
              </a:spcBef>
              <a:buClr>
                <a:schemeClr val="dk1"/>
              </a:buClr>
              <a:buSzPct val="100000"/>
              <a:buNone/>
              <a:defRPr sz="2800">
                <a:solidFill>
                  <a:schemeClr val="dk1"/>
                </a:solidFill>
              </a:defRPr>
            </a:lvl6pPr>
            <a:lvl7pPr lvl="6" rtl="0">
              <a:spcBef>
                <a:spcPts val="0"/>
              </a:spcBef>
              <a:buClr>
                <a:schemeClr val="dk1"/>
              </a:buClr>
              <a:buSzPct val="100000"/>
              <a:buNone/>
              <a:defRPr sz="2800">
                <a:solidFill>
                  <a:schemeClr val="dk1"/>
                </a:solidFill>
              </a:defRPr>
            </a:lvl7pPr>
            <a:lvl8pPr lvl="7" rtl="0">
              <a:spcBef>
                <a:spcPts val="0"/>
              </a:spcBef>
              <a:buClr>
                <a:schemeClr val="dk1"/>
              </a:buClr>
              <a:buSzPct val="100000"/>
              <a:buNone/>
              <a:defRPr sz="2800">
                <a:solidFill>
                  <a:schemeClr val="dk1"/>
                </a:solidFill>
              </a:defRPr>
            </a:lvl8pPr>
            <a:lvl9pPr lvl="8" rtl="0">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rtl="0">
              <a:lnSpc>
                <a:spcPct val="115000"/>
              </a:lnSpc>
              <a:spcBef>
                <a:spcPts val="0"/>
              </a:spcBef>
              <a:spcAft>
                <a:spcPts val="1600"/>
              </a:spcAft>
              <a:buClr>
                <a:schemeClr val="dk2"/>
              </a:buClr>
              <a:buSzPct val="100000"/>
              <a:buChar char="●"/>
              <a:defRPr sz="1800">
                <a:solidFill>
                  <a:schemeClr val="dk2"/>
                </a:solidFill>
              </a:defRPr>
            </a:lvl1pPr>
            <a:lvl2pPr lvl="1" rtl="0">
              <a:lnSpc>
                <a:spcPct val="115000"/>
              </a:lnSpc>
              <a:spcBef>
                <a:spcPts val="0"/>
              </a:spcBef>
              <a:spcAft>
                <a:spcPts val="1600"/>
              </a:spcAft>
              <a:buClr>
                <a:schemeClr val="dk2"/>
              </a:buClr>
              <a:buChar char="○"/>
              <a:defRPr>
                <a:solidFill>
                  <a:schemeClr val="dk2"/>
                </a:solidFill>
              </a:defRPr>
            </a:lvl2pPr>
            <a:lvl3pPr lvl="2" rtl="0">
              <a:lnSpc>
                <a:spcPct val="115000"/>
              </a:lnSpc>
              <a:spcBef>
                <a:spcPts val="0"/>
              </a:spcBef>
              <a:spcAft>
                <a:spcPts val="1600"/>
              </a:spcAft>
              <a:buClr>
                <a:schemeClr val="dk2"/>
              </a:buClr>
              <a:buChar char="■"/>
              <a:defRPr>
                <a:solidFill>
                  <a:schemeClr val="dk2"/>
                </a:solidFill>
              </a:defRPr>
            </a:lvl3pPr>
            <a:lvl4pPr lvl="3" rtl="0">
              <a:lnSpc>
                <a:spcPct val="115000"/>
              </a:lnSpc>
              <a:spcBef>
                <a:spcPts val="0"/>
              </a:spcBef>
              <a:spcAft>
                <a:spcPts val="1600"/>
              </a:spcAft>
              <a:buClr>
                <a:schemeClr val="dk2"/>
              </a:buClr>
              <a:buChar char="●"/>
              <a:defRPr>
                <a:solidFill>
                  <a:schemeClr val="dk2"/>
                </a:solidFill>
              </a:defRPr>
            </a:lvl4pPr>
            <a:lvl5pPr lvl="4" rtl="0">
              <a:lnSpc>
                <a:spcPct val="115000"/>
              </a:lnSpc>
              <a:spcBef>
                <a:spcPts val="0"/>
              </a:spcBef>
              <a:spcAft>
                <a:spcPts val="1600"/>
              </a:spcAft>
              <a:buClr>
                <a:schemeClr val="dk2"/>
              </a:buClr>
              <a:buChar char="○"/>
              <a:defRPr>
                <a:solidFill>
                  <a:schemeClr val="dk2"/>
                </a:solidFill>
              </a:defRPr>
            </a:lvl5pPr>
            <a:lvl6pPr lvl="5" rtl="0">
              <a:lnSpc>
                <a:spcPct val="115000"/>
              </a:lnSpc>
              <a:spcBef>
                <a:spcPts val="0"/>
              </a:spcBef>
              <a:spcAft>
                <a:spcPts val="1600"/>
              </a:spcAft>
              <a:buClr>
                <a:schemeClr val="dk2"/>
              </a:buClr>
              <a:buChar char="■"/>
              <a:defRPr>
                <a:solidFill>
                  <a:schemeClr val="dk2"/>
                </a:solidFill>
              </a:defRPr>
            </a:lvl6pPr>
            <a:lvl7pPr lvl="6" rtl="0">
              <a:lnSpc>
                <a:spcPct val="115000"/>
              </a:lnSpc>
              <a:spcBef>
                <a:spcPts val="0"/>
              </a:spcBef>
              <a:spcAft>
                <a:spcPts val="1600"/>
              </a:spcAft>
              <a:buClr>
                <a:schemeClr val="dk2"/>
              </a:buClr>
              <a:buChar char="●"/>
              <a:defRPr>
                <a:solidFill>
                  <a:schemeClr val="dk2"/>
                </a:solidFill>
              </a:defRPr>
            </a:lvl7pPr>
            <a:lvl8pPr lvl="7" rtl="0">
              <a:lnSpc>
                <a:spcPct val="115000"/>
              </a:lnSpc>
              <a:spcBef>
                <a:spcPts val="0"/>
              </a:spcBef>
              <a:spcAft>
                <a:spcPts val="1600"/>
              </a:spcAft>
              <a:buClr>
                <a:schemeClr val="dk2"/>
              </a:buClr>
              <a:buChar char="○"/>
              <a:defRPr>
                <a:solidFill>
                  <a:schemeClr val="dk2"/>
                </a:solidFill>
              </a:defRPr>
            </a:lvl8pPr>
            <a:lvl9pPr lvl="8" rtl="0">
              <a:lnSpc>
                <a:spcPct val="115000"/>
              </a:lnSpc>
              <a:spcBef>
                <a:spcPts val="0"/>
              </a:spcBef>
              <a:spcAft>
                <a:spcPts val="1600"/>
              </a:spcAft>
              <a:buClr>
                <a:schemeClr val="dk2"/>
              </a:buClr>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lvl="0" algn="r" rtl="0">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bloomberg.com/graphics/2015-paul-ford-what-is-code/#the-time-you-attended-the-e-mail-address-validation-meeting"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0" y="1477525"/>
            <a:ext cx="8520600" cy="1071300"/>
          </a:xfrm>
          <a:prstGeom prst="rect">
            <a:avLst/>
          </a:prstGeom>
          <a:ln>
            <a:noFill/>
          </a:ln>
        </p:spPr>
        <p:txBody>
          <a:bodyPr wrap="square" lIns="91425" tIns="91425" rIns="91425" bIns="91425" anchor="b" anchorCtr="0">
            <a:noAutofit/>
          </a:bodyPr>
          <a:lstStyle/>
          <a:p>
            <a:pPr lvl="0" rtl="0">
              <a:spcBef>
                <a:spcPts val="0"/>
              </a:spcBef>
              <a:buNone/>
            </a:pPr>
            <a:r>
              <a:rPr lang="en" b="1">
                <a:solidFill>
                  <a:srgbClr val="0000FF"/>
                </a:solidFill>
              </a:rPr>
              <a:t>The Time You Attended the E-mail Address Validation Meeting</a:t>
            </a:r>
          </a:p>
        </p:txBody>
      </p:sp>
      <p:sp>
        <p:nvSpPr>
          <p:cNvPr id="55" name="Shape 55"/>
          <p:cNvSpPr txBox="1">
            <a:spLocks noGrp="1"/>
          </p:cNvSpPr>
          <p:nvPr>
            <p:ph type="subTitle" idx="1"/>
          </p:nvPr>
        </p:nvSpPr>
        <p:spPr>
          <a:xfrm>
            <a:off x="389425" y="2629225"/>
            <a:ext cx="8520600" cy="792600"/>
          </a:xfrm>
          <a:prstGeom prst="rect">
            <a:avLst/>
          </a:prstGeom>
        </p:spPr>
        <p:txBody>
          <a:bodyPr wrap="square" lIns="91425" tIns="91425" rIns="91425" bIns="91425" anchor="t" anchorCtr="0">
            <a:noAutofit/>
          </a:bodyPr>
          <a:lstStyle/>
          <a:p>
            <a:pPr lvl="0" rtl="0">
              <a:spcBef>
                <a:spcPts val="0"/>
              </a:spcBef>
              <a:buNone/>
            </a:pPr>
            <a:r>
              <a:rPr lang="en" sz="2400" b="1"/>
              <a:t>John Lopez, Eddie Azinge</a:t>
            </a:r>
          </a:p>
          <a:p>
            <a:pPr lvl="0" rtl="0">
              <a:spcBef>
                <a:spcPts val="0"/>
              </a:spcBef>
              <a:buNone/>
            </a:pPr>
            <a:r>
              <a:rPr lang="en" sz="1800"/>
              <a:t>Loyola Marymount University - Computer Science</a:t>
            </a:r>
          </a:p>
          <a:p>
            <a:pPr lvl="0" algn="l" rtl="0">
              <a:spcBef>
                <a:spcPts val="0"/>
              </a:spcBef>
              <a:buNone/>
            </a:pPr>
            <a:endParaRPr sz="1800"/>
          </a:p>
          <a:p>
            <a:pPr lvl="0" rtl="0">
              <a:spcBef>
                <a:spcPts val="0"/>
              </a:spcBef>
              <a:buNone/>
            </a:pPr>
            <a:r>
              <a:rPr lang="en" sz="1800"/>
              <a:t>BIOL/CMSI 367-01: Biological Databases</a:t>
            </a:r>
          </a:p>
          <a:p>
            <a:pPr lvl="0" rtl="0">
              <a:spcBef>
                <a:spcPts val="0"/>
              </a:spcBef>
              <a:buClr>
                <a:schemeClr val="dk1"/>
              </a:buClr>
              <a:buSzPct val="61111"/>
              <a:buFont typeface="Arial"/>
              <a:buNone/>
            </a:pPr>
            <a:r>
              <a:rPr lang="en" sz="1800"/>
              <a:t>11/14/2017</a:t>
            </a:r>
          </a:p>
          <a:p>
            <a:pPr lvl="0" rtl="0">
              <a:spcBef>
                <a:spcPts val="0"/>
              </a:spcBef>
              <a:buClr>
                <a:schemeClr val="dk1"/>
              </a:buClr>
              <a:buSzPct val="61111"/>
              <a:buFont typeface="Arial"/>
              <a:buNone/>
            </a:pPr>
            <a:r>
              <a:rPr lang="en" sz="1800"/>
              <a:t>(Paul Ford, 2015, </a:t>
            </a:r>
            <a:r>
              <a:rPr lang="en" sz="1800" i="1"/>
              <a:t>Bloomberg</a:t>
            </a:r>
            <a:r>
              <a:rPr lang="en" sz="1800"/>
              <a:t>, Retrieved from: https://www.bloomberg.com/graphics/2015-paul-ford-what-is-code/#the-time-you-attended-the-e-mail-address-validation-meeting)</a:t>
            </a:r>
          </a:p>
          <a:p>
            <a:pPr lvl="0" rtl="0">
              <a:spcBef>
                <a:spcPts val="0"/>
              </a:spcBef>
              <a:buClr>
                <a:schemeClr val="dk1"/>
              </a:buClr>
              <a:buSzPct val="61111"/>
              <a:buFont typeface="Arial"/>
              <a:buNone/>
            </a:pPr>
            <a:endParaRPr sz="1800"/>
          </a:p>
          <a:p>
            <a:pPr lvl="0" rtl="0">
              <a:spcBef>
                <a:spcPts val="0"/>
              </a:spcBef>
              <a:buNone/>
            </a:pPr>
            <a:endParaRPr sz="1800"/>
          </a:p>
          <a:p>
            <a:pPr lvl="0" rtl="0">
              <a:spcBef>
                <a:spcPts val="0"/>
              </a:spcBef>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11700" y="180625"/>
            <a:ext cx="8520600" cy="572700"/>
          </a:xfrm>
          <a:prstGeom prst="rect">
            <a:avLst/>
          </a:prstGeom>
        </p:spPr>
        <p:txBody>
          <a:bodyPr wrap="square" lIns="91425" tIns="91425" rIns="91425" bIns="91425" anchor="t" anchorCtr="0">
            <a:noAutofit/>
          </a:bodyPr>
          <a:lstStyle/>
          <a:p>
            <a:pPr lvl="0">
              <a:spcBef>
                <a:spcPts val="0"/>
              </a:spcBef>
              <a:buNone/>
            </a:pPr>
            <a:r>
              <a:rPr lang="en" b="1">
                <a:solidFill>
                  <a:srgbClr val="0000FF"/>
                </a:solidFill>
                <a:highlight>
                  <a:srgbClr val="FFFFFF"/>
                </a:highlight>
              </a:rPr>
              <a:t>Over Time, the Functionality of JavaScript Grew </a:t>
            </a:r>
          </a:p>
          <a:p>
            <a:pPr lvl="0">
              <a:spcBef>
                <a:spcPts val="0"/>
              </a:spcBef>
              <a:buNone/>
            </a:pPr>
            <a:endParaRPr b="1"/>
          </a:p>
        </p:txBody>
      </p:sp>
      <p:sp>
        <p:nvSpPr>
          <p:cNvPr id="114" name="Shape 114"/>
          <p:cNvSpPr txBox="1">
            <a:spLocks noGrp="1"/>
          </p:cNvSpPr>
          <p:nvPr>
            <p:ph type="body" idx="1"/>
          </p:nvPr>
        </p:nvSpPr>
        <p:spPr>
          <a:xfrm>
            <a:off x="311700" y="863550"/>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SzPct val="100000"/>
            </a:pPr>
            <a:r>
              <a:rPr lang="en"/>
              <a:t>Initially used within pages for animations and page style.</a:t>
            </a:r>
          </a:p>
          <a:p>
            <a:pPr marL="457200" lvl="0" indent="-342900" rtl="0">
              <a:spcBef>
                <a:spcPts val="0"/>
              </a:spcBef>
              <a:spcAft>
                <a:spcPts val="0"/>
              </a:spcAft>
              <a:buSzPct val="100000"/>
            </a:pPr>
            <a:r>
              <a:rPr lang="en"/>
              <a:t>With the rise of Ajax, JavaScript became the main language for web programming web applications.</a:t>
            </a:r>
          </a:p>
          <a:p>
            <a:pPr marL="457200" lvl="0" indent="-342900" rtl="0">
              <a:spcBef>
                <a:spcPts val="0"/>
              </a:spcBef>
              <a:spcAft>
                <a:spcPts val="0"/>
              </a:spcAft>
              <a:buSzPct val="100000"/>
            </a:pPr>
            <a:r>
              <a:rPr lang="en"/>
              <a:t>V8 engine in Chrome allowed JavaScript to run faster.</a:t>
            </a:r>
          </a:p>
          <a:p>
            <a:pPr marL="457200" lvl="0" indent="-342900" rtl="0">
              <a:spcBef>
                <a:spcPts val="0"/>
              </a:spcBef>
              <a:spcAft>
                <a:spcPts val="0"/>
              </a:spcAft>
              <a:buSzPct val="100000"/>
            </a:pPr>
            <a:r>
              <a:rPr lang="en"/>
              <a:t>Modifications on the V8 engine allowed JavaScript to run outside of the browser.</a:t>
            </a:r>
          </a:p>
          <a:p>
            <a:pPr marL="457200" lvl="0" indent="-342900" rtl="0">
              <a:spcBef>
                <a:spcPts val="0"/>
              </a:spcBef>
              <a:spcAft>
                <a:spcPts val="0"/>
              </a:spcAft>
              <a:buSzPct val="100000"/>
            </a:pPr>
            <a:r>
              <a:rPr lang="en"/>
              <a:t>Creation of packages like Node.js.</a:t>
            </a:r>
          </a:p>
          <a:p>
            <a:pPr marL="457200" lvl="0" indent="-342900" rtl="0">
              <a:spcBef>
                <a:spcPts val="0"/>
              </a:spcBef>
              <a:buSzPct val="100000"/>
            </a:pPr>
            <a:r>
              <a:rPr lang="en"/>
              <a:t>NPM helps install packages for JavaScript.</a:t>
            </a:r>
          </a:p>
        </p:txBody>
      </p:sp>
      <p:pic>
        <p:nvPicPr>
          <p:cNvPr id="115" name="Shape 115"/>
          <p:cNvPicPr preferRelativeResize="0"/>
          <p:nvPr/>
        </p:nvPicPr>
        <p:blipFill>
          <a:blip r:embed="rId3">
            <a:alphaModFix/>
          </a:blip>
          <a:stretch>
            <a:fillRect/>
          </a:stretch>
        </p:blipFill>
        <p:spPr>
          <a:xfrm>
            <a:off x="7049975" y="2607350"/>
            <a:ext cx="1782325" cy="1854950"/>
          </a:xfrm>
          <a:prstGeom prst="rect">
            <a:avLst/>
          </a:prstGeom>
          <a:noFill/>
          <a:ln>
            <a:noFill/>
          </a:ln>
        </p:spPr>
      </p:pic>
      <p:sp>
        <p:nvSpPr>
          <p:cNvPr id="116" name="Shape 116"/>
          <p:cNvSpPr txBox="1"/>
          <p:nvPr/>
        </p:nvSpPr>
        <p:spPr>
          <a:xfrm>
            <a:off x="3806775" y="3889600"/>
            <a:ext cx="3138300" cy="572700"/>
          </a:xfrm>
          <a:prstGeom prst="rect">
            <a:avLst/>
          </a:prstGeom>
          <a:noFill/>
          <a:ln>
            <a:noFill/>
          </a:ln>
        </p:spPr>
        <p:txBody>
          <a:bodyPr wrap="square" lIns="91425" tIns="91425" rIns="91425" bIns="91425" anchor="t" anchorCtr="0">
            <a:noAutofit/>
          </a:bodyPr>
          <a:lstStyle/>
          <a:p>
            <a:pPr lvl="0">
              <a:spcBef>
                <a:spcPts val="0"/>
              </a:spcBef>
              <a:buNone/>
            </a:pPr>
            <a:r>
              <a:rPr lang="en" sz="1100"/>
              <a:t>https://upload.wikimedia.org/wikipedia/commons/thumb/9/99/Unofficial_JavaScript_logo_2.svg/240px-Unofficial_JavaScript_logo_2.svg.png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0"/>
            <a:ext cx="8520600" cy="572700"/>
          </a:xfrm>
          <a:prstGeom prst="rect">
            <a:avLst/>
          </a:prstGeom>
        </p:spPr>
        <p:txBody>
          <a:bodyPr wrap="square" lIns="91425" tIns="91425" rIns="91425" bIns="91425" anchor="t" anchorCtr="0">
            <a:noAutofit/>
          </a:bodyPr>
          <a:lstStyle/>
          <a:p>
            <a:pPr lvl="0" algn="ctr" rtl="0">
              <a:lnSpc>
                <a:spcPct val="115000"/>
              </a:lnSpc>
              <a:spcBef>
                <a:spcPts val="300"/>
              </a:spcBef>
              <a:spcAft>
                <a:spcPts val="100"/>
              </a:spcAft>
              <a:buNone/>
            </a:pPr>
            <a:r>
              <a:rPr lang="en" b="1">
                <a:solidFill>
                  <a:srgbClr val="0000FF"/>
                </a:solidFill>
                <a:highlight>
                  <a:srgbClr val="FFFFFF"/>
                </a:highlight>
              </a:rPr>
              <a:t>Improvements in Software Engineering Allow New and Greater Things to be Made</a:t>
            </a:r>
          </a:p>
          <a:p>
            <a:pPr lvl="0">
              <a:spcBef>
                <a:spcPts val="0"/>
              </a:spcBef>
              <a:buNone/>
            </a:pPr>
            <a:endParaRPr/>
          </a:p>
        </p:txBody>
      </p:sp>
      <p:sp>
        <p:nvSpPr>
          <p:cNvPr id="122" name="Shape 122"/>
          <p:cNvSpPr txBox="1">
            <a:spLocks noGrp="1"/>
          </p:cNvSpPr>
          <p:nvPr>
            <p:ph type="body" idx="1"/>
          </p:nvPr>
        </p:nvSpPr>
        <p:spPr>
          <a:xfrm>
            <a:off x="311700" y="1189650"/>
            <a:ext cx="8520600" cy="3102300"/>
          </a:xfrm>
          <a:prstGeom prst="rect">
            <a:avLst/>
          </a:prstGeom>
        </p:spPr>
        <p:txBody>
          <a:bodyPr wrap="square" lIns="91425" tIns="91425" rIns="91425" bIns="91425" anchor="t" anchorCtr="0">
            <a:noAutofit/>
          </a:bodyPr>
          <a:lstStyle/>
          <a:p>
            <a:pPr marL="457200" lvl="0" indent="-342900" rtl="0">
              <a:spcBef>
                <a:spcPts val="0"/>
              </a:spcBef>
              <a:spcAft>
                <a:spcPts val="0"/>
              </a:spcAft>
              <a:buSzPct val="100000"/>
            </a:pPr>
            <a:r>
              <a:rPr lang="en"/>
              <a:t>Relational databases allows us to have web services that store large quantities of different types of data (Amazon, Netflix, Spotify)</a:t>
            </a:r>
          </a:p>
          <a:p>
            <a:pPr marL="457200" lvl="0" indent="-342900" rtl="0">
              <a:spcBef>
                <a:spcPts val="0"/>
              </a:spcBef>
              <a:spcAft>
                <a:spcPts val="0"/>
              </a:spcAft>
              <a:buSzPct val="100000"/>
            </a:pPr>
            <a:r>
              <a:rPr lang="en"/>
              <a:t>Also lets data be retrieved on small devices (SQLite)</a:t>
            </a:r>
          </a:p>
          <a:p>
            <a:pPr marL="457200" lvl="0" indent="-342900" rtl="0">
              <a:spcBef>
                <a:spcPts val="0"/>
              </a:spcBef>
              <a:spcAft>
                <a:spcPts val="0"/>
              </a:spcAft>
              <a:buSzPct val="100000"/>
            </a:pPr>
            <a:r>
              <a:rPr lang="en"/>
              <a:t>Java is a versatile language with implementations everywhere!</a:t>
            </a:r>
          </a:p>
          <a:p>
            <a:pPr marL="914400" lvl="1" indent="-342900" rtl="0">
              <a:spcBef>
                <a:spcPts val="0"/>
              </a:spcBef>
              <a:spcAft>
                <a:spcPts val="0"/>
              </a:spcAft>
              <a:buSzPct val="100000"/>
            </a:pPr>
            <a:r>
              <a:rPr lang="en" sz="1800"/>
              <a:t>Used in “enterprise programming” for companies like GE</a:t>
            </a:r>
          </a:p>
          <a:p>
            <a:pPr marL="914400" lvl="1" indent="-342900" rtl="0">
              <a:spcBef>
                <a:spcPts val="0"/>
              </a:spcBef>
              <a:spcAft>
                <a:spcPts val="0"/>
              </a:spcAft>
              <a:buSzPct val="100000"/>
            </a:pPr>
            <a:r>
              <a:rPr lang="en" sz="1800"/>
              <a:t>Used by software companies like Google</a:t>
            </a:r>
          </a:p>
          <a:p>
            <a:pPr marL="457200" lvl="0" indent="-342900" rtl="0">
              <a:spcBef>
                <a:spcPts val="0"/>
              </a:spcBef>
              <a:spcAft>
                <a:spcPts val="0"/>
              </a:spcAft>
              <a:buSzPct val="100000"/>
            </a:pPr>
            <a:r>
              <a:rPr lang="en"/>
              <a:t>JavaScript allows people to make real software using web pages</a:t>
            </a:r>
          </a:p>
          <a:p>
            <a:pPr marL="914400" lvl="1" indent="-342900" rtl="0">
              <a:spcBef>
                <a:spcPts val="0"/>
              </a:spcBef>
              <a:spcAft>
                <a:spcPts val="0"/>
              </a:spcAft>
              <a:buSzPct val="100000"/>
            </a:pPr>
            <a:r>
              <a:rPr lang="en" sz="1800"/>
              <a:t>Google Documents</a:t>
            </a:r>
          </a:p>
          <a:p>
            <a:pPr marL="914400" lvl="1" indent="-342900" rtl="0">
              <a:spcBef>
                <a:spcPts val="0"/>
              </a:spcBef>
              <a:buSzPct val="100000"/>
            </a:pPr>
            <a:r>
              <a:rPr lang="en" sz="1800"/>
              <a:t>Amazon Web Services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0" y="0"/>
            <a:ext cx="9144000" cy="572700"/>
          </a:xfrm>
          <a:prstGeom prst="rect">
            <a:avLst/>
          </a:prstGeom>
        </p:spPr>
        <p:txBody>
          <a:bodyPr wrap="square" lIns="91425" tIns="91425" rIns="91425" bIns="91425" anchor="t" anchorCtr="0">
            <a:noAutofit/>
          </a:bodyPr>
          <a:lstStyle/>
          <a:p>
            <a:pPr lvl="0" algn="ctr" rtl="0">
              <a:spcBef>
                <a:spcPts val="0"/>
              </a:spcBef>
              <a:buNone/>
            </a:pPr>
            <a:r>
              <a:rPr lang="en" b="1">
                <a:solidFill>
                  <a:srgbClr val="0000FF"/>
                </a:solidFill>
              </a:rPr>
              <a:t>Outline</a:t>
            </a:r>
          </a:p>
        </p:txBody>
      </p:sp>
      <p:sp>
        <p:nvSpPr>
          <p:cNvPr id="128" name="Shape 128"/>
          <p:cNvSpPr txBox="1">
            <a:spLocks noGrp="1"/>
          </p:cNvSpPr>
          <p:nvPr>
            <p:ph type="body" idx="1"/>
          </p:nvPr>
        </p:nvSpPr>
        <p:spPr>
          <a:xfrm>
            <a:off x="0" y="572700"/>
            <a:ext cx="9144000" cy="3416400"/>
          </a:xfrm>
          <a:prstGeom prst="rect">
            <a:avLst/>
          </a:prstGeom>
        </p:spPr>
        <p:txBody>
          <a:bodyPr wrap="square" lIns="91425" tIns="91425" rIns="91425" bIns="91425" anchor="t" anchorCtr="0">
            <a:noAutofit/>
          </a:bodyPr>
          <a:lstStyle/>
          <a:p>
            <a:pPr marL="457200" lvl="0" indent="-342900" algn="ctr" rtl="0">
              <a:spcBef>
                <a:spcPts val="0"/>
              </a:spcBef>
              <a:spcAft>
                <a:spcPts val="0"/>
              </a:spcAft>
              <a:buClr>
                <a:srgbClr val="B7B7B7"/>
              </a:buClr>
              <a:buSzPct val="100000"/>
            </a:pPr>
            <a:r>
              <a:rPr lang="en" b="1">
                <a:solidFill>
                  <a:srgbClr val="B7B7B7"/>
                </a:solidFill>
              </a:rPr>
              <a:t>Software Development is More Than Just Building Products</a:t>
            </a:r>
          </a:p>
          <a:p>
            <a:pPr marL="457200" lvl="0" indent="-342900" algn="ctr" rtl="0">
              <a:spcBef>
                <a:spcPts val="0"/>
              </a:spcBef>
              <a:spcAft>
                <a:spcPts val="0"/>
              </a:spcAft>
              <a:buClr>
                <a:srgbClr val="B7B7B7"/>
              </a:buClr>
              <a:buSzPct val="100000"/>
            </a:pPr>
            <a:r>
              <a:rPr lang="en" b="1">
                <a:solidFill>
                  <a:srgbClr val="B7B7B7"/>
                </a:solidFill>
              </a:rPr>
              <a:t>Ford Shows Us How Modern Software Development Is Done</a:t>
            </a:r>
          </a:p>
          <a:p>
            <a:pPr marL="457200" lvl="0" indent="-342900" algn="ctr" rtl="0">
              <a:spcBef>
                <a:spcPts val="0"/>
              </a:spcBef>
              <a:spcAft>
                <a:spcPts val="0"/>
              </a:spcAft>
              <a:buClr>
                <a:srgbClr val="B7B7B7"/>
              </a:buClr>
              <a:buSzPct val="100000"/>
            </a:pPr>
            <a:r>
              <a:rPr lang="en" b="1">
                <a:solidFill>
                  <a:srgbClr val="B7B7B7"/>
                </a:solidFill>
              </a:rPr>
              <a:t>Ford discusses the most important/popular languages and development environments.</a:t>
            </a:r>
          </a:p>
          <a:p>
            <a:pPr marL="914400" lvl="1" indent="-342900" algn="ctr" rtl="0">
              <a:spcBef>
                <a:spcPts val="0"/>
              </a:spcBef>
              <a:spcAft>
                <a:spcPts val="0"/>
              </a:spcAft>
              <a:buClr>
                <a:srgbClr val="B7B7B7"/>
              </a:buClr>
              <a:buSzPct val="100000"/>
            </a:pPr>
            <a:r>
              <a:rPr lang="en" sz="1800" b="1">
                <a:solidFill>
                  <a:srgbClr val="B7B7B7"/>
                </a:solidFill>
              </a:rPr>
              <a:t> Relational Databases</a:t>
            </a:r>
          </a:p>
          <a:p>
            <a:pPr marL="914400" lvl="1" indent="-342900" algn="ctr" rtl="0">
              <a:spcBef>
                <a:spcPts val="0"/>
              </a:spcBef>
              <a:spcAft>
                <a:spcPts val="0"/>
              </a:spcAft>
              <a:buClr>
                <a:srgbClr val="B7B7B7"/>
              </a:buClr>
              <a:buSzPct val="100000"/>
            </a:pPr>
            <a:r>
              <a:rPr lang="en" sz="1800" b="1">
                <a:solidFill>
                  <a:srgbClr val="B7B7B7"/>
                </a:solidFill>
              </a:rPr>
              <a:t>Java</a:t>
            </a:r>
          </a:p>
          <a:p>
            <a:pPr marL="914400" lvl="1" indent="-342900" algn="ctr" rtl="0">
              <a:spcBef>
                <a:spcPts val="0"/>
              </a:spcBef>
              <a:spcAft>
                <a:spcPts val="0"/>
              </a:spcAft>
              <a:buClr>
                <a:srgbClr val="B7B7B7"/>
              </a:buClr>
              <a:buSzPct val="100000"/>
            </a:pPr>
            <a:r>
              <a:rPr lang="en" sz="1800" b="1">
                <a:solidFill>
                  <a:srgbClr val="B7B7B7"/>
                </a:solidFill>
              </a:rPr>
              <a:t>JavaScript</a:t>
            </a:r>
          </a:p>
          <a:p>
            <a:pPr marL="457200" lvl="0" indent="-342900" algn="ctr" rtl="0">
              <a:spcBef>
                <a:spcPts val="0"/>
              </a:spcBef>
              <a:spcAft>
                <a:spcPts val="0"/>
              </a:spcAft>
              <a:buClr>
                <a:srgbClr val="000000"/>
              </a:buClr>
              <a:buSzPct val="100000"/>
            </a:pPr>
            <a:r>
              <a:rPr lang="en" b="1">
                <a:solidFill>
                  <a:srgbClr val="000000"/>
                </a:solidFill>
              </a:rPr>
              <a:t>Ford strongly argues that programming languages change for the better, there are similar trends in modern development, and development is more complex than it first appears to be.</a:t>
            </a:r>
          </a:p>
          <a:p>
            <a:pPr marL="457200" lvl="0" indent="-342900" algn="ctr" rtl="0">
              <a:spcBef>
                <a:spcPts val="0"/>
              </a:spcBef>
              <a:buClr>
                <a:srgbClr val="B7B7B7"/>
              </a:buClr>
              <a:buSzPct val="100000"/>
            </a:pPr>
            <a:r>
              <a:rPr lang="en" b="1">
                <a:solidFill>
                  <a:srgbClr val="B7B7B7"/>
                </a:solidFill>
              </a:rPr>
              <a:t>Software Development Is An Ongoing Science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311700" y="378950"/>
            <a:ext cx="85206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highlight>
                  <a:srgbClr val="FFFFFF"/>
                </a:highlight>
              </a:rPr>
              <a:t>Programming languages are constantly changing to increase usability and proficiency.</a:t>
            </a:r>
          </a:p>
        </p:txBody>
      </p:sp>
      <p:sp>
        <p:nvSpPr>
          <p:cNvPr id="134" name="Shape 134"/>
          <p:cNvSpPr txBox="1">
            <a:spLocks noGrp="1"/>
          </p:cNvSpPr>
          <p:nvPr>
            <p:ph type="body" idx="1"/>
          </p:nvPr>
        </p:nvSpPr>
        <p:spPr>
          <a:xfrm>
            <a:off x="311700" y="1292000"/>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SzPct val="100000"/>
            </a:pPr>
            <a:r>
              <a:rPr lang="en"/>
              <a:t>Formerly common languages such as PHP are becoming obsolete in favor of newer, more efficient languages.</a:t>
            </a:r>
          </a:p>
          <a:p>
            <a:pPr marL="457200" lvl="0" indent="-342900" rtl="0">
              <a:spcBef>
                <a:spcPts val="0"/>
              </a:spcBef>
              <a:spcAft>
                <a:spcPts val="0"/>
              </a:spcAft>
              <a:buSzPct val="100000"/>
            </a:pPr>
            <a:r>
              <a:rPr lang="en"/>
              <a:t>Java applets, once used widely are considered impractical now.</a:t>
            </a:r>
          </a:p>
          <a:p>
            <a:pPr marL="457200" lvl="0" indent="-342900" rtl="0">
              <a:spcBef>
                <a:spcPts val="0"/>
              </a:spcBef>
              <a:spcAft>
                <a:spcPts val="0"/>
              </a:spcAft>
              <a:buSzPct val="100000"/>
            </a:pPr>
            <a:r>
              <a:rPr lang="en"/>
              <a:t>Some languages have different syntax yet run using the JVM.</a:t>
            </a:r>
          </a:p>
          <a:p>
            <a:pPr marL="914400" lvl="1" indent="-342900" rtl="0">
              <a:spcBef>
                <a:spcPts val="0"/>
              </a:spcBef>
              <a:spcAft>
                <a:spcPts val="0"/>
              </a:spcAft>
              <a:buSzPct val="100000"/>
            </a:pPr>
            <a:r>
              <a:rPr lang="en" sz="1800"/>
              <a:t>Clojure</a:t>
            </a:r>
          </a:p>
          <a:p>
            <a:pPr marL="914400" lvl="1" indent="-342900" rtl="0">
              <a:spcBef>
                <a:spcPts val="0"/>
              </a:spcBef>
              <a:spcAft>
                <a:spcPts val="0"/>
              </a:spcAft>
              <a:buSzPct val="100000"/>
            </a:pPr>
            <a:r>
              <a:rPr lang="en" sz="1800"/>
              <a:t>Jython</a:t>
            </a:r>
          </a:p>
          <a:p>
            <a:pPr marL="914400" lvl="1" indent="-342900" rtl="0">
              <a:spcBef>
                <a:spcPts val="0"/>
              </a:spcBef>
              <a:buSzPct val="100000"/>
            </a:pPr>
            <a:r>
              <a:rPr lang="en" sz="1800"/>
              <a:t>JRuby</a:t>
            </a:r>
          </a:p>
        </p:txBody>
      </p:sp>
      <p:pic>
        <p:nvPicPr>
          <p:cNvPr id="135" name="Shape 135"/>
          <p:cNvPicPr preferRelativeResize="0"/>
          <p:nvPr/>
        </p:nvPicPr>
        <p:blipFill>
          <a:blip r:embed="rId3">
            <a:alphaModFix/>
          </a:blip>
          <a:stretch>
            <a:fillRect/>
          </a:stretch>
        </p:blipFill>
        <p:spPr>
          <a:xfrm>
            <a:off x="528825" y="3722150"/>
            <a:ext cx="3771900" cy="842875"/>
          </a:xfrm>
          <a:prstGeom prst="rect">
            <a:avLst/>
          </a:prstGeom>
          <a:noFill/>
          <a:ln>
            <a:noFill/>
          </a:ln>
        </p:spPr>
      </p:pic>
      <p:sp>
        <p:nvSpPr>
          <p:cNvPr id="136" name="Shape 136"/>
          <p:cNvSpPr txBox="1"/>
          <p:nvPr/>
        </p:nvSpPr>
        <p:spPr>
          <a:xfrm>
            <a:off x="853225" y="4643100"/>
            <a:ext cx="3260100" cy="362100"/>
          </a:xfrm>
          <a:prstGeom prst="rect">
            <a:avLst/>
          </a:prstGeom>
          <a:noFill/>
          <a:ln>
            <a:noFill/>
          </a:ln>
        </p:spPr>
        <p:txBody>
          <a:bodyPr wrap="square" lIns="91425" tIns="91425" rIns="91425" bIns="91425" anchor="t" anchorCtr="0">
            <a:noAutofit/>
          </a:bodyPr>
          <a:lstStyle/>
          <a:p>
            <a:pPr lvl="0">
              <a:spcBef>
                <a:spcPts val="0"/>
              </a:spcBef>
              <a:buNone/>
            </a:pPr>
            <a:r>
              <a:rPr lang="en" sz="1000"/>
              <a:t>https://raw.githubusercontent.com/ServiceStack/Assets/master/img/livedemos/techstacks/clojure-logo.png</a:t>
            </a:r>
          </a:p>
        </p:txBody>
      </p:sp>
      <p:pic>
        <p:nvPicPr>
          <p:cNvPr id="137" name="Shape 137"/>
          <p:cNvPicPr preferRelativeResize="0"/>
          <p:nvPr/>
        </p:nvPicPr>
        <p:blipFill>
          <a:blip r:embed="rId4">
            <a:alphaModFix/>
          </a:blip>
          <a:stretch>
            <a:fillRect/>
          </a:stretch>
        </p:blipFill>
        <p:spPr>
          <a:xfrm>
            <a:off x="4732400" y="2997450"/>
            <a:ext cx="3800475" cy="1645650"/>
          </a:xfrm>
          <a:prstGeom prst="rect">
            <a:avLst/>
          </a:prstGeom>
          <a:noFill/>
          <a:ln>
            <a:noFill/>
          </a:ln>
        </p:spPr>
      </p:pic>
      <p:sp>
        <p:nvSpPr>
          <p:cNvPr id="138" name="Shape 138"/>
          <p:cNvSpPr txBox="1"/>
          <p:nvPr/>
        </p:nvSpPr>
        <p:spPr>
          <a:xfrm>
            <a:off x="5002588" y="4643100"/>
            <a:ext cx="3260100" cy="177000"/>
          </a:xfrm>
          <a:prstGeom prst="rect">
            <a:avLst/>
          </a:prstGeom>
          <a:noFill/>
          <a:ln>
            <a:noFill/>
          </a:ln>
        </p:spPr>
        <p:txBody>
          <a:bodyPr wrap="square" lIns="91425" tIns="91425" rIns="91425" bIns="91425" anchor="t" anchorCtr="0">
            <a:noAutofit/>
          </a:bodyPr>
          <a:lstStyle/>
          <a:p>
            <a:pPr lvl="0">
              <a:spcBef>
                <a:spcPts val="0"/>
              </a:spcBef>
              <a:buNone/>
            </a:pPr>
            <a:r>
              <a:rPr lang="en" sz="1000"/>
              <a:t>https://upload.wikimedia.org/wikipedia/commons/e/e0/Jscicalc.png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311700" y="66725"/>
            <a:ext cx="85206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rPr>
              <a:t>There are similar trends in software development despite differences in the objective.</a:t>
            </a:r>
          </a:p>
        </p:txBody>
      </p:sp>
      <p:sp>
        <p:nvSpPr>
          <p:cNvPr id="144" name="Shape 144"/>
          <p:cNvSpPr txBox="1">
            <a:spLocks noGrp="1"/>
          </p:cNvSpPr>
          <p:nvPr>
            <p:ph type="body" idx="1"/>
          </p:nvPr>
        </p:nvSpPr>
        <p:spPr>
          <a:xfrm>
            <a:off x="229500" y="1024575"/>
            <a:ext cx="8520600" cy="3416400"/>
          </a:xfrm>
          <a:prstGeom prst="rect">
            <a:avLst/>
          </a:prstGeom>
        </p:spPr>
        <p:txBody>
          <a:bodyPr wrap="square" lIns="91425" tIns="91425" rIns="91425" bIns="91425" anchor="t" anchorCtr="0">
            <a:noAutofit/>
          </a:bodyPr>
          <a:lstStyle/>
          <a:p>
            <a:pPr marL="457200" lvl="0" indent="-342900">
              <a:spcBef>
                <a:spcPts val="0"/>
              </a:spcBef>
              <a:spcAft>
                <a:spcPts val="0"/>
              </a:spcAft>
              <a:buSzPct val="100000"/>
            </a:pPr>
            <a:r>
              <a:rPr lang="en"/>
              <a:t>Enterprise programming uses Java despite the fact they don't specifically sell software.</a:t>
            </a:r>
          </a:p>
          <a:p>
            <a:pPr marL="457200" lvl="0" indent="-342900" rtl="0">
              <a:spcBef>
                <a:spcPts val="0"/>
              </a:spcBef>
              <a:spcAft>
                <a:spcPts val="0"/>
              </a:spcAft>
              <a:buSzPct val="100000"/>
            </a:pPr>
            <a:r>
              <a:rPr lang="en"/>
              <a:t>Academic researchers develop with Java despite generally lacking user interfaces.</a:t>
            </a:r>
          </a:p>
          <a:p>
            <a:pPr marL="457200" lvl="0" indent="-342900" rtl="0">
              <a:spcBef>
                <a:spcPts val="0"/>
              </a:spcBef>
              <a:spcAft>
                <a:spcPts val="0"/>
              </a:spcAft>
              <a:buSzPct val="100000"/>
            </a:pPr>
            <a:r>
              <a:rPr lang="en"/>
              <a:t>Software development companies use Java for a multitude of tasks and project sizes.</a:t>
            </a:r>
          </a:p>
          <a:p>
            <a:pPr marL="457200" lvl="0" indent="-342900" rtl="0">
              <a:spcBef>
                <a:spcPts val="0"/>
              </a:spcBef>
              <a:spcAft>
                <a:spcPts val="0"/>
              </a:spcAft>
              <a:buSzPct val="100000"/>
            </a:pPr>
            <a:r>
              <a:rPr lang="en"/>
              <a:t>Several groups of programmers can use JavaScript despite the original intention to create page interactivity:</a:t>
            </a:r>
          </a:p>
          <a:p>
            <a:pPr marL="914400" lvl="1" indent="-342900" rtl="0">
              <a:spcBef>
                <a:spcPts val="0"/>
              </a:spcBef>
              <a:spcAft>
                <a:spcPts val="0"/>
              </a:spcAft>
              <a:buSzPct val="100000"/>
            </a:pPr>
            <a:r>
              <a:rPr lang="en" sz="1800"/>
              <a:t>Web Application Developers</a:t>
            </a:r>
          </a:p>
          <a:p>
            <a:pPr marL="914400" lvl="1" indent="-342900" rtl="0">
              <a:spcBef>
                <a:spcPts val="0"/>
              </a:spcBef>
              <a:spcAft>
                <a:spcPts val="0"/>
              </a:spcAft>
              <a:buSzPct val="100000"/>
            </a:pPr>
            <a:r>
              <a:rPr lang="en" sz="1800"/>
              <a:t>Database Managers</a:t>
            </a:r>
          </a:p>
          <a:p>
            <a:pPr marL="914400" lvl="1" indent="-342900">
              <a:spcBef>
                <a:spcPts val="0"/>
              </a:spcBef>
              <a:buSzPct val="100000"/>
            </a:pPr>
            <a:r>
              <a:rPr lang="en" sz="1800"/>
              <a:t>Web Page Designers</a:t>
            </a:r>
          </a:p>
          <a:p>
            <a:pPr lvl="0">
              <a:spcBef>
                <a:spcPts val="0"/>
              </a:spcBef>
              <a:buNone/>
            </a:pPr>
            <a:endParaRPr/>
          </a:p>
        </p:txBody>
      </p:sp>
      <p:pic>
        <p:nvPicPr>
          <p:cNvPr id="145" name="Shape 145"/>
          <p:cNvPicPr preferRelativeResize="0"/>
          <p:nvPr/>
        </p:nvPicPr>
        <p:blipFill>
          <a:blip r:embed="rId3">
            <a:alphaModFix/>
          </a:blip>
          <a:stretch>
            <a:fillRect/>
          </a:stretch>
        </p:blipFill>
        <p:spPr>
          <a:xfrm>
            <a:off x="6451478" y="3370625"/>
            <a:ext cx="2298616" cy="1732625"/>
          </a:xfrm>
          <a:prstGeom prst="rect">
            <a:avLst/>
          </a:prstGeom>
          <a:noFill/>
          <a:ln>
            <a:noFill/>
          </a:ln>
        </p:spPr>
      </p:pic>
      <p:sp>
        <p:nvSpPr>
          <p:cNvPr id="146" name="Shape 146"/>
          <p:cNvSpPr txBox="1"/>
          <p:nvPr/>
        </p:nvSpPr>
        <p:spPr>
          <a:xfrm>
            <a:off x="5106438" y="3879750"/>
            <a:ext cx="1279800" cy="306000"/>
          </a:xfrm>
          <a:prstGeom prst="rect">
            <a:avLst/>
          </a:prstGeom>
          <a:noFill/>
          <a:ln>
            <a:noFill/>
          </a:ln>
        </p:spPr>
        <p:txBody>
          <a:bodyPr wrap="square" lIns="91425" tIns="91425" rIns="91425" bIns="91425" anchor="t" anchorCtr="0">
            <a:noAutofit/>
          </a:bodyPr>
          <a:lstStyle/>
          <a:p>
            <a:pPr lvl="0">
              <a:spcBef>
                <a:spcPts val="0"/>
              </a:spcBef>
              <a:buNone/>
            </a:pPr>
            <a:r>
              <a:rPr lang="en" sz="1000"/>
              <a:t>http://www.cs.cmu.edu/~jernst/stem/images/main.png</a:t>
            </a:r>
          </a:p>
        </p:txBody>
      </p:sp>
      <p:sp>
        <p:nvSpPr>
          <p:cNvPr id="147" name="Shape 147"/>
          <p:cNvSpPr txBox="1"/>
          <p:nvPr/>
        </p:nvSpPr>
        <p:spPr>
          <a:xfrm>
            <a:off x="3938400" y="3775300"/>
            <a:ext cx="1102800" cy="346200"/>
          </a:xfrm>
          <a:prstGeom prst="rect">
            <a:avLst/>
          </a:prstGeom>
          <a:noFill/>
          <a:ln>
            <a:noFill/>
          </a:ln>
        </p:spPr>
        <p:txBody>
          <a:bodyPr wrap="square" lIns="91425" tIns="91425" rIns="91425" bIns="91425" anchor="t" anchorCtr="0">
            <a:noAutofit/>
          </a:bodyPr>
          <a:lstStyle/>
          <a:p>
            <a:pPr lvl="0">
              <a:spcBef>
                <a:spcPts val="0"/>
              </a:spcBef>
              <a:buNone/>
            </a:pPr>
            <a:endParaRPr sz="1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311675" y="445025"/>
            <a:ext cx="85206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rPr>
              <a:t>The Process of Software Development is More Complex than Writing Code</a:t>
            </a:r>
          </a:p>
        </p:txBody>
      </p:sp>
      <p:sp>
        <p:nvSpPr>
          <p:cNvPr id="153" name="Shape 153"/>
          <p:cNvSpPr txBox="1">
            <a:spLocks noGrp="1"/>
          </p:cNvSpPr>
          <p:nvPr>
            <p:ph type="body" idx="1"/>
          </p:nvPr>
        </p:nvSpPr>
        <p:spPr>
          <a:xfrm>
            <a:off x="311700" y="1374100"/>
            <a:ext cx="8520600" cy="3416400"/>
          </a:xfrm>
          <a:prstGeom prst="rect">
            <a:avLst/>
          </a:prstGeom>
        </p:spPr>
        <p:txBody>
          <a:bodyPr wrap="square" lIns="91425" tIns="91425" rIns="91425" bIns="91425" anchor="t" anchorCtr="0">
            <a:noAutofit/>
          </a:bodyPr>
          <a:lstStyle/>
          <a:p>
            <a:pPr marL="457200" lvl="0" indent="-342900">
              <a:spcBef>
                <a:spcPts val="0"/>
              </a:spcBef>
              <a:spcAft>
                <a:spcPts val="0"/>
              </a:spcAft>
              <a:buSzPct val="100000"/>
            </a:pPr>
            <a:r>
              <a:rPr lang="en"/>
              <a:t>Different protocols and methods for making a similar product</a:t>
            </a:r>
          </a:p>
          <a:p>
            <a:pPr marL="914400" lvl="1" indent="-317500">
              <a:spcBef>
                <a:spcPts val="0"/>
              </a:spcBef>
              <a:spcAft>
                <a:spcPts val="0"/>
              </a:spcAft>
              <a:buSzPct val="100000"/>
            </a:pPr>
            <a:r>
              <a:rPr lang="en"/>
              <a:t>Simple Mail Transfer Protocol vs. Internet Message Format</a:t>
            </a:r>
          </a:p>
          <a:p>
            <a:pPr marL="914400" lvl="1" indent="-317500">
              <a:spcBef>
                <a:spcPts val="0"/>
              </a:spcBef>
              <a:spcAft>
                <a:spcPts val="0"/>
              </a:spcAft>
              <a:buSzPct val="100000"/>
            </a:pPr>
            <a:r>
              <a:rPr lang="en"/>
              <a:t>Installing a package from NPM and configuring it to your individual server</a:t>
            </a:r>
          </a:p>
          <a:p>
            <a:pPr marL="457200" lvl="0" indent="-342900">
              <a:spcBef>
                <a:spcPts val="0"/>
              </a:spcBef>
              <a:spcAft>
                <a:spcPts val="0"/>
              </a:spcAft>
              <a:buSzPct val="100000"/>
            </a:pPr>
            <a:r>
              <a:rPr lang="en"/>
              <a:t>Requires dozens of tasks to be distributed to people at the company</a:t>
            </a:r>
          </a:p>
          <a:p>
            <a:pPr marL="457200" lvl="0" indent="-342900">
              <a:spcBef>
                <a:spcPts val="0"/>
              </a:spcBef>
              <a:buSzPct val="100000"/>
            </a:pPr>
            <a:r>
              <a:rPr lang="en"/>
              <a:t>Despite hundreds of packages/libraries existing, picking out the right one for your purpose and your company</a:t>
            </a:r>
          </a:p>
          <a:p>
            <a:pPr lvl="0">
              <a:spcBef>
                <a:spcPts val="0"/>
              </a:spcBef>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0" y="0"/>
            <a:ext cx="9144000" cy="572700"/>
          </a:xfrm>
          <a:prstGeom prst="rect">
            <a:avLst/>
          </a:prstGeom>
        </p:spPr>
        <p:txBody>
          <a:bodyPr wrap="square" lIns="91425" tIns="91425" rIns="91425" bIns="91425" anchor="t" anchorCtr="0">
            <a:noAutofit/>
          </a:bodyPr>
          <a:lstStyle/>
          <a:p>
            <a:pPr lvl="0" algn="ctr" rtl="0">
              <a:spcBef>
                <a:spcPts val="0"/>
              </a:spcBef>
              <a:buNone/>
            </a:pPr>
            <a:r>
              <a:rPr lang="en" b="1">
                <a:solidFill>
                  <a:srgbClr val="0000FF"/>
                </a:solidFill>
              </a:rPr>
              <a:t>Outline</a:t>
            </a:r>
          </a:p>
        </p:txBody>
      </p:sp>
      <p:sp>
        <p:nvSpPr>
          <p:cNvPr id="159" name="Shape 159"/>
          <p:cNvSpPr txBox="1">
            <a:spLocks noGrp="1"/>
          </p:cNvSpPr>
          <p:nvPr>
            <p:ph type="body" idx="1"/>
          </p:nvPr>
        </p:nvSpPr>
        <p:spPr>
          <a:xfrm>
            <a:off x="0" y="572700"/>
            <a:ext cx="9144000" cy="3416400"/>
          </a:xfrm>
          <a:prstGeom prst="rect">
            <a:avLst/>
          </a:prstGeom>
        </p:spPr>
        <p:txBody>
          <a:bodyPr wrap="square" lIns="91425" tIns="91425" rIns="91425" bIns="91425" anchor="t" anchorCtr="0">
            <a:noAutofit/>
          </a:bodyPr>
          <a:lstStyle/>
          <a:p>
            <a:pPr marL="457200" lvl="0" indent="-342900" algn="ctr" rtl="0">
              <a:spcBef>
                <a:spcPts val="0"/>
              </a:spcBef>
              <a:spcAft>
                <a:spcPts val="0"/>
              </a:spcAft>
              <a:buClr>
                <a:srgbClr val="B7B7B7"/>
              </a:buClr>
              <a:buSzPct val="100000"/>
            </a:pPr>
            <a:r>
              <a:rPr lang="en" b="1">
                <a:solidFill>
                  <a:srgbClr val="B7B7B7"/>
                </a:solidFill>
              </a:rPr>
              <a:t>Software Development is More Than Just Building Products</a:t>
            </a:r>
          </a:p>
          <a:p>
            <a:pPr marL="457200" lvl="0" indent="-342900" algn="ctr" rtl="0">
              <a:spcBef>
                <a:spcPts val="0"/>
              </a:spcBef>
              <a:spcAft>
                <a:spcPts val="0"/>
              </a:spcAft>
              <a:buClr>
                <a:srgbClr val="B7B7B7"/>
              </a:buClr>
              <a:buSzPct val="100000"/>
            </a:pPr>
            <a:r>
              <a:rPr lang="en" b="1">
                <a:solidFill>
                  <a:srgbClr val="B7B7B7"/>
                </a:solidFill>
              </a:rPr>
              <a:t>Ford Shows Us How Modern Software Development Is Done</a:t>
            </a:r>
          </a:p>
          <a:p>
            <a:pPr marL="457200" lvl="0" indent="-342900" algn="ctr" rtl="0">
              <a:spcBef>
                <a:spcPts val="0"/>
              </a:spcBef>
              <a:spcAft>
                <a:spcPts val="0"/>
              </a:spcAft>
              <a:buClr>
                <a:srgbClr val="B7B7B7"/>
              </a:buClr>
              <a:buSzPct val="100000"/>
            </a:pPr>
            <a:r>
              <a:rPr lang="en" b="1">
                <a:solidFill>
                  <a:srgbClr val="B7B7B7"/>
                </a:solidFill>
              </a:rPr>
              <a:t>Ford discusses the most important/popular languages and development environments.</a:t>
            </a:r>
          </a:p>
          <a:p>
            <a:pPr marL="914400" lvl="1" indent="-342900" algn="ctr" rtl="0">
              <a:spcBef>
                <a:spcPts val="0"/>
              </a:spcBef>
              <a:spcAft>
                <a:spcPts val="0"/>
              </a:spcAft>
              <a:buClr>
                <a:srgbClr val="B7B7B7"/>
              </a:buClr>
              <a:buSzPct val="100000"/>
            </a:pPr>
            <a:r>
              <a:rPr lang="en" sz="1800" b="1">
                <a:solidFill>
                  <a:srgbClr val="B7B7B7"/>
                </a:solidFill>
              </a:rPr>
              <a:t> Relational Databases</a:t>
            </a:r>
          </a:p>
          <a:p>
            <a:pPr marL="914400" lvl="1" indent="-342900" algn="ctr" rtl="0">
              <a:spcBef>
                <a:spcPts val="0"/>
              </a:spcBef>
              <a:spcAft>
                <a:spcPts val="0"/>
              </a:spcAft>
              <a:buClr>
                <a:srgbClr val="B7B7B7"/>
              </a:buClr>
              <a:buSzPct val="100000"/>
            </a:pPr>
            <a:r>
              <a:rPr lang="en" sz="1800" b="1">
                <a:solidFill>
                  <a:srgbClr val="B7B7B7"/>
                </a:solidFill>
              </a:rPr>
              <a:t>Java</a:t>
            </a:r>
          </a:p>
          <a:p>
            <a:pPr marL="914400" lvl="1" indent="-342900" algn="ctr" rtl="0">
              <a:spcBef>
                <a:spcPts val="0"/>
              </a:spcBef>
              <a:spcAft>
                <a:spcPts val="0"/>
              </a:spcAft>
              <a:buClr>
                <a:srgbClr val="B7B7B7"/>
              </a:buClr>
              <a:buSzPct val="100000"/>
            </a:pPr>
            <a:r>
              <a:rPr lang="en" sz="1800" b="1">
                <a:solidFill>
                  <a:srgbClr val="B7B7B7"/>
                </a:solidFill>
              </a:rPr>
              <a:t>JavaScript</a:t>
            </a:r>
          </a:p>
          <a:p>
            <a:pPr marL="457200" lvl="0" indent="-342900" algn="ctr" rtl="0">
              <a:spcBef>
                <a:spcPts val="0"/>
              </a:spcBef>
              <a:spcAft>
                <a:spcPts val="0"/>
              </a:spcAft>
              <a:buClr>
                <a:srgbClr val="B7B7B7"/>
              </a:buClr>
              <a:buSzPct val="100000"/>
            </a:pPr>
            <a:r>
              <a:rPr lang="en" b="1">
                <a:solidFill>
                  <a:srgbClr val="B7B7B7"/>
                </a:solidFill>
              </a:rPr>
              <a:t>Ford strongly argues that programming languages change for the better, there are similar trends in modern development, and development is more complex than it first appears to be.</a:t>
            </a:r>
          </a:p>
          <a:p>
            <a:pPr marL="457200" lvl="0" indent="-342900" algn="ctr" rtl="0">
              <a:spcBef>
                <a:spcPts val="0"/>
              </a:spcBef>
              <a:buClr>
                <a:srgbClr val="000000"/>
              </a:buClr>
              <a:buSzPct val="100000"/>
            </a:pPr>
            <a:r>
              <a:rPr lang="en" b="1">
                <a:solidFill>
                  <a:srgbClr val="000000"/>
                </a:solidFill>
              </a:rPr>
              <a:t>Software Development Is An Ongoing Science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rPr>
              <a:t>Software Development Is An Ongoing Science</a:t>
            </a:r>
          </a:p>
        </p:txBody>
      </p:sp>
      <p:sp>
        <p:nvSpPr>
          <p:cNvPr id="165" name="Shape 165"/>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SzPct val="100000"/>
              <a:buChar char="●"/>
            </a:pPr>
            <a:r>
              <a:rPr lang="en"/>
              <a:t>Ford shows us that the iterative process of building on top of work that has come before us isn’t just a trait that belongs solely to Biology, but also to Software Engineering.</a:t>
            </a:r>
          </a:p>
          <a:p>
            <a:pPr marL="457200" lvl="0" indent="-342900" rtl="0">
              <a:spcBef>
                <a:spcPts val="0"/>
              </a:spcBef>
              <a:spcAft>
                <a:spcPts val="0"/>
              </a:spcAft>
              <a:buSzPct val="100000"/>
              <a:buChar char="●"/>
            </a:pPr>
            <a:r>
              <a:rPr lang="en"/>
              <a:t>Open Source and extensible tooling allow us to not have to worry about many of the problems that have plagued other developers some time ago, and we no longer reinvent the wheel.</a:t>
            </a:r>
          </a:p>
          <a:p>
            <a:pPr marL="457200" lvl="0" indent="-342900">
              <a:spcBef>
                <a:spcPts val="0"/>
              </a:spcBef>
              <a:buSzPct val="100000"/>
              <a:buChar char="●"/>
            </a:pPr>
            <a:r>
              <a:rPr lang="en"/>
              <a:t>As we develop GRNsight into the coming future, we must always be aware of the scope of the features that we are working on, and work to make sure that the fruits of our labor reach as many other developers as possible in order to give back to the field of Open Science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0" y="0"/>
            <a:ext cx="9144000" cy="572700"/>
          </a:xfrm>
          <a:prstGeom prst="rect">
            <a:avLst/>
          </a:prstGeom>
        </p:spPr>
        <p:txBody>
          <a:bodyPr wrap="square" lIns="91425" tIns="91425" rIns="91425" bIns="91425" anchor="t" anchorCtr="0">
            <a:noAutofit/>
          </a:bodyPr>
          <a:lstStyle/>
          <a:p>
            <a:pPr lvl="0" algn="ctr" rtl="0">
              <a:spcBef>
                <a:spcPts val="0"/>
              </a:spcBef>
              <a:buNone/>
            </a:pPr>
            <a:r>
              <a:rPr lang="en" b="1">
                <a:solidFill>
                  <a:srgbClr val="0000FF"/>
                </a:solidFill>
              </a:rPr>
              <a:t>Conclusion</a:t>
            </a:r>
          </a:p>
        </p:txBody>
      </p:sp>
      <p:sp>
        <p:nvSpPr>
          <p:cNvPr id="171" name="Shape 171"/>
          <p:cNvSpPr txBox="1">
            <a:spLocks noGrp="1"/>
          </p:cNvSpPr>
          <p:nvPr>
            <p:ph type="body" idx="1"/>
          </p:nvPr>
        </p:nvSpPr>
        <p:spPr>
          <a:xfrm>
            <a:off x="0" y="572700"/>
            <a:ext cx="9144000" cy="3416400"/>
          </a:xfrm>
          <a:prstGeom prst="rect">
            <a:avLst/>
          </a:prstGeom>
        </p:spPr>
        <p:txBody>
          <a:bodyPr wrap="square" lIns="91425" tIns="91425" rIns="91425" bIns="91425" anchor="t" anchorCtr="0">
            <a:noAutofit/>
          </a:bodyPr>
          <a:lstStyle/>
          <a:p>
            <a:pPr marL="457200" lvl="0" indent="-342900" algn="ctr" rtl="0">
              <a:spcBef>
                <a:spcPts val="0"/>
              </a:spcBef>
              <a:spcAft>
                <a:spcPts val="0"/>
              </a:spcAft>
              <a:buClr>
                <a:srgbClr val="000000"/>
              </a:buClr>
              <a:buSzPct val="100000"/>
            </a:pPr>
            <a:r>
              <a:rPr lang="en" b="1">
                <a:solidFill>
                  <a:srgbClr val="000000"/>
                </a:solidFill>
              </a:rPr>
              <a:t>Software Development is More Than Just Building Products</a:t>
            </a:r>
          </a:p>
          <a:p>
            <a:pPr marL="457200" lvl="0" indent="-342900" algn="ctr" rtl="0">
              <a:spcBef>
                <a:spcPts val="0"/>
              </a:spcBef>
              <a:spcAft>
                <a:spcPts val="0"/>
              </a:spcAft>
              <a:buClr>
                <a:srgbClr val="000000"/>
              </a:buClr>
              <a:buSzPct val="100000"/>
            </a:pPr>
            <a:r>
              <a:rPr lang="en" b="1">
                <a:solidFill>
                  <a:srgbClr val="000000"/>
                </a:solidFill>
              </a:rPr>
              <a:t>Ford Shows Us How Modern Software Development Is Done</a:t>
            </a:r>
          </a:p>
          <a:p>
            <a:pPr marL="457200" lvl="0" indent="-342900" algn="ctr" rtl="0">
              <a:spcBef>
                <a:spcPts val="0"/>
              </a:spcBef>
              <a:spcAft>
                <a:spcPts val="0"/>
              </a:spcAft>
              <a:buClr>
                <a:srgbClr val="000000"/>
              </a:buClr>
              <a:buSzPct val="100000"/>
            </a:pPr>
            <a:r>
              <a:rPr lang="en" b="1">
                <a:solidFill>
                  <a:srgbClr val="000000"/>
                </a:solidFill>
              </a:rPr>
              <a:t>Ford discusses the most important/popular languages and development environments.</a:t>
            </a:r>
          </a:p>
          <a:p>
            <a:pPr marL="914400" lvl="1" indent="-342900" algn="ctr" rtl="0">
              <a:spcBef>
                <a:spcPts val="0"/>
              </a:spcBef>
              <a:spcAft>
                <a:spcPts val="0"/>
              </a:spcAft>
              <a:buClr>
                <a:srgbClr val="000000"/>
              </a:buClr>
              <a:buSzPct val="100000"/>
            </a:pPr>
            <a:r>
              <a:rPr lang="en" sz="1800" b="1">
                <a:solidFill>
                  <a:srgbClr val="000000"/>
                </a:solidFill>
              </a:rPr>
              <a:t> Relational Databases</a:t>
            </a:r>
          </a:p>
          <a:p>
            <a:pPr marL="914400" lvl="1" indent="-342900" algn="ctr" rtl="0">
              <a:spcBef>
                <a:spcPts val="0"/>
              </a:spcBef>
              <a:spcAft>
                <a:spcPts val="0"/>
              </a:spcAft>
              <a:buClr>
                <a:srgbClr val="000000"/>
              </a:buClr>
              <a:buSzPct val="100000"/>
            </a:pPr>
            <a:r>
              <a:rPr lang="en" sz="1800" b="1">
                <a:solidFill>
                  <a:srgbClr val="000000"/>
                </a:solidFill>
              </a:rPr>
              <a:t>Java</a:t>
            </a:r>
          </a:p>
          <a:p>
            <a:pPr marL="914400" lvl="1" indent="-342900" algn="ctr" rtl="0">
              <a:spcBef>
                <a:spcPts val="0"/>
              </a:spcBef>
              <a:spcAft>
                <a:spcPts val="0"/>
              </a:spcAft>
              <a:buClr>
                <a:srgbClr val="000000"/>
              </a:buClr>
              <a:buSzPct val="100000"/>
            </a:pPr>
            <a:r>
              <a:rPr lang="en" sz="1800" b="1">
                <a:solidFill>
                  <a:srgbClr val="000000"/>
                </a:solidFill>
              </a:rPr>
              <a:t>JavaScript</a:t>
            </a:r>
          </a:p>
          <a:p>
            <a:pPr marL="457200" lvl="0" indent="-342900" algn="ctr" rtl="0">
              <a:spcBef>
                <a:spcPts val="0"/>
              </a:spcBef>
              <a:spcAft>
                <a:spcPts val="0"/>
              </a:spcAft>
              <a:buClr>
                <a:srgbClr val="000000"/>
              </a:buClr>
              <a:buSzPct val="100000"/>
            </a:pPr>
            <a:r>
              <a:rPr lang="en" b="1">
                <a:solidFill>
                  <a:srgbClr val="000000"/>
                </a:solidFill>
              </a:rPr>
              <a:t>Ford strongly argues that programming languages change for the better, there are similar trends in modern development, and development is more complex than it first appears to be.</a:t>
            </a:r>
          </a:p>
          <a:p>
            <a:pPr marL="457200" lvl="0" indent="-342900" algn="ctr" rtl="0">
              <a:spcBef>
                <a:spcPts val="0"/>
              </a:spcBef>
              <a:buClr>
                <a:srgbClr val="000000"/>
              </a:buClr>
              <a:buSzPct val="100000"/>
            </a:pPr>
            <a:r>
              <a:rPr lang="en" b="1">
                <a:solidFill>
                  <a:srgbClr val="000000"/>
                </a:solidFill>
              </a:rPr>
              <a:t>Software Development Is An Ongoing Science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rPr>
              <a:t>References</a:t>
            </a:r>
          </a:p>
        </p:txBody>
      </p:sp>
      <p:sp>
        <p:nvSpPr>
          <p:cNvPr id="177" name="Shape 177"/>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lvl="0">
              <a:spcBef>
                <a:spcPts val="0"/>
              </a:spcBef>
              <a:buNone/>
            </a:pPr>
            <a:r>
              <a:rPr lang="en">
                <a:solidFill>
                  <a:srgbClr val="666666"/>
                </a:solidFill>
              </a:rPr>
              <a:t>Ford, Paul. (2015, June 11). </a:t>
            </a:r>
            <a:r>
              <a:rPr lang="en" i="1">
                <a:solidFill>
                  <a:srgbClr val="666666"/>
                </a:solidFill>
              </a:rPr>
              <a:t>What is Code?</a:t>
            </a:r>
            <a:r>
              <a:rPr lang="en">
                <a:solidFill>
                  <a:srgbClr val="666666"/>
                </a:solidFill>
              </a:rPr>
              <a:t>. Retrieved November 12, 2017, from </a:t>
            </a:r>
            <a:r>
              <a:rPr lang="en" u="sng">
                <a:solidFill>
                  <a:schemeClr val="hlink"/>
                </a:solidFill>
                <a:hlinkClick r:id="rId3"/>
              </a:rPr>
              <a:t>https://www.bloomberg.com/graphics/2015-paul-ford-what-is-code/#the-time-you-attended-the-e-mail-address-validation-meeting</a:t>
            </a:r>
          </a:p>
          <a:p>
            <a:pPr lvl="0">
              <a:spcBef>
                <a:spcPts val="0"/>
              </a:spcBef>
              <a:buClr>
                <a:schemeClr val="dk1"/>
              </a:buClr>
              <a:buSzPct val="61111"/>
              <a:buFont typeface="Arial"/>
              <a:buNone/>
            </a:pPr>
            <a:endParaRPr>
              <a:solidFill>
                <a:srgbClr val="6666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0" y="0"/>
            <a:ext cx="91440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rPr>
              <a:t>Outline</a:t>
            </a:r>
          </a:p>
        </p:txBody>
      </p:sp>
      <p:sp>
        <p:nvSpPr>
          <p:cNvPr id="61" name="Shape 61"/>
          <p:cNvSpPr txBox="1">
            <a:spLocks noGrp="1"/>
          </p:cNvSpPr>
          <p:nvPr>
            <p:ph type="body" idx="1"/>
          </p:nvPr>
        </p:nvSpPr>
        <p:spPr>
          <a:xfrm>
            <a:off x="0" y="572700"/>
            <a:ext cx="9144000" cy="3416400"/>
          </a:xfrm>
          <a:prstGeom prst="rect">
            <a:avLst/>
          </a:prstGeom>
        </p:spPr>
        <p:txBody>
          <a:bodyPr wrap="square" lIns="91425" tIns="91425" rIns="91425" bIns="91425" anchor="t" anchorCtr="0">
            <a:noAutofit/>
          </a:bodyPr>
          <a:lstStyle/>
          <a:p>
            <a:pPr marL="457200" lvl="0" indent="-342900" algn="ctr" rtl="0">
              <a:spcBef>
                <a:spcPts val="0"/>
              </a:spcBef>
              <a:spcAft>
                <a:spcPts val="0"/>
              </a:spcAft>
              <a:buSzPct val="100000"/>
            </a:pPr>
            <a:r>
              <a:rPr lang="en" b="1"/>
              <a:t>Software Development is More Than Just Building Products</a:t>
            </a:r>
          </a:p>
          <a:p>
            <a:pPr marL="457200" lvl="0" indent="-342900" algn="ctr" rtl="0">
              <a:spcBef>
                <a:spcPts val="0"/>
              </a:spcBef>
              <a:spcAft>
                <a:spcPts val="0"/>
              </a:spcAft>
              <a:buSzPct val="100000"/>
            </a:pPr>
            <a:r>
              <a:rPr lang="en" b="1"/>
              <a:t>Ford Shows Us How Modern Software Development Is Done</a:t>
            </a:r>
          </a:p>
          <a:p>
            <a:pPr marL="457200" lvl="0" indent="-342900" algn="ctr" rtl="0">
              <a:spcBef>
                <a:spcPts val="0"/>
              </a:spcBef>
              <a:spcAft>
                <a:spcPts val="0"/>
              </a:spcAft>
              <a:buSzPct val="100000"/>
            </a:pPr>
            <a:r>
              <a:rPr lang="en" b="1"/>
              <a:t>Ford discusses the most important/popular languages and development environments.</a:t>
            </a:r>
          </a:p>
          <a:p>
            <a:pPr marL="914400" lvl="1" indent="-342900" algn="ctr" rtl="0">
              <a:spcBef>
                <a:spcPts val="0"/>
              </a:spcBef>
              <a:spcAft>
                <a:spcPts val="0"/>
              </a:spcAft>
              <a:buSzPct val="100000"/>
            </a:pPr>
            <a:r>
              <a:rPr lang="en" sz="1800" b="1"/>
              <a:t> Relational Databases</a:t>
            </a:r>
          </a:p>
          <a:p>
            <a:pPr marL="914400" lvl="1" indent="-342900" algn="ctr" rtl="0">
              <a:spcBef>
                <a:spcPts val="0"/>
              </a:spcBef>
              <a:spcAft>
                <a:spcPts val="0"/>
              </a:spcAft>
              <a:buSzPct val="100000"/>
            </a:pPr>
            <a:r>
              <a:rPr lang="en" sz="1800" b="1"/>
              <a:t>Java</a:t>
            </a:r>
          </a:p>
          <a:p>
            <a:pPr marL="914400" lvl="1" indent="-342900" algn="ctr" rtl="0">
              <a:spcBef>
                <a:spcPts val="0"/>
              </a:spcBef>
              <a:spcAft>
                <a:spcPts val="0"/>
              </a:spcAft>
              <a:buSzPct val="100000"/>
            </a:pPr>
            <a:r>
              <a:rPr lang="en" sz="1800" b="1"/>
              <a:t>JavaScript</a:t>
            </a:r>
          </a:p>
          <a:p>
            <a:pPr marL="457200" lvl="0" indent="-342900" algn="ctr" rtl="0">
              <a:spcBef>
                <a:spcPts val="0"/>
              </a:spcBef>
              <a:spcAft>
                <a:spcPts val="0"/>
              </a:spcAft>
              <a:buSzPct val="100000"/>
            </a:pPr>
            <a:r>
              <a:rPr lang="en" b="1"/>
              <a:t>Ford strongly argues that programming languages change for the better, there are similar trends in modern development, and development is more complex than it first appears to be.</a:t>
            </a:r>
          </a:p>
          <a:p>
            <a:pPr marL="457200" lvl="0" indent="-342900" algn="ctr" rtl="0">
              <a:spcBef>
                <a:spcPts val="0"/>
              </a:spcBef>
              <a:buSzPct val="100000"/>
            </a:pPr>
            <a:r>
              <a:rPr lang="en" b="1"/>
              <a:t>Software Development Is An Ongoing Science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0" y="0"/>
            <a:ext cx="9144000" cy="572700"/>
          </a:xfrm>
          <a:prstGeom prst="rect">
            <a:avLst/>
          </a:prstGeom>
        </p:spPr>
        <p:txBody>
          <a:bodyPr wrap="square" lIns="91425" tIns="91425" rIns="91425" bIns="91425" anchor="t" anchorCtr="0">
            <a:noAutofit/>
          </a:bodyPr>
          <a:lstStyle/>
          <a:p>
            <a:pPr lvl="0" algn="ctr" rtl="0">
              <a:spcBef>
                <a:spcPts val="0"/>
              </a:spcBef>
              <a:buNone/>
            </a:pPr>
            <a:r>
              <a:rPr lang="en" b="1">
                <a:solidFill>
                  <a:srgbClr val="0000FF"/>
                </a:solidFill>
              </a:rPr>
              <a:t>Outline</a:t>
            </a:r>
          </a:p>
        </p:txBody>
      </p:sp>
      <p:sp>
        <p:nvSpPr>
          <p:cNvPr id="67" name="Shape 67"/>
          <p:cNvSpPr txBox="1">
            <a:spLocks noGrp="1"/>
          </p:cNvSpPr>
          <p:nvPr>
            <p:ph type="body" idx="1"/>
          </p:nvPr>
        </p:nvSpPr>
        <p:spPr>
          <a:xfrm>
            <a:off x="0" y="572700"/>
            <a:ext cx="9144000" cy="3416400"/>
          </a:xfrm>
          <a:prstGeom prst="rect">
            <a:avLst/>
          </a:prstGeom>
        </p:spPr>
        <p:txBody>
          <a:bodyPr wrap="square" lIns="91425" tIns="91425" rIns="91425" bIns="91425" anchor="t" anchorCtr="0">
            <a:noAutofit/>
          </a:bodyPr>
          <a:lstStyle/>
          <a:p>
            <a:pPr marL="457200" lvl="0" indent="-342900" algn="ctr" rtl="0">
              <a:spcBef>
                <a:spcPts val="0"/>
              </a:spcBef>
              <a:spcAft>
                <a:spcPts val="0"/>
              </a:spcAft>
              <a:buSzPct val="100000"/>
            </a:pPr>
            <a:r>
              <a:rPr lang="en" b="1"/>
              <a:t>Software Development is More Than Just Building Products</a:t>
            </a:r>
          </a:p>
          <a:p>
            <a:pPr marL="457200" lvl="0" indent="-342900" algn="ctr" rtl="0">
              <a:spcBef>
                <a:spcPts val="0"/>
              </a:spcBef>
              <a:spcAft>
                <a:spcPts val="0"/>
              </a:spcAft>
              <a:buClr>
                <a:srgbClr val="999999"/>
              </a:buClr>
              <a:buSzPct val="100000"/>
            </a:pPr>
            <a:r>
              <a:rPr lang="en" b="1">
                <a:solidFill>
                  <a:srgbClr val="999999"/>
                </a:solidFill>
              </a:rPr>
              <a:t>Ford Shows Us How Modern Software Development Is Done</a:t>
            </a:r>
          </a:p>
          <a:p>
            <a:pPr marL="457200" lvl="0" indent="-342900" algn="ctr" rtl="0">
              <a:spcBef>
                <a:spcPts val="0"/>
              </a:spcBef>
              <a:spcAft>
                <a:spcPts val="0"/>
              </a:spcAft>
              <a:buClr>
                <a:srgbClr val="999999"/>
              </a:buClr>
              <a:buSzPct val="100000"/>
            </a:pPr>
            <a:r>
              <a:rPr lang="en" b="1">
                <a:solidFill>
                  <a:srgbClr val="999999"/>
                </a:solidFill>
              </a:rPr>
              <a:t>Ford discusses the most important/popular languages and development environments.</a:t>
            </a:r>
          </a:p>
          <a:p>
            <a:pPr marL="914400" lvl="1" indent="-342900" algn="ctr" rtl="0">
              <a:spcBef>
                <a:spcPts val="0"/>
              </a:spcBef>
              <a:spcAft>
                <a:spcPts val="0"/>
              </a:spcAft>
              <a:buClr>
                <a:srgbClr val="999999"/>
              </a:buClr>
              <a:buSzPct val="100000"/>
            </a:pPr>
            <a:r>
              <a:rPr lang="en" sz="1800" b="1">
                <a:solidFill>
                  <a:srgbClr val="999999"/>
                </a:solidFill>
              </a:rPr>
              <a:t> Relational Databases</a:t>
            </a:r>
          </a:p>
          <a:p>
            <a:pPr marL="914400" lvl="1" indent="-342900" algn="ctr" rtl="0">
              <a:spcBef>
                <a:spcPts val="0"/>
              </a:spcBef>
              <a:spcAft>
                <a:spcPts val="0"/>
              </a:spcAft>
              <a:buClr>
                <a:srgbClr val="999999"/>
              </a:buClr>
              <a:buSzPct val="100000"/>
            </a:pPr>
            <a:r>
              <a:rPr lang="en" sz="1800" b="1">
                <a:solidFill>
                  <a:srgbClr val="999999"/>
                </a:solidFill>
              </a:rPr>
              <a:t>Java</a:t>
            </a:r>
          </a:p>
          <a:p>
            <a:pPr marL="914400" lvl="1" indent="-342900" algn="ctr" rtl="0">
              <a:spcBef>
                <a:spcPts val="0"/>
              </a:spcBef>
              <a:spcAft>
                <a:spcPts val="0"/>
              </a:spcAft>
              <a:buClr>
                <a:srgbClr val="999999"/>
              </a:buClr>
              <a:buSzPct val="100000"/>
            </a:pPr>
            <a:r>
              <a:rPr lang="en" sz="1800" b="1">
                <a:solidFill>
                  <a:srgbClr val="999999"/>
                </a:solidFill>
              </a:rPr>
              <a:t>JavaScript</a:t>
            </a:r>
          </a:p>
          <a:p>
            <a:pPr marL="457200" lvl="0" indent="-342900" algn="ctr" rtl="0">
              <a:spcBef>
                <a:spcPts val="0"/>
              </a:spcBef>
              <a:spcAft>
                <a:spcPts val="0"/>
              </a:spcAft>
              <a:buClr>
                <a:srgbClr val="999999"/>
              </a:buClr>
              <a:buSzPct val="100000"/>
            </a:pPr>
            <a:r>
              <a:rPr lang="en" b="1">
                <a:solidFill>
                  <a:srgbClr val="999999"/>
                </a:solidFill>
              </a:rPr>
              <a:t>Ford strongly argues that programming languages change for the better, there are similar trends in modern development, and development is more complex than it first appears to be.</a:t>
            </a:r>
          </a:p>
          <a:p>
            <a:pPr marL="457200" lvl="0" indent="-342900" algn="ctr" rtl="0">
              <a:spcBef>
                <a:spcPts val="0"/>
              </a:spcBef>
              <a:buClr>
                <a:srgbClr val="999999"/>
              </a:buClr>
              <a:buSzPct val="100000"/>
            </a:pPr>
            <a:r>
              <a:rPr lang="en" b="1">
                <a:solidFill>
                  <a:srgbClr val="999999"/>
                </a:solidFill>
              </a:rPr>
              <a:t>Software Development Is An Ongoing Science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23850"/>
            <a:ext cx="85206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rPr>
              <a:t>Paul Ford Tells Us That Software Development is More Than Just Building Products</a:t>
            </a:r>
          </a:p>
        </p:txBody>
      </p:sp>
      <p:sp>
        <p:nvSpPr>
          <p:cNvPr id="73" name="Shape 73"/>
          <p:cNvSpPr txBox="1">
            <a:spLocks noGrp="1"/>
          </p:cNvSpPr>
          <p:nvPr>
            <p:ph type="body" idx="1"/>
          </p:nvPr>
        </p:nvSpPr>
        <p:spPr>
          <a:xfrm>
            <a:off x="311700" y="135357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SzPct val="100000"/>
              <a:buChar char="●"/>
            </a:pPr>
            <a:r>
              <a:rPr lang="en"/>
              <a:t>The end result of good software development comes with the promise of an application that just “works”</a:t>
            </a:r>
          </a:p>
          <a:p>
            <a:pPr marL="457200" lvl="0" indent="-342900" rtl="0">
              <a:spcBef>
                <a:spcPts val="0"/>
              </a:spcBef>
              <a:spcAft>
                <a:spcPts val="0"/>
              </a:spcAft>
              <a:buSzPct val="100000"/>
              <a:buChar char="●"/>
            </a:pPr>
            <a:r>
              <a:rPr lang="en"/>
              <a:t>In reality, even the most trivial of features need vast amounts of consideration</a:t>
            </a:r>
          </a:p>
          <a:p>
            <a:pPr marL="457200" lvl="0" indent="-342900" rtl="0">
              <a:spcBef>
                <a:spcPts val="0"/>
              </a:spcBef>
              <a:spcAft>
                <a:spcPts val="0"/>
              </a:spcAft>
              <a:buSzPct val="100000"/>
              <a:buChar char="●"/>
            </a:pPr>
            <a:r>
              <a:rPr lang="en"/>
              <a:t>In Ford’s example, in creating a simple registration experience multiple factors need to be considered</a:t>
            </a:r>
          </a:p>
          <a:p>
            <a:pPr marL="914400" lvl="1" indent="-317500" rtl="0">
              <a:spcBef>
                <a:spcPts val="0"/>
              </a:spcBef>
              <a:spcAft>
                <a:spcPts val="0"/>
              </a:spcAft>
              <a:buSzPct val="100000"/>
              <a:buChar char="○"/>
            </a:pPr>
            <a:r>
              <a:rPr lang="en"/>
              <a:t>Email Validation</a:t>
            </a:r>
          </a:p>
          <a:p>
            <a:pPr marL="914400" lvl="1" indent="-317500" rtl="0">
              <a:spcBef>
                <a:spcPts val="0"/>
              </a:spcBef>
              <a:spcAft>
                <a:spcPts val="0"/>
              </a:spcAft>
              <a:buSzPct val="100000"/>
              <a:buChar char="○"/>
            </a:pPr>
            <a:r>
              <a:rPr lang="en"/>
              <a:t>Confirmation messages</a:t>
            </a:r>
          </a:p>
          <a:p>
            <a:pPr marL="914400" lvl="1" indent="-317500" rtl="0">
              <a:spcBef>
                <a:spcPts val="0"/>
              </a:spcBef>
              <a:spcAft>
                <a:spcPts val="0"/>
              </a:spcAft>
              <a:buSzPct val="100000"/>
              <a:buChar char="○"/>
            </a:pPr>
            <a:r>
              <a:rPr lang="en"/>
              <a:t>Ephemeral Email Services</a:t>
            </a:r>
          </a:p>
          <a:p>
            <a:pPr marL="914400" lvl="1" indent="-317500" rtl="0">
              <a:spcBef>
                <a:spcPts val="0"/>
              </a:spcBef>
              <a:spcAft>
                <a:spcPts val="0"/>
              </a:spcAft>
              <a:buSzPct val="100000"/>
              <a:buChar char="○"/>
            </a:pPr>
            <a:r>
              <a:rPr lang="en"/>
              <a:t>Upload limits</a:t>
            </a:r>
          </a:p>
          <a:p>
            <a:pPr marL="914400" lvl="1" indent="-317500" rtl="0">
              <a:spcBef>
                <a:spcPts val="0"/>
              </a:spcBef>
              <a:spcAft>
                <a:spcPts val="0"/>
              </a:spcAft>
              <a:buSzPct val="100000"/>
              <a:buChar char="○"/>
            </a:pPr>
            <a:r>
              <a:rPr lang="en"/>
              <a:t>Database Schemas</a:t>
            </a:r>
          </a:p>
          <a:p>
            <a:pPr marL="914400" lvl="1" indent="-317500">
              <a:spcBef>
                <a:spcPts val="0"/>
              </a:spcBef>
              <a:buSzPct val="100000"/>
              <a:buChar char="○"/>
            </a:pPr>
            <a:r>
              <a:rPr lang="en"/>
              <a:t>Account Expiration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0" y="0"/>
            <a:ext cx="9144000" cy="572700"/>
          </a:xfrm>
          <a:prstGeom prst="rect">
            <a:avLst/>
          </a:prstGeom>
        </p:spPr>
        <p:txBody>
          <a:bodyPr wrap="square" lIns="91425" tIns="91425" rIns="91425" bIns="91425" anchor="t" anchorCtr="0">
            <a:noAutofit/>
          </a:bodyPr>
          <a:lstStyle/>
          <a:p>
            <a:pPr lvl="0" algn="ctr" rtl="0">
              <a:spcBef>
                <a:spcPts val="0"/>
              </a:spcBef>
              <a:buNone/>
            </a:pPr>
            <a:r>
              <a:rPr lang="en" b="1">
                <a:solidFill>
                  <a:srgbClr val="0000FF"/>
                </a:solidFill>
              </a:rPr>
              <a:t>Outline</a:t>
            </a:r>
          </a:p>
        </p:txBody>
      </p:sp>
      <p:sp>
        <p:nvSpPr>
          <p:cNvPr id="79" name="Shape 79"/>
          <p:cNvSpPr txBox="1">
            <a:spLocks noGrp="1"/>
          </p:cNvSpPr>
          <p:nvPr>
            <p:ph type="body" idx="1"/>
          </p:nvPr>
        </p:nvSpPr>
        <p:spPr>
          <a:xfrm>
            <a:off x="0" y="572700"/>
            <a:ext cx="9144000" cy="3416400"/>
          </a:xfrm>
          <a:prstGeom prst="rect">
            <a:avLst/>
          </a:prstGeom>
        </p:spPr>
        <p:txBody>
          <a:bodyPr wrap="square" lIns="91425" tIns="91425" rIns="91425" bIns="91425" anchor="t" anchorCtr="0">
            <a:noAutofit/>
          </a:bodyPr>
          <a:lstStyle/>
          <a:p>
            <a:pPr marL="457200" lvl="0" indent="-342900" algn="ctr" rtl="0">
              <a:spcBef>
                <a:spcPts val="0"/>
              </a:spcBef>
              <a:spcAft>
                <a:spcPts val="0"/>
              </a:spcAft>
              <a:buClr>
                <a:srgbClr val="B7B7B7"/>
              </a:buClr>
              <a:buSzPct val="100000"/>
            </a:pPr>
            <a:r>
              <a:rPr lang="en" b="1">
                <a:solidFill>
                  <a:srgbClr val="B7B7B7"/>
                </a:solidFill>
              </a:rPr>
              <a:t>Software Development is More Than Just Building Products</a:t>
            </a:r>
          </a:p>
          <a:p>
            <a:pPr marL="457200" lvl="0" indent="-342900" algn="ctr" rtl="0">
              <a:spcBef>
                <a:spcPts val="0"/>
              </a:spcBef>
              <a:spcAft>
                <a:spcPts val="0"/>
              </a:spcAft>
              <a:buSzPct val="100000"/>
            </a:pPr>
            <a:r>
              <a:rPr lang="en" b="1"/>
              <a:t>Ford Shows Us How Modern Software Development Is Done</a:t>
            </a:r>
          </a:p>
          <a:p>
            <a:pPr marL="457200" lvl="0" indent="-342900" algn="ctr" rtl="0">
              <a:spcBef>
                <a:spcPts val="0"/>
              </a:spcBef>
              <a:spcAft>
                <a:spcPts val="0"/>
              </a:spcAft>
              <a:buClr>
                <a:srgbClr val="B7B7B7"/>
              </a:buClr>
              <a:buSzPct val="100000"/>
            </a:pPr>
            <a:r>
              <a:rPr lang="en" b="1">
                <a:solidFill>
                  <a:srgbClr val="B7B7B7"/>
                </a:solidFill>
              </a:rPr>
              <a:t>Ford discusses the most important/popular languages and development environments.</a:t>
            </a:r>
          </a:p>
          <a:p>
            <a:pPr marL="914400" lvl="1" indent="-342900" algn="ctr" rtl="0">
              <a:spcBef>
                <a:spcPts val="0"/>
              </a:spcBef>
              <a:spcAft>
                <a:spcPts val="0"/>
              </a:spcAft>
              <a:buClr>
                <a:srgbClr val="B7B7B7"/>
              </a:buClr>
              <a:buSzPct val="100000"/>
            </a:pPr>
            <a:r>
              <a:rPr lang="en" sz="1800" b="1">
                <a:solidFill>
                  <a:srgbClr val="B7B7B7"/>
                </a:solidFill>
              </a:rPr>
              <a:t> Relational Databases</a:t>
            </a:r>
          </a:p>
          <a:p>
            <a:pPr marL="914400" lvl="1" indent="-342900" algn="ctr" rtl="0">
              <a:spcBef>
                <a:spcPts val="0"/>
              </a:spcBef>
              <a:spcAft>
                <a:spcPts val="0"/>
              </a:spcAft>
              <a:buClr>
                <a:srgbClr val="B7B7B7"/>
              </a:buClr>
              <a:buSzPct val="100000"/>
            </a:pPr>
            <a:r>
              <a:rPr lang="en" sz="1800" b="1">
                <a:solidFill>
                  <a:srgbClr val="B7B7B7"/>
                </a:solidFill>
              </a:rPr>
              <a:t>Java</a:t>
            </a:r>
          </a:p>
          <a:p>
            <a:pPr marL="914400" lvl="1" indent="-342900" algn="ctr" rtl="0">
              <a:spcBef>
                <a:spcPts val="0"/>
              </a:spcBef>
              <a:spcAft>
                <a:spcPts val="0"/>
              </a:spcAft>
              <a:buClr>
                <a:srgbClr val="B7B7B7"/>
              </a:buClr>
              <a:buSzPct val="100000"/>
            </a:pPr>
            <a:r>
              <a:rPr lang="en" sz="1800" b="1">
                <a:solidFill>
                  <a:srgbClr val="B7B7B7"/>
                </a:solidFill>
              </a:rPr>
              <a:t>JavaScript</a:t>
            </a:r>
          </a:p>
          <a:p>
            <a:pPr marL="457200" lvl="0" indent="-342900" algn="ctr" rtl="0">
              <a:spcBef>
                <a:spcPts val="0"/>
              </a:spcBef>
              <a:spcAft>
                <a:spcPts val="0"/>
              </a:spcAft>
              <a:buClr>
                <a:srgbClr val="B7B7B7"/>
              </a:buClr>
              <a:buSzPct val="100000"/>
            </a:pPr>
            <a:r>
              <a:rPr lang="en" b="1">
                <a:solidFill>
                  <a:srgbClr val="B7B7B7"/>
                </a:solidFill>
              </a:rPr>
              <a:t>Ford strongly argues that programming languages change for the better, there are similar trends in modern development, and development is more complex than it first appears to be.</a:t>
            </a:r>
          </a:p>
          <a:p>
            <a:pPr marL="457200" lvl="0" indent="-342900" algn="ctr" rtl="0">
              <a:spcBef>
                <a:spcPts val="0"/>
              </a:spcBef>
              <a:buClr>
                <a:srgbClr val="B7B7B7"/>
              </a:buClr>
              <a:buSzPct val="100000"/>
            </a:pPr>
            <a:r>
              <a:rPr lang="en" b="1">
                <a:solidFill>
                  <a:srgbClr val="B7B7B7"/>
                </a:solidFill>
              </a:rPr>
              <a:t>Software Development Is An Ongoing Science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rPr>
              <a:t>Ford Gives Us A Glimpse Into How Modern Software Development Is Done</a:t>
            </a:r>
          </a:p>
        </p:txBody>
      </p:sp>
      <p:sp>
        <p:nvSpPr>
          <p:cNvPr id="85" name="Shape 85"/>
          <p:cNvSpPr txBox="1">
            <a:spLocks noGrp="1"/>
          </p:cNvSpPr>
          <p:nvPr>
            <p:ph type="body" idx="1"/>
          </p:nvPr>
        </p:nvSpPr>
        <p:spPr>
          <a:xfrm>
            <a:off x="311700" y="1434050"/>
            <a:ext cx="8520600" cy="3416400"/>
          </a:xfrm>
          <a:prstGeom prst="rect">
            <a:avLst/>
          </a:prstGeom>
        </p:spPr>
        <p:txBody>
          <a:bodyPr wrap="square" lIns="91425" tIns="91425" rIns="91425" bIns="91425" anchor="t" anchorCtr="0">
            <a:noAutofit/>
          </a:bodyPr>
          <a:lstStyle/>
          <a:p>
            <a:pPr marL="457200" lvl="0" indent="-342900" rtl="0">
              <a:spcBef>
                <a:spcPts val="0"/>
              </a:spcBef>
              <a:buSzPct val="100000"/>
              <a:buChar char="●"/>
            </a:pPr>
            <a:r>
              <a:rPr lang="en"/>
              <a:t>Ford manages to provide enough context into the mentality of contemporary software developers to where it becomes easy to rationalize why software development often takes so long for something seemingly simple.</a:t>
            </a:r>
          </a:p>
          <a:p>
            <a:pPr lvl="0" rtl="0">
              <a:lnSpc>
                <a:spcPct val="100000"/>
              </a:lnSpc>
              <a:spcBef>
                <a:spcPts val="0"/>
              </a:spcBef>
              <a:spcAft>
                <a:spcPts val="0"/>
              </a:spcAft>
              <a:buNone/>
            </a:pPr>
            <a:endParaRPr/>
          </a:p>
          <a:p>
            <a:pPr marL="457200" lvl="0" indent="-342900" rtl="0">
              <a:spcBef>
                <a:spcPts val="0"/>
              </a:spcBef>
              <a:buSzPct val="100000"/>
              <a:buChar char="●"/>
            </a:pPr>
            <a:r>
              <a:rPr lang="en"/>
              <a:t>This is important because it allows Software Developers to internalize the responsibility they have towards properly functioning products, and Non-Developers to respect the amount of time that it takes to produce quality products.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0" y="0"/>
            <a:ext cx="9144000" cy="572700"/>
          </a:xfrm>
          <a:prstGeom prst="rect">
            <a:avLst/>
          </a:prstGeom>
        </p:spPr>
        <p:txBody>
          <a:bodyPr wrap="square" lIns="91425" tIns="91425" rIns="91425" bIns="91425" anchor="t" anchorCtr="0">
            <a:noAutofit/>
          </a:bodyPr>
          <a:lstStyle/>
          <a:p>
            <a:pPr lvl="0" algn="ctr" rtl="0">
              <a:spcBef>
                <a:spcPts val="0"/>
              </a:spcBef>
              <a:buNone/>
            </a:pPr>
            <a:r>
              <a:rPr lang="en" b="1">
                <a:solidFill>
                  <a:srgbClr val="0000FF"/>
                </a:solidFill>
              </a:rPr>
              <a:t>Outline</a:t>
            </a:r>
          </a:p>
        </p:txBody>
      </p:sp>
      <p:sp>
        <p:nvSpPr>
          <p:cNvPr id="91" name="Shape 91"/>
          <p:cNvSpPr txBox="1">
            <a:spLocks noGrp="1"/>
          </p:cNvSpPr>
          <p:nvPr>
            <p:ph type="body" idx="1"/>
          </p:nvPr>
        </p:nvSpPr>
        <p:spPr>
          <a:xfrm>
            <a:off x="0" y="572700"/>
            <a:ext cx="9144000" cy="3416400"/>
          </a:xfrm>
          <a:prstGeom prst="rect">
            <a:avLst/>
          </a:prstGeom>
        </p:spPr>
        <p:txBody>
          <a:bodyPr wrap="square" lIns="91425" tIns="91425" rIns="91425" bIns="91425" anchor="t" anchorCtr="0">
            <a:noAutofit/>
          </a:bodyPr>
          <a:lstStyle/>
          <a:p>
            <a:pPr marL="457200" lvl="0" indent="-342900" algn="ctr" rtl="0">
              <a:spcBef>
                <a:spcPts val="0"/>
              </a:spcBef>
              <a:spcAft>
                <a:spcPts val="0"/>
              </a:spcAft>
              <a:buClr>
                <a:srgbClr val="B7B7B7"/>
              </a:buClr>
              <a:buSzPct val="100000"/>
            </a:pPr>
            <a:r>
              <a:rPr lang="en" b="1">
                <a:solidFill>
                  <a:srgbClr val="B7B7B7"/>
                </a:solidFill>
              </a:rPr>
              <a:t>Software Development is More Than Just Building Products</a:t>
            </a:r>
          </a:p>
          <a:p>
            <a:pPr marL="457200" lvl="0" indent="-342900" algn="ctr" rtl="0">
              <a:spcBef>
                <a:spcPts val="0"/>
              </a:spcBef>
              <a:spcAft>
                <a:spcPts val="0"/>
              </a:spcAft>
              <a:buClr>
                <a:srgbClr val="B7B7B7"/>
              </a:buClr>
              <a:buSzPct val="100000"/>
            </a:pPr>
            <a:r>
              <a:rPr lang="en" b="1">
                <a:solidFill>
                  <a:srgbClr val="B7B7B7"/>
                </a:solidFill>
              </a:rPr>
              <a:t>Ford Shows Us How Modern Software Development Is Done</a:t>
            </a:r>
          </a:p>
          <a:p>
            <a:pPr marL="457200" lvl="0" indent="-342900" algn="ctr" rtl="0">
              <a:spcBef>
                <a:spcPts val="0"/>
              </a:spcBef>
              <a:spcAft>
                <a:spcPts val="0"/>
              </a:spcAft>
              <a:buClr>
                <a:srgbClr val="000000"/>
              </a:buClr>
              <a:buSzPct val="100000"/>
            </a:pPr>
            <a:r>
              <a:rPr lang="en" b="1">
                <a:solidFill>
                  <a:srgbClr val="000000"/>
                </a:solidFill>
              </a:rPr>
              <a:t>Ford discusses the most important/popular languages and development environments.</a:t>
            </a:r>
          </a:p>
          <a:p>
            <a:pPr marL="914400" lvl="1" indent="-342900" algn="ctr" rtl="0">
              <a:spcBef>
                <a:spcPts val="0"/>
              </a:spcBef>
              <a:spcAft>
                <a:spcPts val="0"/>
              </a:spcAft>
              <a:buClr>
                <a:srgbClr val="000000"/>
              </a:buClr>
              <a:buSzPct val="100000"/>
            </a:pPr>
            <a:r>
              <a:rPr lang="en" sz="1800" b="1">
                <a:solidFill>
                  <a:srgbClr val="000000"/>
                </a:solidFill>
              </a:rPr>
              <a:t> Relational Databases</a:t>
            </a:r>
          </a:p>
          <a:p>
            <a:pPr marL="914400" lvl="1" indent="-342900" algn="ctr" rtl="0">
              <a:spcBef>
                <a:spcPts val="0"/>
              </a:spcBef>
              <a:spcAft>
                <a:spcPts val="0"/>
              </a:spcAft>
              <a:buClr>
                <a:srgbClr val="000000"/>
              </a:buClr>
              <a:buSzPct val="100000"/>
            </a:pPr>
            <a:r>
              <a:rPr lang="en" sz="1800" b="1">
                <a:solidFill>
                  <a:srgbClr val="000000"/>
                </a:solidFill>
              </a:rPr>
              <a:t>Java</a:t>
            </a:r>
          </a:p>
          <a:p>
            <a:pPr marL="914400" lvl="1" indent="-342900" algn="ctr" rtl="0">
              <a:spcBef>
                <a:spcPts val="0"/>
              </a:spcBef>
              <a:spcAft>
                <a:spcPts val="0"/>
              </a:spcAft>
              <a:buClr>
                <a:srgbClr val="000000"/>
              </a:buClr>
              <a:buSzPct val="100000"/>
            </a:pPr>
            <a:r>
              <a:rPr lang="en" sz="1800" b="1">
                <a:solidFill>
                  <a:srgbClr val="000000"/>
                </a:solidFill>
              </a:rPr>
              <a:t>JavaScript</a:t>
            </a:r>
          </a:p>
          <a:p>
            <a:pPr marL="457200" lvl="0" indent="-342900" algn="ctr" rtl="0">
              <a:spcBef>
                <a:spcPts val="0"/>
              </a:spcBef>
              <a:spcAft>
                <a:spcPts val="0"/>
              </a:spcAft>
              <a:buClr>
                <a:srgbClr val="B7B7B7"/>
              </a:buClr>
              <a:buSzPct val="100000"/>
            </a:pPr>
            <a:r>
              <a:rPr lang="en" b="1">
                <a:solidFill>
                  <a:srgbClr val="B7B7B7"/>
                </a:solidFill>
              </a:rPr>
              <a:t>Ford strongly argues that programming languages change for the better, there are similar trends in modern development, and development is more complex than it first appears to be.</a:t>
            </a:r>
          </a:p>
          <a:p>
            <a:pPr marL="457200" lvl="0" indent="-342900" algn="ctr" rtl="0">
              <a:spcBef>
                <a:spcPts val="0"/>
              </a:spcBef>
              <a:buClr>
                <a:srgbClr val="B7B7B7"/>
              </a:buClr>
              <a:buSzPct val="100000"/>
            </a:pPr>
            <a:r>
              <a:rPr lang="en" b="1">
                <a:solidFill>
                  <a:srgbClr val="B7B7B7"/>
                </a:solidFill>
              </a:rPr>
              <a:t>Software Development Is An Ongoing Science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141125"/>
            <a:ext cx="85206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rPr>
              <a:t>Implementing Relational Databases is the Best Approach to Handle Big Data</a:t>
            </a:r>
          </a:p>
        </p:txBody>
      </p:sp>
      <p:sp>
        <p:nvSpPr>
          <p:cNvPr id="97" name="Shape 97"/>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SzPct val="100000"/>
              <a:buChar char="●"/>
            </a:pPr>
            <a:r>
              <a:rPr lang="en"/>
              <a:t>Data management is the problem that programming is supposed to solve" (Ford). </a:t>
            </a:r>
          </a:p>
          <a:p>
            <a:pPr marL="457200" lvl="0" indent="-342900" rtl="0">
              <a:spcBef>
                <a:spcPts val="0"/>
              </a:spcBef>
              <a:spcAft>
                <a:spcPts val="0"/>
              </a:spcAft>
              <a:buSzPct val="100000"/>
              <a:buChar char="●"/>
            </a:pPr>
            <a:r>
              <a:rPr lang="en"/>
              <a:t>Use the Structured Query Language</a:t>
            </a:r>
          </a:p>
          <a:p>
            <a:pPr marL="457200" lvl="0" indent="-342900" rtl="0">
              <a:spcBef>
                <a:spcPts val="0"/>
              </a:spcBef>
              <a:spcAft>
                <a:spcPts val="0"/>
              </a:spcAft>
              <a:buSzPct val="100000"/>
              <a:buChar char="●"/>
            </a:pPr>
            <a:r>
              <a:rPr lang="en"/>
              <a:t>Represent the world using tables containing rows and columns</a:t>
            </a:r>
          </a:p>
          <a:p>
            <a:pPr marL="457200" lvl="0" indent="-342900" rtl="0">
              <a:spcBef>
                <a:spcPts val="0"/>
              </a:spcBef>
              <a:spcAft>
                <a:spcPts val="0"/>
              </a:spcAft>
              <a:buSzPct val="100000"/>
              <a:buChar char="●"/>
            </a:pPr>
            <a:r>
              <a:rPr lang="en"/>
              <a:t>2 Categories of Relational Databases:</a:t>
            </a:r>
          </a:p>
          <a:p>
            <a:pPr marL="914400" lvl="1" indent="-342900" rtl="0">
              <a:spcBef>
                <a:spcPts val="0"/>
              </a:spcBef>
              <a:spcAft>
                <a:spcPts val="0"/>
              </a:spcAft>
              <a:buSzPct val="100000"/>
              <a:buChar char="○"/>
            </a:pPr>
            <a:r>
              <a:rPr lang="en" sz="1800"/>
              <a:t>Commercial Enterprises (Oracle)</a:t>
            </a:r>
          </a:p>
          <a:p>
            <a:pPr marL="914400" lvl="1" indent="-342900" rtl="0">
              <a:spcBef>
                <a:spcPts val="0"/>
              </a:spcBef>
              <a:buSzPct val="100000"/>
              <a:buChar char="○"/>
            </a:pPr>
            <a:r>
              <a:rPr lang="en" sz="1800"/>
              <a:t>Free Software Databases (MySQL)</a:t>
            </a:r>
          </a:p>
          <a:p>
            <a:pPr marL="457200" lvl="0" indent="0" rtl="0">
              <a:spcBef>
                <a:spcPts val="0"/>
              </a:spcBef>
              <a:buNone/>
            </a:pPr>
            <a:endParaRPr sz="1800"/>
          </a:p>
          <a:p>
            <a:pPr lvl="0" rtl="0">
              <a:spcBef>
                <a:spcPts val="0"/>
              </a:spcBef>
              <a:buNone/>
            </a:pPr>
            <a:endParaRPr/>
          </a:p>
          <a:p>
            <a:pPr lvl="0">
              <a:spcBef>
                <a:spcPts val="0"/>
              </a:spcBef>
              <a:buNone/>
            </a:pPr>
            <a:endParaRPr/>
          </a:p>
        </p:txBody>
      </p:sp>
      <p:pic>
        <p:nvPicPr>
          <p:cNvPr id="98" name="Shape 98"/>
          <p:cNvPicPr preferRelativeResize="0"/>
          <p:nvPr/>
        </p:nvPicPr>
        <p:blipFill>
          <a:blip r:embed="rId3">
            <a:alphaModFix/>
          </a:blip>
          <a:stretch>
            <a:fillRect/>
          </a:stretch>
        </p:blipFill>
        <p:spPr>
          <a:xfrm>
            <a:off x="3721475" y="3593050"/>
            <a:ext cx="1957925" cy="975825"/>
          </a:xfrm>
          <a:prstGeom prst="rect">
            <a:avLst/>
          </a:prstGeom>
          <a:noFill/>
          <a:ln>
            <a:noFill/>
          </a:ln>
        </p:spPr>
      </p:pic>
      <p:sp>
        <p:nvSpPr>
          <p:cNvPr id="99" name="Shape 99"/>
          <p:cNvSpPr txBox="1"/>
          <p:nvPr/>
        </p:nvSpPr>
        <p:spPr>
          <a:xfrm>
            <a:off x="5390925" y="4627625"/>
            <a:ext cx="2886600" cy="124800"/>
          </a:xfrm>
          <a:prstGeom prst="rect">
            <a:avLst/>
          </a:prstGeom>
          <a:noFill/>
          <a:ln>
            <a:noFill/>
          </a:ln>
        </p:spPr>
        <p:txBody>
          <a:bodyPr wrap="square" lIns="91425" tIns="91425" rIns="91425" bIns="91425" anchor="t" anchorCtr="0">
            <a:noAutofit/>
          </a:bodyPr>
          <a:lstStyle/>
          <a:p>
            <a:pPr lvl="0">
              <a:spcBef>
                <a:spcPts val="0"/>
              </a:spcBef>
              <a:buNone/>
            </a:pPr>
            <a:endParaRPr sz="1100"/>
          </a:p>
        </p:txBody>
      </p:sp>
      <p:sp>
        <p:nvSpPr>
          <p:cNvPr id="100" name="Shape 100"/>
          <p:cNvSpPr txBox="1"/>
          <p:nvPr/>
        </p:nvSpPr>
        <p:spPr>
          <a:xfrm>
            <a:off x="3128588" y="4583525"/>
            <a:ext cx="3143700" cy="213000"/>
          </a:xfrm>
          <a:prstGeom prst="rect">
            <a:avLst/>
          </a:prstGeom>
          <a:noFill/>
          <a:ln>
            <a:noFill/>
          </a:ln>
        </p:spPr>
        <p:txBody>
          <a:bodyPr wrap="square" lIns="91425" tIns="91425" rIns="91425" bIns="91425" anchor="t" anchorCtr="0">
            <a:noAutofit/>
          </a:bodyPr>
          <a:lstStyle/>
          <a:p>
            <a:pPr lvl="0">
              <a:spcBef>
                <a:spcPts val="0"/>
              </a:spcBef>
              <a:buNone/>
            </a:pPr>
            <a:r>
              <a:rPr lang="en" sz="1100"/>
              <a:t>https://upload.wikimedia.org/wikipedia/en/thumb/6/62/MySQL.svg/1200px-MySQL.svg.png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293800"/>
            <a:ext cx="8520600" cy="572700"/>
          </a:xfrm>
          <a:prstGeom prst="rect">
            <a:avLst/>
          </a:prstGeom>
        </p:spPr>
        <p:txBody>
          <a:bodyPr wrap="square" lIns="91425" tIns="91425" rIns="91425" bIns="91425" anchor="t" anchorCtr="0">
            <a:noAutofit/>
          </a:bodyPr>
          <a:lstStyle/>
          <a:p>
            <a:pPr lvl="0" algn="ctr">
              <a:spcBef>
                <a:spcPts val="0"/>
              </a:spcBef>
              <a:buNone/>
            </a:pPr>
            <a:r>
              <a:rPr lang="en" b="1">
                <a:solidFill>
                  <a:srgbClr val="0000FF"/>
                </a:solidFill>
                <a:highlight>
                  <a:srgbClr val="FFFFFF"/>
                </a:highlight>
              </a:rPr>
              <a:t>A Majority of "Big Corporate Programmers" Use Java for Good Reasons </a:t>
            </a:r>
          </a:p>
        </p:txBody>
      </p:sp>
      <p:sp>
        <p:nvSpPr>
          <p:cNvPr id="106" name="Shape 106"/>
          <p:cNvSpPr txBox="1">
            <a:spLocks noGrp="1"/>
          </p:cNvSpPr>
          <p:nvPr>
            <p:ph type="body" idx="1"/>
          </p:nvPr>
        </p:nvSpPr>
        <p:spPr>
          <a:xfrm>
            <a:off x="311700" y="134342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SzPct val="100000"/>
            </a:pPr>
            <a:r>
              <a:rPr lang="en"/>
              <a:t>Class Library contained classes and methods needed for several commonly used purposes:</a:t>
            </a:r>
          </a:p>
          <a:p>
            <a:pPr marL="914400" lvl="1" indent="-342900" rtl="0">
              <a:spcBef>
                <a:spcPts val="0"/>
              </a:spcBef>
              <a:spcAft>
                <a:spcPts val="0"/>
              </a:spcAft>
              <a:buSzPct val="100000"/>
            </a:pPr>
            <a:r>
              <a:rPr lang="en" sz="1800"/>
              <a:t>Math</a:t>
            </a:r>
          </a:p>
          <a:p>
            <a:pPr marL="914400" lvl="1" indent="-342900" rtl="0">
              <a:spcBef>
                <a:spcPts val="0"/>
              </a:spcBef>
              <a:spcAft>
                <a:spcPts val="0"/>
              </a:spcAft>
              <a:buSzPct val="100000"/>
            </a:pPr>
            <a:r>
              <a:rPr lang="en" sz="1800"/>
              <a:t>Databases</a:t>
            </a:r>
          </a:p>
          <a:p>
            <a:pPr marL="914400" lvl="1" indent="-342900" rtl="0">
              <a:spcBef>
                <a:spcPts val="0"/>
              </a:spcBef>
              <a:spcAft>
                <a:spcPts val="0"/>
              </a:spcAft>
              <a:buSzPct val="100000"/>
            </a:pPr>
            <a:r>
              <a:rPr lang="en" sz="1800"/>
              <a:t>Network Services</a:t>
            </a:r>
          </a:p>
          <a:p>
            <a:pPr marL="457200" lvl="0" indent="-342900" rtl="0">
              <a:spcBef>
                <a:spcPts val="0"/>
              </a:spcBef>
              <a:spcAft>
                <a:spcPts val="0"/>
              </a:spcAft>
              <a:buSzPct val="100000"/>
            </a:pPr>
            <a:r>
              <a:rPr lang="en"/>
              <a:t>Documentation automatically generated using javadoc.</a:t>
            </a:r>
          </a:p>
          <a:p>
            <a:pPr marL="457200" lvl="0" indent="-342900" rtl="0">
              <a:spcBef>
                <a:spcPts val="0"/>
              </a:spcBef>
              <a:spcAft>
                <a:spcPts val="0"/>
              </a:spcAft>
              <a:buSzPct val="100000"/>
            </a:pPr>
            <a:r>
              <a:rPr lang="en"/>
              <a:t>Several ways to learn Java, easy to learn</a:t>
            </a:r>
          </a:p>
          <a:p>
            <a:pPr marL="457200" lvl="0" indent="-342900" rtl="0">
              <a:spcBef>
                <a:spcPts val="0"/>
              </a:spcBef>
              <a:buSzPct val="100000"/>
            </a:pPr>
            <a:r>
              <a:rPr lang="en"/>
              <a:t>Virtual machine enabled Java to run on most common computers, allowing implementation for many large companies for several purposes</a:t>
            </a:r>
          </a:p>
          <a:p>
            <a:pPr lvl="0" rtl="0">
              <a:spcBef>
                <a:spcPts val="0"/>
              </a:spcBef>
              <a:buNone/>
            </a:pPr>
            <a:endParaRPr/>
          </a:p>
        </p:txBody>
      </p:sp>
      <p:pic>
        <p:nvPicPr>
          <p:cNvPr id="107" name="Shape 107"/>
          <p:cNvPicPr preferRelativeResize="0"/>
          <p:nvPr/>
        </p:nvPicPr>
        <p:blipFill>
          <a:blip r:embed="rId3">
            <a:alphaModFix/>
          </a:blip>
          <a:stretch>
            <a:fillRect/>
          </a:stretch>
        </p:blipFill>
        <p:spPr>
          <a:xfrm>
            <a:off x="2146300" y="4321900"/>
            <a:ext cx="3218774" cy="810750"/>
          </a:xfrm>
          <a:prstGeom prst="rect">
            <a:avLst/>
          </a:prstGeom>
          <a:noFill/>
          <a:ln>
            <a:noFill/>
          </a:ln>
        </p:spPr>
      </p:pic>
      <p:sp>
        <p:nvSpPr>
          <p:cNvPr id="108" name="Shape 108"/>
          <p:cNvSpPr txBox="1"/>
          <p:nvPr/>
        </p:nvSpPr>
        <p:spPr>
          <a:xfrm>
            <a:off x="5763800" y="4167700"/>
            <a:ext cx="2467800" cy="308400"/>
          </a:xfrm>
          <a:prstGeom prst="rect">
            <a:avLst/>
          </a:prstGeom>
          <a:noFill/>
          <a:ln>
            <a:noFill/>
          </a:ln>
        </p:spPr>
        <p:txBody>
          <a:bodyPr wrap="square" lIns="91425" tIns="91425" rIns="91425" bIns="91425" anchor="t" anchorCtr="0">
            <a:noAutofit/>
          </a:bodyPr>
          <a:lstStyle/>
          <a:p>
            <a:pPr lvl="0">
              <a:spcBef>
                <a:spcPts val="0"/>
              </a:spcBef>
              <a:buNone/>
            </a:pPr>
            <a:r>
              <a:rPr lang="en" sz="1100" dirty="0"/>
              <a:t>https://vignette.wikia.nocookie.net/swtor/images/6/6a/Java-logo.jpg/revision/latest/scale-to-width-down/640?cb=20120527140728</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1513</Words>
  <Application>Microsoft Office PowerPoint</Application>
  <PresentationFormat>On-screen Show (16:9)</PresentationFormat>
  <Paragraphs>150</Paragraphs>
  <Slides>19</Slides>
  <Notes>19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Arial</vt:lpstr>
      <vt:lpstr>Simple Light</vt:lpstr>
      <vt:lpstr>The Time You Attended the E-mail Address Validation Meeting</vt:lpstr>
      <vt:lpstr>Outline</vt:lpstr>
      <vt:lpstr>Outline</vt:lpstr>
      <vt:lpstr>Paul Ford Tells Us That Software Development is More Than Just Building Products</vt:lpstr>
      <vt:lpstr>Outline</vt:lpstr>
      <vt:lpstr>Ford Gives Us A Glimpse Into How Modern Software Development Is Done</vt:lpstr>
      <vt:lpstr>Outline</vt:lpstr>
      <vt:lpstr>Implementing Relational Databases is the Best Approach to Handle Big Data</vt:lpstr>
      <vt:lpstr>A Majority of "Big Corporate Programmers" Use Java for Good Reasons </vt:lpstr>
      <vt:lpstr>Over Time, the Functionality of JavaScript Grew  </vt:lpstr>
      <vt:lpstr>Improvements in Software Engineering Allow New and Greater Things to be Made </vt:lpstr>
      <vt:lpstr>Outline</vt:lpstr>
      <vt:lpstr>Programming languages are constantly changing to increase usability and proficiency.</vt:lpstr>
      <vt:lpstr>There are similar trends in software development despite differences in the objective.</vt:lpstr>
      <vt:lpstr>The Process of Software Development is More Complex than Writing Code</vt:lpstr>
      <vt:lpstr>Outline</vt:lpstr>
      <vt:lpstr>Software Development Is An Ongoing Science</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Time You Attended the E-mail Address Validation Meeting</dc:title>
  <dc:creator>John Lopez</dc:creator>
  <cp:lastModifiedBy>John Lopez</cp:lastModifiedBy>
  <cp:revision>1</cp:revision>
  <dcterms:modified xsi:type="dcterms:W3CDTF">2017-11-14T07:53:35Z</dcterms:modified>
</cp:coreProperties>
</file>