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65" d="100"/>
          <a:sy n="165" d="100"/>
        </p:scale>
        <p:origin x="6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Mary and hayden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mary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hayden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hayden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mary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hayden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mary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hayden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mary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hayden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mary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hayden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mary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hayden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mary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hayden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hayden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mary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mary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hayden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mary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mary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hayden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accent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14" name="Shape 14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Shape 15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18" name="Shape 18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Shape 19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22" name="Shape 2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Shape 2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26" name="Shape 26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Shape 27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0" name="Shape 30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Shape 3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4" name="Shape 34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800"/>
            </a:lvl1pPr>
            <a:lvl2pPr lvl="1" algn="ctr">
              <a:spcBef>
                <a:spcPts val="0"/>
              </a:spcBef>
              <a:buSzPct val="100000"/>
              <a:defRPr sz="3800"/>
            </a:lvl2pPr>
            <a:lvl3pPr lvl="2" algn="ctr">
              <a:spcBef>
                <a:spcPts val="0"/>
              </a:spcBef>
              <a:buSzPct val="100000"/>
              <a:defRPr sz="3800"/>
            </a:lvl3pPr>
            <a:lvl4pPr lvl="3" algn="ctr">
              <a:spcBef>
                <a:spcPts val="0"/>
              </a:spcBef>
              <a:buSzPct val="100000"/>
              <a:defRPr sz="3800"/>
            </a:lvl4pPr>
            <a:lvl5pPr lvl="4" algn="ctr">
              <a:spcBef>
                <a:spcPts val="0"/>
              </a:spcBef>
              <a:buSzPct val="100000"/>
              <a:defRPr sz="3800"/>
            </a:lvl5pPr>
            <a:lvl6pPr lvl="5" algn="ctr">
              <a:spcBef>
                <a:spcPts val="0"/>
              </a:spcBef>
              <a:buSzPct val="100000"/>
              <a:defRPr sz="3800"/>
            </a:lvl6pPr>
            <a:lvl7pPr lvl="6" algn="ctr">
              <a:spcBef>
                <a:spcPts val="0"/>
              </a:spcBef>
              <a:buSzPct val="100000"/>
              <a:defRPr sz="3800"/>
            </a:lvl7pPr>
            <a:lvl8pPr lvl="7" algn="ctr">
              <a:spcBef>
                <a:spcPts val="0"/>
              </a:spcBef>
              <a:buSzPct val="100000"/>
              <a:defRPr sz="3800"/>
            </a:lvl8pPr>
            <a:lvl9pPr lvl="8" algn="ctr">
              <a:spcBef>
                <a:spcPts val="0"/>
              </a:spcBef>
              <a:buSzPct val="100000"/>
              <a:defRPr sz="3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bg>
      <p:bgPr>
        <a:solidFill>
          <a:schemeClr val="accent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111" name="Shape 1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Shape 11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115" name="Shape 115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Shape 116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3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39" name="Shape 39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Shape 40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3" name="Shape 4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Shape 44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" name="Shape 51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" name="Shape 52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bg>
      <p:bgPr>
        <a:solidFill>
          <a:schemeClr val="dk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bg>
      <p:bgPr>
        <a:solidFill>
          <a:schemeClr val="accent3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" name="Shape 7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3" name="Shape 73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80" name="Shape 80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Shape 81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84" name="Shape 8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85" name="Shape 85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Shape 86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89" name="Shape 89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Shape 90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2" name="Shape 9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200"/>
            </a:lvl1pPr>
            <a:lvl2pPr lvl="1" algn="ctr">
              <a:spcBef>
                <a:spcPts val="0"/>
              </a:spcBef>
              <a:buSzPct val="100000"/>
              <a:defRPr sz="3200"/>
            </a:lvl2pPr>
            <a:lvl3pPr lvl="2" algn="ctr">
              <a:spcBef>
                <a:spcPts val="0"/>
              </a:spcBef>
              <a:buSzPct val="100000"/>
              <a:defRPr sz="3200"/>
            </a:lvl3pPr>
            <a:lvl4pPr lvl="3" algn="ctr">
              <a:spcBef>
                <a:spcPts val="0"/>
              </a:spcBef>
              <a:buSzPct val="100000"/>
              <a:defRPr sz="3200"/>
            </a:lvl4pPr>
            <a:lvl5pPr lvl="4" algn="ctr">
              <a:spcBef>
                <a:spcPts val="0"/>
              </a:spcBef>
              <a:buSzPct val="100000"/>
              <a:defRPr sz="3200"/>
            </a:lvl5pPr>
            <a:lvl6pPr lvl="5" algn="ctr">
              <a:spcBef>
                <a:spcPts val="0"/>
              </a:spcBef>
              <a:buSzPct val="100000"/>
              <a:defRPr sz="3200"/>
            </a:lvl6pPr>
            <a:lvl7pPr lvl="6" algn="ctr">
              <a:spcBef>
                <a:spcPts val="0"/>
              </a:spcBef>
              <a:buSzPct val="100000"/>
              <a:defRPr sz="3200"/>
            </a:lvl7pPr>
            <a:lvl8pPr lvl="7" algn="ctr">
              <a:spcBef>
                <a:spcPts val="0"/>
              </a:spcBef>
              <a:buSzPct val="100000"/>
              <a:defRPr sz="3200"/>
            </a:lvl8pPr>
            <a:lvl9pPr lvl="8" algn="ctr">
              <a:spcBef>
                <a:spcPts val="0"/>
              </a:spcBef>
              <a:buSzPct val="100000"/>
              <a:defRPr sz="3200"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bg>
      <p:bgPr>
        <a:solidFill>
          <a:schemeClr val="dk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subTitle" idx="1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bg>
      <p:bgPr>
        <a:solidFill>
          <a:schemeClr val="accen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hift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‹#›</a:t>
            </a:fld>
            <a:endParaRPr lang="en" sz="1000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ac.els-cdn.com/B9780123849311000039/3-s2.0-B9780123849311000039-main.pdf?_tid=29137916-cb1b-11e7-bff9-00000aacb35d&amp;acdnat=1510870505_df2671eedcbe815444ad0f824e36e1d6" TargetMode="External"/><Relationship Id="rId4" Type="http://schemas.openxmlformats.org/officeDocument/2006/relationships/hyperlink" Target="https://xmlpipedb.cs.lmu.edu/biodb/fall2017/index.php/Week_12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The Growth of Wine and Lab Strains of Yeast at 15ºC and 30ºC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subTitle" idx="1"/>
          </p:nvPr>
        </p:nvSpPr>
        <p:spPr>
          <a:xfrm>
            <a:off x="727950" y="3505125"/>
            <a:ext cx="7688100" cy="841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By Mary Balducci and Hayden Hinsch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Departments of Biology and Psychology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Equipment Used to Gather Data</a:t>
            </a:r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4395000" cy="2448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>
                <a:solidFill>
                  <a:srgbClr val="222222"/>
                </a:solidFill>
                <a:highlight>
                  <a:srgbClr val="FFFFFF"/>
                </a:highlight>
              </a:rPr>
              <a:t>GeneChip fluidics station 400 </a:t>
            </a:r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</a:pPr>
            <a:r>
              <a:rPr lang="en" sz="1800">
                <a:solidFill>
                  <a:srgbClr val="222222"/>
                </a:solidFill>
                <a:highlight>
                  <a:srgbClr val="FFFFFF"/>
                </a:highlight>
              </a:rPr>
              <a:t>Used for scanning arrays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>
                <a:solidFill>
                  <a:srgbClr val="222222"/>
                </a:solidFill>
                <a:highlight>
                  <a:srgbClr val="FFFFFF"/>
                </a:highlight>
              </a:rPr>
              <a:t>Affymetrix GeneChip Scanner 3000</a:t>
            </a:r>
          </a:p>
          <a:p>
            <a:pPr marL="914400" lvl="1" indent="-342900" rtl="0">
              <a:spcBef>
                <a:spcPts val="0"/>
              </a:spcBef>
              <a:buClr>
                <a:srgbClr val="222222"/>
              </a:buClr>
              <a:buSzPct val="100000"/>
            </a:pPr>
            <a:r>
              <a:rPr lang="en" sz="1800">
                <a:solidFill>
                  <a:srgbClr val="222222"/>
                </a:solidFill>
                <a:highlight>
                  <a:srgbClr val="FFFFFF"/>
                </a:highlight>
              </a:rPr>
              <a:t>Washing and staining arrays</a:t>
            </a:r>
          </a:p>
        </p:txBody>
      </p:sp>
      <p:pic>
        <p:nvPicPr>
          <p:cNvPr id="184" name="Shape 1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8800" y="1101075"/>
            <a:ext cx="1302450" cy="1469175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Shape 185"/>
          <p:cNvSpPr txBox="1"/>
          <p:nvPr/>
        </p:nvSpPr>
        <p:spPr>
          <a:xfrm>
            <a:off x="1808875" y="4522200"/>
            <a:ext cx="5169900" cy="346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>
                <a:latin typeface="Calibri"/>
                <a:ea typeface="Calibri"/>
                <a:cs typeface="Calibri"/>
                <a:sym typeface="Calibri"/>
              </a:rPr>
              <a:t>https://assets.thermofisher.com/TFS-Assets/LSG/product-images/scanner_3000.jpg-250.jpg,https://assets.thermofisher.com/TFS-Assets/LSG/product-images/FS-450Dx_RUO_final.jpg-250.jpg</a:t>
            </a:r>
          </a:p>
        </p:txBody>
      </p:sp>
      <p:pic>
        <p:nvPicPr>
          <p:cNvPr id="186" name="Shape 18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83700" y="3166030"/>
            <a:ext cx="1597550" cy="1016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How DNA Microarrays were used for Data Analysis</a:t>
            </a:r>
          </a:p>
        </p:txBody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Arrays were washed and stained using a GeneChip fluidics station 400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3 replicates were used for each experiment, or growth condition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The Affymetrix Array Suite v5.0 was used for primary analysis</a:t>
            </a:r>
          </a:p>
          <a:p>
            <a:pPr marL="457200" lvl="0" indent="-342900" rtl="0">
              <a:spcBef>
                <a:spcPts val="0"/>
              </a:spcBef>
              <a:buSzPct val="100000"/>
            </a:pPr>
            <a:r>
              <a:rPr lang="en" sz="1800"/>
              <a:t>5,814 open reading frames were extracted from the yeast genome</a:t>
            </a:r>
          </a:p>
          <a:p>
            <a:pPr lvl="0">
              <a:spcBef>
                <a:spcPts val="0"/>
              </a:spcBef>
              <a:buNone/>
            </a:pPr>
            <a:endParaRPr sz="1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Outline</a:t>
            </a:r>
          </a:p>
        </p:txBody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819150" y="1547725"/>
            <a:ext cx="7505700" cy="2448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</a:pPr>
            <a:r>
              <a:rPr lang="en" sz="1800">
                <a:solidFill>
                  <a:srgbClr val="666666"/>
                </a:solidFill>
              </a:rPr>
              <a:t>Design and purpose of this experiment that make it significant to the scientific world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</a:pPr>
            <a:r>
              <a:rPr lang="en" sz="1800">
                <a:solidFill>
                  <a:srgbClr val="666666"/>
                </a:solidFill>
              </a:rPr>
              <a:t>Unique two-factor design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</a:pPr>
            <a:r>
              <a:rPr lang="en" sz="1800">
                <a:solidFill>
                  <a:srgbClr val="666666"/>
                </a:solidFill>
              </a:rPr>
              <a:t>Data collection and analysis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1800" b="1">
                <a:solidFill>
                  <a:srgbClr val="000000"/>
                </a:solidFill>
              </a:rPr>
              <a:t>Results</a:t>
            </a:r>
          </a:p>
          <a:p>
            <a:pPr marL="457200" lvl="0" indent="-342900" rtl="0">
              <a:spcBef>
                <a:spcPts val="0"/>
              </a:spcBef>
              <a:buClr>
                <a:srgbClr val="666666"/>
              </a:buClr>
              <a:buSzPct val="100000"/>
            </a:pPr>
            <a:r>
              <a:rPr lang="en" sz="1800">
                <a:solidFill>
                  <a:srgbClr val="666666"/>
                </a:solidFill>
              </a:rPr>
              <a:t>Conclusions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Approach to Results</a:t>
            </a: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</a:pPr>
            <a:r>
              <a:rPr lang="en" sz="1800">
                <a:solidFill>
                  <a:srgbClr val="222222"/>
                </a:solidFill>
                <a:highlight>
                  <a:srgbClr val="FFFFFF"/>
                </a:highlight>
              </a:rPr>
              <a:t>To compare the difference between the lab yeast and the wine yeast the experimenters used a systems approach. </a:t>
            </a:r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</a:pPr>
            <a:r>
              <a:rPr lang="en" sz="1800">
                <a:solidFill>
                  <a:srgbClr val="222222"/>
                </a:solidFill>
                <a:highlight>
                  <a:srgbClr val="FFFFFF"/>
                </a:highlight>
              </a:rPr>
              <a:t>This systems approach correlated physiological, transcriptional, and metabolomic responses.</a:t>
            </a:r>
          </a:p>
          <a:p>
            <a:pPr marL="457200" lvl="0" indent="-342900" rtl="0">
              <a:spcBef>
                <a:spcPts val="0"/>
              </a:spcBef>
              <a:buClr>
                <a:srgbClr val="222222"/>
              </a:buClr>
              <a:buSzPct val="100000"/>
            </a:pPr>
            <a:r>
              <a:rPr lang="en" sz="1800">
                <a:solidFill>
                  <a:srgbClr val="222222"/>
                </a:solidFill>
                <a:highlight>
                  <a:srgbClr val="FFFFFF"/>
                </a:highlight>
              </a:rPr>
              <a:t>Physiological differences under all conditions were studied first.</a:t>
            </a:r>
          </a:p>
          <a:p>
            <a:pPr lvl="0">
              <a:spcBef>
                <a:spcPts val="0"/>
              </a:spcBef>
              <a:buNone/>
            </a:pPr>
            <a:endParaRPr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Biomass yields</a:t>
            </a:r>
          </a:p>
        </p:txBody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769925" y="1572350"/>
            <a:ext cx="7505700" cy="2448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At 15ºC:</a:t>
            </a:r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30% biomass decrease for wine strain</a:t>
            </a:r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50% biomass decrease for lab strain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These decreases are consistent with previous results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The wine strain produced a higher yield at both 15ºC and 30ºC compared to the lab strain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Suggests the wine strain is better adapted to a nitrogen-limited medium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Physiological Change</a:t>
            </a:r>
          </a:p>
        </p:txBody>
      </p:sp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819150" y="1498525"/>
            <a:ext cx="7505700" cy="2448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Both strains showed decrease in glucose (sugar) uptakes at 15ºC than at 30ºC</a:t>
            </a:r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This reduction was larger in the wine strain than the lab strain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Ethanol was also reduced in both strains at 15ºC</a:t>
            </a:r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There were no significant differences in ethanol yields between the two strains</a:t>
            </a:r>
          </a:p>
          <a:p>
            <a:pPr marL="914400" lvl="1" indent="-342900">
              <a:spcBef>
                <a:spcPts val="0"/>
              </a:spcBef>
              <a:buSzPct val="100000"/>
            </a:pPr>
            <a:r>
              <a:rPr lang="en" sz="1800"/>
              <a:t>This suggests that this energetic process is strain independent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title"/>
          </p:nvPr>
        </p:nvSpPr>
        <p:spPr>
          <a:xfrm>
            <a:off x="819150" y="5995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highlight>
                  <a:srgbClr val="FFFFFF"/>
                </a:highlight>
              </a:rPr>
              <a:t>Gene expression determination using Statistical Analysis of Microarray Data (SAM software)</a:t>
            </a:r>
          </a:p>
        </p:txBody>
      </p:sp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819150" y="2089175"/>
            <a:ext cx="7505700" cy="2448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1,529 genes changed expression due to at least one of the factors (strain or temperature). Of these:</a:t>
            </a:r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1,007 changed independent of strain, dependent on temperature</a:t>
            </a:r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473 genes changed dependent on the strain, independent of temperature</a:t>
            </a:r>
          </a:p>
          <a:p>
            <a:pPr marL="914400" lvl="1" indent="-342900">
              <a:spcBef>
                <a:spcPts val="0"/>
              </a:spcBef>
              <a:buSzPct val="100000"/>
            </a:pPr>
            <a:r>
              <a:rPr lang="en" sz="1800"/>
              <a:t>49 genes changed dependent on both temperature and strain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819150" y="661025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Use of </a:t>
            </a:r>
            <a:r>
              <a:rPr lang="en" i="1"/>
              <a:t>Saccharomyces cerevisiae</a:t>
            </a:r>
            <a:r>
              <a:rPr lang="en"/>
              <a:t> Genome Database Gene Ontology</a:t>
            </a:r>
          </a:p>
        </p:txBody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819150" y="1818450"/>
            <a:ext cx="7505700" cy="2448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300"/>
              </a:spcBef>
              <a:spcAft>
                <a:spcPts val="100"/>
              </a:spcAft>
              <a:buClr>
                <a:srgbClr val="222222"/>
              </a:buClr>
              <a:buSzPct val="100000"/>
            </a:pPr>
            <a:r>
              <a:rPr lang="en" sz="1800">
                <a:solidFill>
                  <a:srgbClr val="222222"/>
                </a:solidFill>
                <a:highlight>
                  <a:srgbClr val="FFFFFF"/>
                </a:highlight>
              </a:rPr>
              <a:t>SGD was used to find the significantly affected gene ontology within the upregulated and downregulated temperature-dependent and strain-dependent genes.</a:t>
            </a:r>
          </a:p>
          <a:p>
            <a:pPr marR="0" lvl="0" algn="l" rtl="0">
              <a:lnSpc>
                <a:spcPct val="115000"/>
              </a:lnSpc>
              <a:spcBef>
                <a:spcPts val="300"/>
              </a:spcBef>
              <a:spcAft>
                <a:spcPts val="100"/>
              </a:spcAft>
              <a:buNone/>
            </a:pPr>
            <a:endParaRPr sz="180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SGD GO significantly enriched gene processes based on temperature changes</a:t>
            </a:r>
          </a:p>
        </p:txBody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819150" y="1867675"/>
            <a:ext cx="7505700" cy="2448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30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600"/>
              <a:t>For upregulated processes at 15ºC the GO results were:</a:t>
            </a:r>
          </a:p>
          <a:p>
            <a:pPr marL="914400" lvl="1" indent="-3302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</a:pPr>
            <a:r>
              <a:rPr lang="en" sz="1600">
                <a:solidFill>
                  <a:srgbClr val="222222"/>
                </a:solidFill>
              </a:rPr>
              <a:t>Ribosome biogenesis and Assembly</a:t>
            </a:r>
          </a:p>
          <a:p>
            <a:pPr marL="914400" lvl="1" indent="-3302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</a:pPr>
            <a:r>
              <a:rPr lang="en" sz="1600">
                <a:solidFill>
                  <a:srgbClr val="222222"/>
                </a:solidFill>
              </a:rPr>
              <a:t>RNA processing</a:t>
            </a:r>
          </a:p>
          <a:p>
            <a:pPr marL="914400" lvl="1" indent="-3302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</a:pPr>
            <a:r>
              <a:rPr lang="en" sz="1600">
                <a:solidFill>
                  <a:srgbClr val="222222"/>
                </a:solidFill>
              </a:rPr>
              <a:t>Gene expression</a:t>
            </a:r>
          </a:p>
          <a:p>
            <a:pPr marL="457200" lvl="0" indent="-3302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</a:pPr>
            <a:r>
              <a:rPr lang="en" sz="1600">
                <a:solidFill>
                  <a:srgbClr val="222222"/>
                </a:solidFill>
              </a:rPr>
              <a:t>For downregulated processes at 15ºC the GO results were:</a:t>
            </a:r>
          </a:p>
          <a:p>
            <a:pPr marL="914400" lvl="1" indent="-3302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</a:pPr>
            <a:r>
              <a:rPr lang="en" sz="1600">
                <a:solidFill>
                  <a:srgbClr val="222222"/>
                </a:solidFill>
              </a:rPr>
              <a:t>Response to stimulus</a:t>
            </a:r>
          </a:p>
          <a:p>
            <a:pPr marL="914400" lvl="1" indent="-3302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</a:pPr>
            <a:r>
              <a:rPr lang="en" sz="1600">
                <a:solidFill>
                  <a:srgbClr val="222222"/>
                </a:solidFill>
              </a:rPr>
              <a:t>Response to stress</a:t>
            </a:r>
          </a:p>
          <a:p>
            <a:pPr marL="914400" lvl="1" indent="-3302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</a:pPr>
            <a:r>
              <a:rPr lang="en" sz="1600">
                <a:solidFill>
                  <a:srgbClr val="222222"/>
                </a:solidFill>
              </a:rPr>
              <a:t>Trehalose metabolism</a:t>
            </a:r>
          </a:p>
          <a:p>
            <a:pPr marL="914400" lvl="1" indent="-3302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</a:pPr>
            <a:r>
              <a:rPr lang="en" sz="1600">
                <a:solidFill>
                  <a:srgbClr val="222222"/>
                </a:solidFill>
              </a:rPr>
              <a:t>Biological regulation</a:t>
            </a:r>
          </a:p>
          <a:p>
            <a:pPr marL="457200" lvl="0" indent="-330200" rtl="0">
              <a:spcBef>
                <a:spcPts val="0"/>
              </a:spcBef>
              <a:spcAft>
                <a:spcPts val="100"/>
              </a:spcAft>
              <a:buClr>
                <a:srgbClr val="222222"/>
              </a:buClr>
              <a:buSzPct val="100000"/>
            </a:pPr>
            <a:r>
              <a:rPr lang="en" sz="1600">
                <a:solidFill>
                  <a:srgbClr val="222222"/>
                </a:solidFill>
              </a:rPr>
              <a:t>These results are in agreement with previous studies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SGD GO significantly enriched gene processes based on strain changes</a:t>
            </a:r>
          </a:p>
        </p:txBody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No GO results were found for genes upregulated in wine yeast compared to lab yeast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For genes downregulated in wine yeast compared to lab yeast the GO results were:</a:t>
            </a:r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Mating genes</a:t>
            </a:r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Cytokinesis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Completion of separation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highlight>
                  <a:srgbClr val="FFFFFF"/>
                </a:highlight>
              </a:rPr>
              <a:t>Our Article: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819150" y="1670775"/>
            <a:ext cx="7505700" cy="2448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000000"/>
                </a:solidFill>
              </a:rPr>
              <a:t>“</a:t>
            </a:r>
            <a:r>
              <a:rPr lang="en" sz="2400" b="1">
                <a:solidFill>
                  <a:srgbClr val="000000"/>
                </a:solidFill>
                <a:highlight>
                  <a:srgbClr val="FFFFFF"/>
                </a:highlight>
              </a:rPr>
              <a:t>Growth Temperature Exerts Differential Physiological and Transcriptional Responses in Laboratory and Wine Strains of Saccharomyces Cerevisiae”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highlight>
                  <a:srgbClr val="FFFFFF"/>
                </a:highlight>
              </a:rPr>
              <a:t>By Francisco J. Pizarro, Michael C. Jewett, Jens Nielsen, and Eduardo Agosin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Outline</a:t>
            </a:r>
          </a:p>
        </p:txBody>
      </p:sp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819150" y="1547725"/>
            <a:ext cx="7505700" cy="2448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</a:pPr>
            <a:r>
              <a:rPr lang="en" sz="1800">
                <a:solidFill>
                  <a:srgbClr val="666666"/>
                </a:solidFill>
              </a:rPr>
              <a:t>Design and purpose of this experiment that make it significant to the scientific world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</a:pPr>
            <a:r>
              <a:rPr lang="en" sz="1800">
                <a:solidFill>
                  <a:srgbClr val="666666"/>
                </a:solidFill>
              </a:rPr>
              <a:t>Unique two-factor design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</a:pPr>
            <a:r>
              <a:rPr lang="en" sz="1800">
                <a:solidFill>
                  <a:srgbClr val="666666"/>
                </a:solidFill>
              </a:rPr>
              <a:t>Data collection and analysis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</a:pPr>
            <a:r>
              <a:rPr lang="en" sz="1800">
                <a:solidFill>
                  <a:srgbClr val="666666"/>
                </a:solidFill>
              </a:rPr>
              <a:t>Results</a:t>
            </a:r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800" b="1">
                <a:solidFill>
                  <a:srgbClr val="000000"/>
                </a:solidFill>
              </a:rPr>
              <a:t>Conclusions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Conclusions</a:t>
            </a:r>
          </a:p>
        </p:txBody>
      </p:sp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819150" y="1437000"/>
            <a:ext cx="7505700" cy="2448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This was the first study to utilize the </a:t>
            </a:r>
            <a:r>
              <a:rPr lang="en" sz="1800">
                <a:solidFill>
                  <a:srgbClr val="222222"/>
                </a:solidFill>
                <a:highlight>
                  <a:srgbClr val="FFFFFF"/>
                </a:highlight>
              </a:rPr>
              <a:t>to control for and study the underlying mechanisms for temperature adaptation in wine yeasts compared to laboratory yeasts by using chemostat cultures.</a:t>
            </a:r>
          </a:p>
          <a:p>
            <a:pPr marL="457200" lvl="0" indent="-342900" rtl="0">
              <a:spcBef>
                <a:spcPts val="0"/>
              </a:spcBef>
              <a:buSzPct val="100000"/>
            </a:pPr>
            <a:r>
              <a:rPr lang="en" sz="1800">
                <a:solidFill>
                  <a:srgbClr val="222222"/>
                </a:solidFill>
                <a:highlight>
                  <a:srgbClr val="FFFFFF"/>
                </a:highlight>
              </a:rPr>
              <a:t>Growth at the low temperatures altered the biomass compositions of the strains which yielded more nitrogen rich macromolecules.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Conclusions</a:t>
            </a:r>
          </a:p>
        </p:txBody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819150" y="1658475"/>
            <a:ext cx="7505700" cy="2652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300"/>
              </a:spcBef>
              <a:spcAft>
                <a:spcPts val="0"/>
              </a:spcAft>
              <a:buClr>
                <a:srgbClr val="222222"/>
              </a:buClr>
              <a:buSzPct val="100000"/>
            </a:pPr>
            <a:r>
              <a:rPr lang="en" sz="1800">
                <a:solidFill>
                  <a:srgbClr val="222222"/>
                </a:solidFill>
                <a:highlight>
                  <a:srgbClr val="FFFFFF"/>
                </a:highlight>
              </a:rPr>
              <a:t>The lab yeast and the wine yeast responded differently to growth at the lower temperature. </a:t>
            </a:r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</a:pPr>
            <a:r>
              <a:rPr lang="en" sz="1800">
                <a:solidFill>
                  <a:srgbClr val="222222"/>
                </a:solidFill>
                <a:highlight>
                  <a:srgbClr val="FFFFFF"/>
                </a:highlight>
              </a:rPr>
              <a:t>The study suggests that the lab yeast uses carbon sources better. </a:t>
            </a:r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</a:pPr>
            <a:r>
              <a:rPr lang="en" sz="1800">
                <a:solidFill>
                  <a:srgbClr val="222222"/>
                </a:solidFill>
                <a:highlight>
                  <a:srgbClr val="FFFFFF"/>
                </a:highlight>
              </a:rPr>
              <a:t>This could be determined by the increase in fermentation rates of the lab yeast. </a:t>
            </a:r>
          </a:p>
          <a:p>
            <a:pPr marL="457200" lvl="0" indent="-342900" rtl="0">
              <a:spcBef>
                <a:spcPts val="0"/>
              </a:spcBef>
              <a:spcAft>
                <a:spcPts val="100"/>
              </a:spcAft>
              <a:buClr>
                <a:srgbClr val="222222"/>
              </a:buClr>
              <a:buSzPct val="100000"/>
            </a:pPr>
            <a:r>
              <a:rPr lang="en" sz="1800">
                <a:solidFill>
                  <a:srgbClr val="222222"/>
                </a:solidFill>
                <a:highlight>
                  <a:srgbClr val="FFFFFF"/>
                </a:highlight>
              </a:rPr>
              <a:t>The study suggests that the wine yeast was better adapted for growth in nitrogen limited environments. This happened at both temperatures because of the alterations in nitrogen metabolism.</a:t>
            </a:r>
          </a:p>
          <a:p>
            <a:pPr lvl="0">
              <a:spcBef>
                <a:spcPts val="0"/>
              </a:spcBef>
              <a:buNone/>
            </a:pPr>
            <a:endParaRPr sz="1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Acknowledgements</a:t>
            </a:r>
          </a:p>
        </p:txBody>
      </p:sp>
      <p:sp>
        <p:nvSpPr>
          <p:cNvPr id="264" name="Shape 264"/>
          <p:cNvSpPr txBox="1">
            <a:spLocks noGrp="1"/>
          </p:cNvSpPr>
          <p:nvPr>
            <p:ph type="body" idx="1"/>
          </p:nvPr>
        </p:nvSpPr>
        <p:spPr>
          <a:xfrm>
            <a:off x="819150" y="1624275"/>
            <a:ext cx="7505700" cy="281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Dr. Dahlquist and Dr. Dionisio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Loyola Marymount University’s Biology and Computer Science Departments</a:t>
            </a:r>
          </a:p>
          <a:p>
            <a:pPr marL="457200" lvl="0" indent="-342900">
              <a:spcBef>
                <a:spcPts val="0"/>
              </a:spcBef>
              <a:buSzPct val="100000"/>
            </a:pPr>
            <a:r>
              <a:rPr lang="en" sz="1800"/>
              <a:t>The authors of the article: Pizarro, Jewett, Nielsen, and Agosin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References</a:t>
            </a:r>
          </a:p>
        </p:txBody>
      </p:sp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819150" y="1486225"/>
            <a:ext cx="7505700" cy="2448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11150" rtl="0"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ct val="100000"/>
            </a:pPr>
            <a:r>
              <a:rPr lang="en">
                <a:solidFill>
                  <a:srgbClr val="222222"/>
                </a:solidFill>
                <a:highlight>
                  <a:srgbClr val="FFFFFF"/>
                </a:highlight>
              </a:rPr>
              <a:t>Dictionary of Cell and Microbiology. Chemostat. Retrieved November 16, 2017, from </a:t>
            </a:r>
            <a:r>
              <a:rPr lang="en" u="sng">
                <a:solidFill>
                  <a:srgbClr val="663366"/>
                </a:solidFill>
                <a:hlinkClick r:id="rId3"/>
              </a:rPr>
              <a:t>https://ac.els-cdn.com/B9780123849311000039/3-s2.0-B9780123849311000039-main.pdf?_tid=29137916-cb1b-11e7-bff9-00000aacb35d&amp;acdnat=1510870505_df2671eedcbe815444ad0f824e36e1d6</a:t>
            </a:r>
          </a:p>
          <a:p>
            <a:pPr marL="457200" lvl="0" indent="-31115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</a:pPr>
            <a:r>
              <a:rPr lang="en">
                <a:solidFill>
                  <a:srgbClr val="222222"/>
                </a:solidFill>
                <a:highlight>
                  <a:srgbClr val="FFFFFF"/>
                </a:highlight>
              </a:rPr>
              <a:t>LMU BioDB 2017. (2017). Week 12. Retrieved November 15, 2017, from </a:t>
            </a:r>
            <a:r>
              <a:rPr lang="en" u="sng">
                <a:solidFill>
                  <a:srgbClr val="663366"/>
                </a:solidFill>
                <a:hlinkClick r:id="rId4"/>
              </a:rPr>
              <a:t>https://xmlpipedb.cs.lmu.edu/biodb/fall2017/index.php/Week_12</a:t>
            </a:r>
          </a:p>
          <a:p>
            <a:pPr marL="457200" lvl="0" indent="-311150" rtl="0">
              <a:spcBef>
                <a:spcPts val="0"/>
              </a:spcBef>
              <a:spcAft>
                <a:spcPts val="600"/>
              </a:spcAft>
              <a:buClr>
                <a:srgbClr val="222222"/>
              </a:buClr>
              <a:buSzPct val="100000"/>
            </a:pPr>
            <a:r>
              <a:rPr lang="en">
                <a:solidFill>
                  <a:srgbClr val="222222"/>
                </a:solidFill>
                <a:highlight>
                  <a:srgbClr val="FFFFFF"/>
                </a:highlight>
              </a:rPr>
              <a:t>Pizzaro, Jewett, Nielson, Agosin. (2008) Growth Temperature Exerts Differential Physiological and Transcriptional Responses in Laboratory and Wine Strains of Saccharomyces Cerevisiae. "Applied and Environmental Microbiology", 74, 6358-6368, doi:10.1128/AEM.00602-08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Outline</a:t>
            </a:r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819150" y="1547725"/>
            <a:ext cx="7505700" cy="2448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1800" b="1">
                <a:solidFill>
                  <a:srgbClr val="000000"/>
                </a:solidFill>
              </a:rPr>
              <a:t>Design and purpose of this experiment that make it significant to the scientific world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</a:pPr>
            <a:r>
              <a:rPr lang="en" sz="1800">
                <a:solidFill>
                  <a:srgbClr val="666666"/>
                </a:solidFill>
              </a:rPr>
              <a:t>Unique two-factor design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</a:pPr>
            <a:r>
              <a:rPr lang="en" sz="1800">
                <a:solidFill>
                  <a:srgbClr val="666666"/>
                </a:solidFill>
              </a:rPr>
              <a:t>Data collection and analysis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</a:pPr>
            <a:r>
              <a:rPr lang="en" sz="1800">
                <a:solidFill>
                  <a:srgbClr val="666666"/>
                </a:solidFill>
              </a:rPr>
              <a:t>Results</a:t>
            </a:r>
          </a:p>
          <a:p>
            <a:pPr marL="457200" lvl="0" indent="-342900" rtl="0">
              <a:spcBef>
                <a:spcPts val="0"/>
              </a:spcBef>
              <a:buClr>
                <a:srgbClr val="666666"/>
              </a:buClr>
              <a:buSzPct val="100000"/>
            </a:pPr>
            <a:r>
              <a:rPr lang="en" sz="1800">
                <a:solidFill>
                  <a:srgbClr val="666666"/>
                </a:solidFill>
              </a:rPr>
              <a:t>Conclusions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Significance of Growing Lab and Wine Strains of Yeast at Different Temperatures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819150" y="1867675"/>
            <a:ext cx="7505700" cy="2448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30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600"/>
              <a:t>This is the first experiment designed to find differences in how these two strains react to temperature compared to each other</a:t>
            </a:r>
          </a:p>
          <a:p>
            <a:pPr marL="457200" lvl="0" indent="-330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600"/>
              <a:t>Previous experiments on  wine strains were done in environments which change continuously</a:t>
            </a:r>
          </a:p>
          <a:p>
            <a:pPr marL="914400" lvl="1" indent="-330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600"/>
              <a:t>Makes it difficult to determine which effects/changes in response were specific to wine strains and which were environmental</a:t>
            </a:r>
          </a:p>
          <a:p>
            <a:pPr marL="457200" marR="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alibri"/>
            </a:pPr>
            <a:r>
              <a:rPr lang="en" sz="1600"/>
              <a:t>This experiment purposefully minimized the possible changes in environment</a:t>
            </a:r>
          </a:p>
          <a:p>
            <a:pPr marL="457200" lvl="0" indent="-330200">
              <a:spcBef>
                <a:spcPts val="0"/>
              </a:spcBef>
              <a:buSzPct val="100000"/>
            </a:pPr>
            <a:r>
              <a:rPr lang="en" sz="1600"/>
              <a:t>Goal is to correlate the changes in gene expression based on both strain and temperature changes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Outline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819150" y="1547725"/>
            <a:ext cx="7505700" cy="2448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</a:pPr>
            <a:r>
              <a:rPr lang="en" sz="1800">
                <a:solidFill>
                  <a:srgbClr val="666666"/>
                </a:solidFill>
              </a:rPr>
              <a:t>Design and purpose of this experiment that make it significant to the scientific world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1800" b="1">
                <a:solidFill>
                  <a:srgbClr val="000000"/>
                </a:solidFill>
              </a:rPr>
              <a:t>Unique two-factor design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</a:pPr>
            <a:r>
              <a:rPr lang="en" sz="1800">
                <a:solidFill>
                  <a:srgbClr val="666666"/>
                </a:solidFill>
              </a:rPr>
              <a:t>Data collection and analysis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</a:pPr>
            <a:r>
              <a:rPr lang="en" sz="1800">
                <a:solidFill>
                  <a:srgbClr val="666666"/>
                </a:solidFill>
              </a:rPr>
              <a:t>Results</a:t>
            </a:r>
          </a:p>
          <a:p>
            <a:pPr marL="457200" lvl="0" indent="-342900" rtl="0">
              <a:spcBef>
                <a:spcPts val="0"/>
              </a:spcBef>
              <a:buClr>
                <a:srgbClr val="666666"/>
              </a:buClr>
              <a:buSzPct val="100000"/>
            </a:pPr>
            <a:r>
              <a:rPr lang="en" sz="1800">
                <a:solidFill>
                  <a:srgbClr val="666666"/>
                </a:solidFill>
              </a:rPr>
              <a:t>Conclusions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Two-Factor Experimental Design</a:t>
            </a:r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819150" y="1498525"/>
            <a:ext cx="7505700" cy="2952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</a:pPr>
            <a:r>
              <a:rPr lang="en" sz="1800">
                <a:solidFill>
                  <a:srgbClr val="222222"/>
                </a:solidFill>
              </a:rPr>
              <a:t>Laboratory Strain: S. cerevisiae wild-type CEN.PK113-7D 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</a:pPr>
            <a:r>
              <a:rPr lang="en" sz="1800">
                <a:solidFill>
                  <a:srgbClr val="222222"/>
                </a:solidFill>
              </a:rPr>
              <a:t>Commercial Wine Strain: S. cerevisiae var. bayanus EC1118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One of the experimental goals was to differentiate between responses dependent on strain and those dependent on temperature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4 experiments were set up</a:t>
            </a:r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Wine strain at 15ºC</a:t>
            </a:r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Lab strain at 15ºC</a:t>
            </a:r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Wine strain at 30ºC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Lab strain at 30ºC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Chemostat environment</a:t>
            </a:r>
          </a:p>
        </p:txBody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819150" y="1596950"/>
            <a:ext cx="7505700" cy="2448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 b="1"/>
              <a:t>Chemostat: </a:t>
            </a:r>
            <a:r>
              <a:rPr lang="en" sz="1800">
                <a:solidFill>
                  <a:srgbClr val="222222"/>
                </a:solidFill>
                <a:highlight>
                  <a:srgbClr val="FFFFFF"/>
                </a:highlight>
              </a:rPr>
              <a:t>A device which helps to regulate nutrients and the medium in which bacterial cells are grown</a:t>
            </a:r>
            <a:r>
              <a:rPr lang="en" sz="1800"/>
              <a:t> 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Each experiment was grown in a 2L chemostat to minimize environmental variation</a:t>
            </a:r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1800"/>
              <a:t>Medium was purposefully kept nitrogen limited and anaerobic in all four experiments</a:t>
            </a:r>
          </a:p>
          <a:p>
            <a:pPr marL="914400" lvl="1" indent="-342900" rtl="0">
              <a:spcBef>
                <a:spcPts val="0"/>
              </a:spcBef>
              <a:buSzPct val="100000"/>
            </a:pPr>
            <a:r>
              <a:rPr lang="en" sz="1800"/>
              <a:t>These conditions mimic the winemaking process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Outline</a:t>
            </a:r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819150" y="1547725"/>
            <a:ext cx="7505700" cy="2448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</a:pPr>
            <a:r>
              <a:rPr lang="en" sz="1800">
                <a:solidFill>
                  <a:srgbClr val="666666"/>
                </a:solidFill>
              </a:rPr>
              <a:t>Design and purpose of this experiment that make it significant to the scientific world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</a:pPr>
            <a:r>
              <a:rPr lang="en" sz="1800">
                <a:solidFill>
                  <a:srgbClr val="666666"/>
                </a:solidFill>
              </a:rPr>
              <a:t>Unique two-factor design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1800" b="1">
                <a:solidFill>
                  <a:srgbClr val="000000"/>
                </a:solidFill>
              </a:rPr>
              <a:t>Data collection and analysis</a:t>
            </a: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</a:pPr>
            <a:r>
              <a:rPr lang="en" sz="1800">
                <a:solidFill>
                  <a:srgbClr val="666666"/>
                </a:solidFill>
              </a:rPr>
              <a:t>Results</a:t>
            </a:r>
          </a:p>
          <a:p>
            <a:pPr marL="457200" lvl="0" indent="-342900" rtl="0">
              <a:spcBef>
                <a:spcPts val="0"/>
              </a:spcBef>
              <a:buClr>
                <a:srgbClr val="666666"/>
              </a:buClr>
              <a:buSzPct val="100000"/>
            </a:pPr>
            <a:r>
              <a:rPr lang="en" sz="1800">
                <a:solidFill>
                  <a:srgbClr val="666666"/>
                </a:solidFill>
              </a:rPr>
              <a:t>Conclusions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Collection of Data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713675" y="1562750"/>
            <a:ext cx="7505700" cy="306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 charset="0"/>
              <a:buChar char="•"/>
            </a:pPr>
            <a:r>
              <a:rPr lang="en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Biomass was filtered, washed, dried and then weighed for each of the four strains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 charset="0"/>
              <a:buChar char="•"/>
            </a:pPr>
            <a:r>
              <a:rPr lang="en" sz="18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10mL samples of each culture were taken to find concentrations </a:t>
            </a:r>
            <a:r>
              <a:rPr lang="en" sz="1800" dirty="0" smtClean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of:</a:t>
            </a:r>
            <a:r>
              <a:rPr lang="en-US" sz="1800" dirty="0" smtClean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 charset="0"/>
              <a:buChar char="•"/>
            </a:pPr>
            <a:r>
              <a:rPr lang="en" sz="1800" dirty="0" smtClean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Glucose</a:t>
            </a:r>
            <a:r>
              <a:rPr lang="en-US" sz="1800" dirty="0" smtClean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1800" dirty="0" smtClean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Ethanol</a:t>
            </a:r>
            <a:r>
              <a:rPr lang="en-US" sz="1800" dirty="0" smtClean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1800" dirty="0" smtClean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Glycerol</a:t>
            </a:r>
            <a:r>
              <a:rPr lang="en-US" sz="1800" dirty="0" smtClean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1800" dirty="0" smtClean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Acetate</a:t>
            </a:r>
            <a:r>
              <a:rPr lang="en-US" sz="1800" dirty="0" smtClean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1800" dirty="0" smtClean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Pyruvate</a:t>
            </a:r>
            <a:r>
              <a:rPr lang="en-US" sz="1800" dirty="0" smtClean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, and </a:t>
            </a:r>
            <a:r>
              <a:rPr lang="en" sz="1800" dirty="0" smtClean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Succinate</a:t>
            </a:r>
            <a:endParaRPr lang="en" sz="1800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1108</Words>
  <Application>Microsoft Macintosh PowerPoint</Application>
  <PresentationFormat>On-screen Show (16:9)</PresentationFormat>
  <Paragraphs>151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Calibri</vt:lpstr>
      <vt:lpstr>Nunito</vt:lpstr>
      <vt:lpstr>Arial</vt:lpstr>
      <vt:lpstr>Shift</vt:lpstr>
      <vt:lpstr>The Growth of Wine and Lab Strains of Yeast at 15ºC and 30ºC</vt:lpstr>
      <vt:lpstr>Our Article:</vt:lpstr>
      <vt:lpstr>Outline</vt:lpstr>
      <vt:lpstr>Significance of Growing Lab and Wine Strains of Yeast at Different Temperatures</vt:lpstr>
      <vt:lpstr>Outline</vt:lpstr>
      <vt:lpstr>Two-Factor Experimental Design</vt:lpstr>
      <vt:lpstr>Chemostat environment</vt:lpstr>
      <vt:lpstr>Outline</vt:lpstr>
      <vt:lpstr>Collection of Data</vt:lpstr>
      <vt:lpstr>Equipment Used to Gather Data</vt:lpstr>
      <vt:lpstr>How DNA Microarrays were used for Data Analysis</vt:lpstr>
      <vt:lpstr>Outline</vt:lpstr>
      <vt:lpstr>Approach to Results</vt:lpstr>
      <vt:lpstr>Biomass yields</vt:lpstr>
      <vt:lpstr>Physiological Change</vt:lpstr>
      <vt:lpstr>Gene expression determination using Statistical Analysis of Microarray Data (SAM software)</vt:lpstr>
      <vt:lpstr>Use of Saccharomyces cerevisiae Genome Database Gene Ontology</vt:lpstr>
      <vt:lpstr>SGD GO significantly enriched gene processes based on temperature changes</vt:lpstr>
      <vt:lpstr>SGD GO significantly enriched gene processes based on strain changes</vt:lpstr>
      <vt:lpstr>Outline</vt:lpstr>
      <vt:lpstr>Conclusions</vt:lpstr>
      <vt:lpstr>Conclusions</vt:lpstr>
      <vt:lpstr>Acknowledgements</vt:lpstr>
      <vt:lpstr>References</vt:lpstr>
    </vt:vector>
  </TitlesOfParts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Growth of Wine and Lab Strains of Yeast at 15ºC and 30ºC</dc:title>
  <cp:lastModifiedBy>Microsoft Office User</cp:lastModifiedBy>
  <cp:revision>1</cp:revision>
  <dcterms:modified xsi:type="dcterms:W3CDTF">2017-11-21T01:56:55Z</dcterms:modified>
</cp:coreProperties>
</file>