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44326-3D9B-4664-91DB-09EBC47EC28E}" type="datetimeFigureOut">
              <a:rPr lang="en-US" smtClean="0"/>
              <a:t>10/23/2017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E3117-1B9B-435D-9F30-C153BF9074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19717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44326-3D9B-4664-91DB-09EBC47EC28E}" type="datetimeFigureOut">
              <a:rPr lang="en-US" smtClean="0"/>
              <a:t>10/23/2017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E3117-1B9B-435D-9F30-C153BF9074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06831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44326-3D9B-4664-91DB-09EBC47EC28E}" type="datetimeFigureOut">
              <a:rPr lang="en-US" smtClean="0"/>
              <a:t>10/23/2017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E3117-1B9B-435D-9F30-C153BF9074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44538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44326-3D9B-4664-91DB-09EBC47EC28E}" type="datetimeFigureOut">
              <a:rPr lang="en-US" smtClean="0"/>
              <a:t>10/23/2017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E3117-1B9B-435D-9F30-C153BF9074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54363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44326-3D9B-4664-91DB-09EBC47EC28E}" type="datetimeFigureOut">
              <a:rPr lang="en-US" smtClean="0"/>
              <a:t>10/23/2017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E3117-1B9B-435D-9F30-C153BF9074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48993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44326-3D9B-4664-91DB-09EBC47EC28E}" type="datetimeFigureOut">
              <a:rPr lang="en-US" smtClean="0"/>
              <a:t>10/23/2017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E3117-1B9B-435D-9F30-C153BF9074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82710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44326-3D9B-4664-91DB-09EBC47EC28E}" type="datetimeFigureOut">
              <a:rPr lang="en-US" smtClean="0"/>
              <a:t>10/23/2017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E3117-1B9B-435D-9F30-C153BF9074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1765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44326-3D9B-4664-91DB-09EBC47EC28E}" type="datetimeFigureOut">
              <a:rPr lang="en-US" smtClean="0"/>
              <a:t>10/23/2017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E3117-1B9B-435D-9F30-C153BF9074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69491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44326-3D9B-4664-91DB-09EBC47EC28E}" type="datetimeFigureOut">
              <a:rPr lang="en-US" smtClean="0"/>
              <a:t>10/23/2017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E3117-1B9B-435D-9F30-C153BF9074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10787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44326-3D9B-4664-91DB-09EBC47EC28E}" type="datetimeFigureOut">
              <a:rPr lang="en-US" smtClean="0"/>
              <a:t>10/23/2017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E3117-1B9B-435D-9F30-C153BF9074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30043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44326-3D9B-4664-91DB-09EBC47EC28E}" type="datetimeFigureOut">
              <a:rPr lang="en-US" smtClean="0"/>
              <a:t>10/23/2017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E3117-1B9B-435D-9F30-C153BF9074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4497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944326-3D9B-4664-91DB-09EBC47EC28E}" type="datetimeFigureOut">
              <a:rPr lang="en-US" smtClean="0"/>
              <a:t>10/23/2017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BE3117-1B9B-435D-9F30-C153BF9074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09906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2090360"/>
              </p:ext>
            </p:extLst>
          </p:nvPr>
        </p:nvGraphicFramePr>
        <p:xfrm>
          <a:off x="457200" y="1600200"/>
          <a:ext cx="8297778" cy="41314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76592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6592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6592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3475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r>
                        <a:rPr lang="en-US" sz="2100" dirty="0" smtClean="0">
                          <a:solidFill>
                            <a:schemeClr val="bg1"/>
                          </a:solidFill>
                          <a:effectLst/>
                        </a:rPr>
                        <a:t>ANOVA</a:t>
                      </a:r>
                      <a:endParaRPr lang="en-US" sz="21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38" marR="60538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WT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38" marR="60538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i="1" dirty="0" smtClean="0">
                          <a:effectLst/>
                          <a:latin typeface="Calibri" panose="020F0502020204030204" pitchFamily="34" charset="0"/>
                          <a:ea typeface="Calibri"/>
                          <a:cs typeface="Times New Roman"/>
                        </a:rPr>
                        <a:t>dSWI4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60538" marR="60538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475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</a:rPr>
                        <a:t>p &lt; 0.05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38" marR="60538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</a:rPr>
                        <a:t>number (%)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38" marR="60538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</a:rPr>
                        <a:t>45.27</a:t>
                      </a:r>
                      <a:endParaRPr lang="en-US" sz="18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0538" marR="60538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3475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effectLst/>
                        </a:rPr>
                        <a:t>p &lt; 0.01</a:t>
                      </a:r>
                      <a:endParaRPr lang="en-US" sz="1800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38" marR="60538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effectLst/>
                        </a:rPr>
                        <a:t>number (%)</a:t>
                      </a:r>
                      <a:endParaRPr lang="en-US" sz="1800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38" marR="60538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effectLst/>
                        </a:rPr>
                        <a:t>29.76</a:t>
                      </a:r>
                      <a:endParaRPr lang="en-US" sz="1800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38" marR="60538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3475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effectLst/>
                        </a:rPr>
                        <a:t>p &lt; 0.001</a:t>
                      </a:r>
                      <a:endParaRPr lang="en-US" sz="1800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38" marR="60538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effectLst/>
                        </a:rPr>
                        <a:t>number (%)</a:t>
                      </a:r>
                      <a:endParaRPr lang="en-US" sz="1800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38" marR="60538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effectLst/>
                        </a:rPr>
                        <a:t>15.75</a:t>
                      </a:r>
                      <a:endParaRPr lang="en-US" sz="1800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38" marR="60538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3475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effectLst/>
                        </a:rPr>
                        <a:t>p &lt; 0.0001</a:t>
                      </a:r>
                      <a:endParaRPr lang="en-US" sz="1800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38" marR="60538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effectLst/>
                        </a:rPr>
                        <a:t>number (%)</a:t>
                      </a:r>
                      <a:endParaRPr lang="en-US" sz="1800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38" marR="60538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effectLst/>
                        </a:rPr>
                        <a:t>8.27</a:t>
                      </a:r>
                      <a:endParaRPr lang="en-US" sz="1800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38" marR="60538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3475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smtClean="0">
                          <a:effectLst/>
                        </a:rPr>
                        <a:t>Benjamini</a:t>
                      </a:r>
                      <a:r>
                        <a:rPr lang="en-US" sz="1800" baseline="0" smtClean="0">
                          <a:effectLst/>
                        </a:rPr>
                        <a:t> &amp; </a:t>
                      </a:r>
                      <a:r>
                        <a:rPr lang="en-US" sz="1800" smtClean="0">
                          <a:effectLst/>
                        </a:rPr>
                        <a:t>Hochberg-corrected </a:t>
                      </a:r>
                      <a:r>
                        <a:rPr lang="en-US" sz="1800" dirty="0" smtClean="0">
                          <a:effectLst/>
                        </a:rPr>
                        <a:t>p &lt; 0.05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38" marR="60538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smtClean="0">
                          <a:effectLst/>
                        </a:rPr>
                        <a:t>number (%)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38" marR="60538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</a:rPr>
                        <a:t>3.43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38" marR="60538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3475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smtClean="0">
                          <a:effectLst/>
                        </a:rPr>
                        <a:t>Bonferroni-corrected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smtClean="0">
                          <a:effectLst/>
                        </a:rPr>
                        <a:t>p </a:t>
                      </a:r>
                      <a:r>
                        <a:rPr lang="en-US" sz="1800" dirty="0" smtClean="0">
                          <a:effectLst/>
                        </a:rPr>
                        <a:t>&lt; 0.05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38" marR="60538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</a:rPr>
                        <a:t>number (%)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38" marR="60538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smtClean="0">
                          <a:effectLst/>
                        </a:rPr>
                        <a:t>87.74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38" marR="60538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4570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42</Words>
  <Application>Microsoft Office PowerPoint</Application>
  <PresentationFormat>On-screen Show (4:3)</PresentationFormat>
  <Paragraphs>22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Office Theme</vt:lpstr>
      <vt:lpstr>PowerPoint Presentation</vt:lpstr>
    </vt:vector>
  </TitlesOfParts>
  <Company>Loyola Marymount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Kam D. Dahlquist</dc:creator>
  <cp:lastModifiedBy>biolab</cp:lastModifiedBy>
  <cp:revision>5</cp:revision>
  <dcterms:created xsi:type="dcterms:W3CDTF">2015-03-26T07:22:14Z</dcterms:created>
  <dcterms:modified xsi:type="dcterms:W3CDTF">2017-10-24T00:57:20Z</dcterms:modified>
</cp:coreProperties>
</file>