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50">
                <a:solidFill>
                  <a:srgbClr val="222222"/>
                </a:solidFill>
                <a:highlight>
                  <a:srgbClr val="FFFFFF"/>
                </a:highlight>
              </a:rPr>
              <a:t>Content is covered by many other databases as it uses data from said databases in their database and provides data from their own research and makes it publicly available.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Talk about some of the data points we see on the page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jgi.doe.gov/" TargetMode="External"/><Relationship Id="rId4" Type="http://schemas.openxmlformats.org/officeDocument/2006/relationships/hyperlink" Target="https://img.jgi.doe.gov/cgi-bin/vr/main.cgi" TargetMode="External"/><Relationship Id="rId5" Type="http://schemas.openxmlformats.org/officeDocument/2006/relationships/hyperlink" Target="https://xmlpipedb.cs.lmu.edu/biodb/fall2017/index.php/Week_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342900"/>
            <a:ext cx="8520600" cy="1244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solidFill>
                  <a:srgbClr val="0000FF"/>
                </a:solidFill>
              </a:rPr>
              <a:t>IMG/VR: a database of cultured and uncultured DNA viruses and retroviruses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76200" y="265557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Antonio Porras &amp; Arash Lari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Loyola Marymount University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October 3rd, 2017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</a:rPr>
              <a:t>CMSI/BIOL 367-01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1371600" rtl="0">
              <a:spcBef>
                <a:spcPts val="0"/>
              </a:spcBef>
              <a:buNone/>
            </a:pPr>
            <a:r>
              <a:rPr lang="en"/>
              <a:t>Assessment of General Utility 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Links to several other databases (i.e. UNIprot, etc.)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Not difficult to browse for knowledgeable users.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Convenient and easy to download data from the website.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Compressed multi-fasta and tab-delimited files.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Standard in gene sequencing but not common.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Knowledgeable users can use it with ease.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Naive Users wouldn’t understand much of the information.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The Website provides tutorials.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Can be accessed without a login.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More advanced analysis tools require login.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Acknowledgements</a:t>
            </a:r>
            <a:r>
              <a:rPr lang="en"/>
              <a:t> 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Thank you to both Dr. Dahlquist and Dr. Dionisio for teaching this course and providing support throughout the semester thus far. </a:t>
            </a:r>
          </a:p>
          <a:p>
            <a:pPr indent="-381000" lvl="0" marL="457200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Lastly, we would also like to acknowledge the Computer Science Department and Biology Department of LMU.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378375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23850" lvl="0" marL="901700" marR="1270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DOE Joint Genome Institute. (2017). DOE Joint Genome Institute: A DOE Office of Science User Facility of Lawrence Berkeley National Laboratory. [online] Available at: </a:t>
            </a:r>
            <a:r>
              <a:rPr lang="en" sz="1500" u="sng">
                <a:solidFill>
                  <a:srgbClr val="663366"/>
                </a:solidFill>
                <a:highlight>
                  <a:srgbClr val="FFFFFF"/>
                </a:highlight>
                <a:hlinkClick r:id="rId3"/>
              </a:rPr>
              <a:t>https://jgi.doe.gov/</a:t>
            </a: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 [Accessed 1 Oct. 2017].</a:t>
            </a:r>
          </a:p>
          <a:p>
            <a:pPr indent="-323850" lvl="0" marL="901700" marR="1270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Img.jgi.doe.gov. (2017). JGI IMG Home. [online] Available at: </a:t>
            </a:r>
            <a:r>
              <a:rPr lang="en" sz="1500" u="sng">
                <a:solidFill>
                  <a:srgbClr val="663366"/>
                </a:solidFill>
                <a:highlight>
                  <a:srgbClr val="FFFFFF"/>
                </a:highlight>
                <a:hlinkClick r:id="rId4"/>
              </a:rPr>
              <a:t>https://img.jgi.doe.gov/cgi-bin/vr/main.cgi</a:t>
            </a: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 [Accessed 1 Oct. 2017].</a:t>
            </a:r>
          </a:p>
          <a:p>
            <a:pPr indent="-323850" lvl="0" marL="901700" marR="1270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LMU BioDB 2017. (2017). Week 5. Retrieved October 01, 2017, from </a:t>
            </a:r>
            <a:r>
              <a:rPr lang="en" sz="1500" u="sng">
                <a:solidFill>
                  <a:srgbClr val="663366"/>
                </a:solidFill>
                <a:highlight>
                  <a:srgbClr val="FFFFFF"/>
                </a:highlight>
                <a:hlinkClick r:id="rId5"/>
              </a:rPr>
              <a:t>https://xmlpipedb.cs.lmu.edu/biodb/fall2017/index.php/Week_5</a:t>
            </a:r>
          </a:p>
          <a:p>
            <a:pPr indent="-323850" lvl="0" marL="9017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Paez-Espino, D., Chen, I., Palaniappan, K., Ratner, A., Chu, K., Szeto, E., Pillay, M., Huang, J., Markowitz, V., Nielsen, T., Huntemann, M., K. Reddy, T., Pavlopoulos, G., Sullivan, M., Campbell, B., Chen, F., McMahon, K., Hallam, S., Denef, V., Cavicchioli, R., Caffrey, S., Streit, W., Webster, J., Handley, K., Salekdeh, G., Tsesmetzis, N., Setubal, J., Pope, P., Liu, W., Rivers, A., Ivanova, N. and Kyrpides, N. (2017). IMG/VR: a database of cultured and uncultured DNA Viruses and retroviruses.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Outline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General Information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Assessment of Scientific Quality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Assessment</a:t>
            </a:r>
            <a:r>
              <a:rPr lang="en" sz="2400">
                <a:solidFill>
                  <a:srgbClr val="000000"/>
                </a:solidFill>
              </a:rPr>
              <a:t> of the General Utility</a:t>
            </a:r>
          </a:p>
          <a:p>
            <a:pPr indent="-3810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" sz="2400">
                <a:solidFill>
                  <a:srgbClr val="000000"/>
                </a:solidFill>
              </a:rPr>
              <a:t>Final Judgement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General Information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 Name of the database is IMG/VR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Integrated &amp; primary database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Uses both primary and secondary data from other curated databases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" sz="2400"/>
              <a:t>Owned by the US Department of Energy Joint Genome Institute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Funding Sources of JGI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buSzPct val="100000"/>
            </a:pPr>
            <a:r>
              <a:rPr lang="en" sz="2000"/>
              <a:t>Funded By DOE Office of Biological and Environmental Research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737" y="1620075"/>
            <a:ext cx="7416524" cy="41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Assessment</a:t>
            </a:r>
            <a:r>
              <a:rPr lang="en"/>
              <a:t> of Scientific Quality 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600" cy="373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Comprehensive database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Largest publicly available database of isolate reference DNA Viruses along with identified viral contigs (Paez-Espino, et al., 2016).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Database covers viruses that are categorized further into their host-associated organisms.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Very specific, highly technical information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Useful for professional researchers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1371600" rtl="0">
              <a:spcBef>
                <a:spcPts val="0"/>
              </a:spcBef>
              <a:buNone/>
            </a:pPr>
            <a:r>
              <a:rPr lang="en"/>
              <a:t>Assessment of Scientific Quality 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Content is updated regularly with new genomic viral data as recently as 2017.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However, the most recent version of the database management and analysis system was released in 2008.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First went online March, 2005.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Provides connections to putative hosts and habitat types.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Allows for visualization of meta and primary data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20775" y="0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Example of data shown</a:t>
            </a:r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1500" y="572700"/>
            <a:ext cx="6945061" cy="457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Example of a Search Query</a:t>
            </a:r>
          </a:p>
        </p:txBody>
      </p:sp>
      <p:pic>
        <p:nvPicPr>
          <p:cNvPr descr="search result.png"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5575"/>
            <a:ext cx="9144002" cy="19923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/>
          <p:nvPr/>
        </p:nvSpPr>
        <p:spPr>
          <a:xfrm>
            <a:off x="38100" y="1600200"/>
            <a:ext cx="4572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561975" y="1600200"/>
            <a:ext cx="6000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1838325" y="1600200"/>
            <a:ext cx="10191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2857425" y="1600200"/>
            <a:ext cx="8763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7858125" y="1600200"/>
            <a:ext cx="12858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4914825" y="1600200"/>
            <a:ext cx="9336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3733725" y="1600200"/>
            <a:ext cx="11811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5848425" y="1600200"/>
            <a:ext cx="14382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7286625" y="1600200"/>
            <a:ext cx="6000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1228650" y="1600200"/>
            <a:ext cx="609600" cy="2286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2286000" rtl="0">
              <a:spcBef>
                <a:spcPts val="0"/>
              </a:spcBef>
              <a:buNone/>
            </a:pPr>
            <a:r>
              <a:rPr lang="en"/>
              <a:t>Summary of Judgement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We would recommend it to professionals.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There is not much utility for non-professionals.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Definitely a professional database.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Easy to navigate.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