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6" Type="http://schemas.openxmlformats.org/officeDocument/2006/relationships/slide" Target="slides/slide12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png>
</file>

<file path=ppt/media/image2.png>
</file>

<file path=ppt/media/image3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buSzPct val="100000"/>
              <a:buChar char="●"/>
              <a:defRPr sz="1100"/>
            </a:lvl1pPr>
            <a:lvl2pPr lvl="1">
              <a:spcBef>
                <a:spcPts val="0"/>
              </a:spcBef>
              <a:buSzPct val="100000"/>
              <a:buChar char="○"/>
              <a:defRPr sz="1100"/>
            </a:lvl2pPr>
            <a:lvl3pPr lvl="2">
              <a:spcBef>
                <a:spcPts val="0"/>
              </a:spcBef>
              <a:buSzPct val="100000"/>
              <a:buChar char="■"/>
              <a:defRPr sz="1100"/>
            </a:lvl3pPr>
            <a:lvl4pPr lvl="3">
              <a:spcBef>
                <a:spcPts val="0"/>
              </a:spcBef>
              <a:buSzPct val="100000"/>
              <a:buChar char="●"/>
              <a:defRPr sz="1100"/>
            </a:lvl4pPr>
            <a:lvl5pPr lvl="4">
              <a:spcBef>
                <a:spcPts val="0"/>
              </a:spcBef>
              <a:buSzPct val="100000"/>
              <a:buChar char="○"/>
              <a:defRPr sz="1100"/>
            </a:lvl5pPr>
            <a:lvl6pPr lvl="5">
              <a:spcBef>
                <a:spcPts val="0"/>
              </a:spcBef>
              <a:buSzPct val="100000"/>
              <a:buChar char="■"/>
              <a:defRPr sz="1100"/>
            </a:lvl6pPr>
            <a:lvl7pPr lvl="6">
              <a:spcBef>
                <a:spcPts val="0"/>
              </a:spcBef>
              <a:buSzPct val="100000"/>
              <a:buChar char="●"/>
              <a:defRPr sz="1100"/>
            </a:lvl7pPr>
            <a:lvl8pPr lvl="7">
              <a:spcBef>
                <a:spcPts val="0"/>
              </a:spcBef>
              <a:buSzPct val="100000"/>
              <a:buChar char="○"/>
              <a:defRPr sz="1100"/>
            </a:lvl8pPr>
            <a:lvl9pPr lvl="8">
              <a:spcBef>
                <a:spcPts val="0"/>
              </a:spcBef>
              <a:buSzPct val="1000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7" name="Shape 11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Shape 12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Shape 12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Shape 12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Shape 8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050">
                <a:solidFill>
                  <a:srgbClr val="222222"/>
                </a:solidFill>
                <a:highlight>
                  <a:srgbClr val="FFFFFF"/>
                </a:highlight>
              </a:rPr>
              <a:t>Content is covered by many other databases as it uses data from said databases in their database and provides data from their own research and makes it publicly available.</a:t>
            </a: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Shape 8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Talk about some of the data points we see on the page</a:t>
            </a: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Shape 9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1" name="Shape 11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wrap="square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wrap="square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wrap="square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wrap="square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wrap="square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wrap="square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wrap="square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wrap="square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buChar char="●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Char char="○"/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Char char="■"/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Char char="●"/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Char char="○"/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Char char="■"/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Char char="●"/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Char char="○"/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Relationship Id="rId3" Type="http://schemas.openxmlformats.org/officeDocument/2006/relationships/hyperlink" Target="https://jgi.doe.gov/" TargetMode="External"/><Relationship Id="rId4" Type="http://schemas.openxmlformats.org/officeDocument/2006/relationships/hyperlink" Target="https://img.jgi.doe.gov/cgi-bin/vr/main.cgi" TargetMode="External"/><Relationship Id="rId5" Type="http://schemas.openxmlformats.org/officeDocument/2006/relationships/hyperlink" Target="https://xmlpipedb.cs.lmu.edu/biodb/fall2017/index.php/Week_5" TargetMode="Externa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Relationship Id="rId3" Type="http://schemas.openxmlformats.org/officeDocument/2006/relationships/image" Target="../media/image3.jpg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Relationship Id="rId3" Type="http://schemas.openxmlformats.org/officeDocument/2006/relationships/image" Target="../media/image2.png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type="ctrTitle"/>
          </p:nvPr>
        </p:nvSpPr>
        <p:spPr>
          <a:xfrm>
            <a:off x="311700" y="342900"/>
            <a:ext cx="8520600" cy="1244700"/>
          </a:xfrm>
          <a:prstGeom prst="rect">
            <a:avLst/>
          </a:prstGeom>
        </p:spPr>
        <p:txBody>
          <a:bodyPr anchorCtr="0" anchor="b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3600">
                <a:solidFill>
                  <a:srgbClr val="0000FF"/>
                </a:solidFill>
              </a:rPr>
              <a:t>IMG/VR: a database of cultured and uncultured DNA viruses and retroviruses</a:t>
            </a:r>
          </a:p>
        </p:txBody>
      </p:sp>
      <p:sp>
        <p:nvSpPr>
          <p:cNvPr id="55" name="Shape 55"/>
          <p:cNvSpPr txBox="1"/>
          <p:nvPr>
            <p:ph idx="1" type="subTitle"/>
          </p:nvPr>
        </p:nvSpPr>
        <p:spPr>
          <a:xfrm>
            <a:off x="376200" y="2655575"/>
            <a:ext cx="8520600" cy="7926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Antonio Porras &amp; Arash Lari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Loyola Marymount University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2400">
              <a:solidFill>
                <a:srgbClr val="000000"/>
              </a:solidFill>
            </a:endParaRPr>
          </a:p>
          <a:p>
            <a:pPr lvl="0">
              <a:spcBef>
                <a:spcPts val="0"/>
              </a:spcBef>
              <a:buNone/>
            </a:pPr>
            <a:r>
              <a:rPr lang="en" sz="2000">
                <a:solidFill>
                  <a:srgbClr val="000000"/>
                </a:solidFill>
              </a:rPr>
              <a:t>October 3rd, 2017</a:t>
            </a:r>
          </a:p>
          <a:p>
            <a:pPr lvl="0">
              <a:spcBef>
                <a:spcPts val="0"/>
              </a:spcBef>
              <a:buNone/>
            </a:pPr>
            <a:r>
              <a:rPr lang="en" sz="2000">
                <a:solidFill>
                  <a:srgbClr val="000000"/>
                </a:solidFill>
              </a:rPr>
              <a:t>CMSI/BIOL 367-01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1371600" rtl="0">
              <a:spcBef>
                <a:spcPts val="0"/>
              </a:spcBef>
              <a:buNone/>
            </a:pPr>
            <a:r>
              <a:rPr lang="en"/>
              <a:t>Assessment of General Utility </a:t>
            </a:r>
          </a:p>
        </p:txBody>
      </p:sp>
      <p:sp>
        <p:nvSpPr>
          <p:cNvPr id="120" name="Shape 120"/>
          <p:cNvSpPr txBox="1"/>
          <p:nvPr>
            <p:ph idx="1" type="body"/>
          </p:nvPr>
        </p:nvSpPr>
        <p:spPr>
          <a:xfrm>
            <a:off x="311700" y="101772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Links to several other databases (i.e. UNIprot, etc.)</a:t>
            </a:r>
          </a:p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Not difficult to browse for knowledgeable users.</a:t>
            </a:r>
          </a:p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Convenient and easy to download data from the website.</a:t>
            </a:r>
          </a:p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Compressed multi-fasta and tab-delimited files.</a:t>
            </a:r>
          </a:p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Standard in gene sequencing but not common.</a:t>
            </a:r>
          </a:p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Knowledgeable users can use it with ease.</a:t>
            </a:r>
          </a:p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Naive Users wouldn’t understand much of the information.</a:t>
            </a:r>
          </a:p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The Website provides tutorials.</a:t>
            </a:r>
          </a:p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Can be accessed without a login.</a:t>
            </a:r>
          </a:p>
          <a:p>
            <a:pPr indent="-368300" lvl="0" marL="457200" rtl="0">
              <a:spcBef>
                <a:spcPts val="0"/>
              </a:spcBef>
              <a:buSzPct val="100000"/>
            </a:pPr>
            <a:r>
              <a:rPr lang="en" sz="2200"/>
              <a:t>More advanced analysis tools require login.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Shape 12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Acknowledgements</a:t>
            </a:r>
            <a:r>
              <a:rPr lang="en"/>
              <a:t> </a:t>
            </a:r>
          </a:p>
        </p:txBody>
      </p:sp>
      <p:sp>
        <p:nvSpPr>
          <p:cNvPr id="126" name="Shape 12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381000" lvl="0" marL="457200" rtl="0">
              <a:spcBef>
                <a:spcPts val="0"/>
              </a:spcBef>
              <a:buClr>
                <a:srgbClr val="000000"/>
              </a:buClr>
              <a:buSzPct val="100000"/>
            </a:pPr>
            <a:r>
              <a:rPr lang="en" sz="2400">
                <a:solidFill>
                  <a:srgbClr val="000000"/>
                </a:solidFill>
              </a:rPr>
              <a:t>Thank you to both Dr. Dahlquist and Dr. Dionisio for teaching this course and providing support throughout the semester thus far. </a:t>
            </a:r>
          </a:p>
          <a:p>
            <a:pPr indent="-381000" lvl="0" marL="457200">
              <a:spcBef>
                <a:spcPts val="0"/>
              </a:spcBef>
              <a:buClr>
                <a:srgbClr val="000000"/>
              </a:buClr>
              <a:buSzPct val="100000"/>
            </a:pPr>
            <a:r>
              <a:rPr lang="en" sz="2400">
                <a:solidFill>
                  <a:srgbClr val="000000"/>
                </a:solidFill>
              </a:rPr>
              <a:t>Lastly, we would also like to acknowledge the Computer Science Department and Biology Department of LMU.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Shape 13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References</a:t>
            </a:r>
          </a:p>
        </p:txBody>
      </p:sp>
      <p:sp>
        <p:nvSpPr>
          <p:cNvPr id="132" name="Shape 132"/>
          <p:cNvSpPr txBox="1"/>
          <p:nvPr>
            <p:ph idx="1" type="body"/>
          </p:nvPr>
        </p:nvSpPr>
        <p:spPr>
          <a:xfrm>
            <a:off x="378375" y="101772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323850" lvl="0" marL="901700" marR="127000" rtl="0">
              <a:spcBef>
                <a:spcPts val="300"/>
              </a:spcBef>
              <a:spcAft>
                <a:spcPts val="100"/>
              </a:spcAft>
              <a:buClr>
                <a:srgbClr val="222222"/>
              </a:buClr>
              <a:buSzPct val="100000"/>
            </a:pPr>
            <a:r>
              <a:rPr lang="en" sz="1500">
                <a:solidFill>
                  <a:srgbClr val="222222"/>
                </a:solidFill>
                <a:highlight>
                  <a:srgbClr val="FFFFFF"/>
                </a:highlight>
              </a:rPr>
              <a:t>DOE Joint Genome Institute. (2017). DOE Joint Genome Institute: A DOE Office of Science User Facility of Lawrence Berkeley National Laboratory. [online] Available at: </a:t>
            </a:r>
            <a:r>
              <a:rPr lang="en" sz="1500" u="sng">
                <a:solidFill>
                  <a:srgbClr val="663366"/>
                </a:solidFill>
                <a:highlight>
                  <a:srgbClr val="FFFFFF"/>
                </a:highlight>
                <a:hlinkClick r:id="rId3"/>
              </a:rPr>
              <a:t>https://jgi.doe.gov/</a:t>
            </a:r>
            <a:r>
              <a:rPr lang="en" sz="1500">
                <a:solidFill>
                  <a:srgbClr val="222222"/>
                </a:solidFill>
                <a:highlight>
                  <a:srgbClr val="FFFFFF"/>
                </a:highlight>
              </a:rPr>
              <a:t> [Accessed 1 Oct. 2017].</a:t>
            </a:r>
          </a:p>
          <a:p>
            <a:pPr indent="-323850" lvl="0" marL="901700" marR="127000" rtl="0">
              <a:spcBef>
                <a:spcPts val="300"/>
              </a:spcBef>
              <a:spcAft>
                <a:spcPts val="100"/>
              </a:spcAft>
              <a:buClr>
                <a:srgbClr val="222222"/>
              </a:buClr>
              <a:buSzPct val="100000"/>
            </a:pPr>
            <a:r>
              <a:rPr lang="en" sz="1500">
                <a:solidFill>
                  <a:srgbClr val="222222"/>
                </a:solidFill>
                <a:highlight>
                  <a:srgbClr val="FFFFFF"/>
                </a:highlight>
              </a:rPr>
              <a:t>Img.jgi.doe.gov. (2017). JGI IMG Home. [online] Available at: </a:t>
            </a:r>
            <a:r>
              <a:rPr lang="en" sz="1500" u="sng">
                <a:solidFill>
                  <a:srgbClr val="663366"/>
                </a:solidFill>
                <a:highlight>
                  <a:srgbClr val="FFFFFF"/>
                </a:highlight>
                <a:hlinkClick r:id="rId4"/>
              </a:rPr>
              <a:t>https://img.jgi.doe.gov/cgi-bin/vr/main.cgi</a:t>
            </a:r>
            <a:r>
              <a:rPr lang="en" sz="1500">
                <a:solidFill>
                  <a:srgbClr val="222222"/>
                </a:solidFill>
                <a:highlight>
                  <a:srgbClr val="FFFFFF"/>
                </a:highlight>
              </a:rPr>
              <a:t> [Accessed 1 Oct. 2017].</a:t>
            </a:r>
          </a:p>
          <a:p>
            <a:pPr indent="-323850" lvl="0" marL="901700" marR="127000" rtl="0">
              <a:spcBef>
                <a:spcPts val="300"/>
              </a:spcBef>
              <a:spcAft>
                <a:spcPts val="100"/>
              </a:spcAft>
              <a:buClr>
                <a:srgbClr val="222222"/>
              </a:buClr>
              <a:buSzPct val="100000"/>
            </a:pPr>
            <a:r>
              <a:rPr lang="en" sz="1500">
                <a:solidFill>
                  <a:srgbClr val="222222"/>
                </a:solidFill>
                <a:highlight>
                  <a:srgbClr val="FFFFFF"/>
                </a:highlight>
              </a:rPr>
              <a:t>LMU BioDB 2017. (2017). Week 5. Retrieved October 01, 2017, from </a:t>
            </a:r>
            <a:r>
              <a:rPr lang="en" sz="1500" u="sng">
                <a:solidFill>
                  <a:srgbClr val="663366"/>
                </a:solidFill>
                <a:highlight>
                  <a:srgbClr val="FFFFFF"/>
                </a:highlight>
                <a:hlinkClick r:id="rId5"/>
              </a:rPr>
              <a:t>https://xmlpipedb.cs.lmu.edu/biodb/fall2017/index.php/Week_5</a:t>
            </a:r>
          </a:p>
          <a:p>
            <a:pPr indent="-323850" lvl="0" marL="901700" rtl="0">
              <a:spcBef>
                <a:spcPts val="300"/>
              </a:spcBef>
              <a:spcAft>
                <a:spcPts val="100"/>
              </a:spcAft>
              <a:buClr>
                <a:srgbClr val="222222"/>
              </a:buClr>
              <a:buSzPct val="100000"/>
            </a:pPr>
            <a:r>
              <a:rPr lang="en" sz="1500">
                <a:solidFill>
                  <a:srgbClr val="222222"/>
                </a:solidFill>
                <a:highlight>
                  <a:srgbClr val="FFFFFF"/>
                </a:highlight>
              </a:rPr>
              <a:t>Paez-Espino, D., Chen, I., Palaniappan, K., Ratner, A., Chu, K., Szeto, E., Pillay, M., Huang, J., Markowitz, V., Nielsen, T., Huntemann, M., K. Reddy, T., Pavlopoulos, G., Sullivan, M., Campbell, B., Chen, F., McMahon, K., Hallam, S., Denef, V., Cavicchioli, R., Caffrey, S., Streit, W., Webster, J., Handley, K., Salekdeh, G., Tsesmetzis, N., Setubal, J., Pope, P., Liu, W., Rivers, A., Ivanova, N. and Kyrpides, N. (2017). IMG/VR: a database of cultured and uncultured DNA Viruses and retroviruses.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381000" lvl="0" marL="457200" rtl="0">
              <a:lnSpc>
                <a:spcPct val="200000"/>
              </a:lnSpc>
              <a:spcBef>
                <a:spcPts val="0"/>
              </a:spcBef>
              <a:buClr>
                <a:srgbClr val="000000"/>
              </a:buClr>
              <a:buSzPct val="100000"/>
            </a:pPr>
            <a:r>
              <a:rPr lang="en" sz="2400">
                <a:solidFill>
                  <a:srgbClr val="000000"/>
                </a:solidFill>
              </a:rPr>
              <a:t>General Information</a:t>
            </a:r>
          </a:p>
          <a:p>
            <a:pPr indent="-381000" lvl="0" marL="457200" rtl="0">
              <a:lnSpc>
                <a:spcPct val="200000"/>
              </a:lnSpc>
              <a:spcBef>
                <a:spcPts val="0"/>
              </a:spcBef>
              <a:buClr>
                <a:srgbClr val="000000"/>
              </a:buClr>
              <a:buSzPct val="100000"/>
            </a:pPr>
            <a:r>
              <a:rPr lang="en" sz="2400">
                <a:solidFill>
                  <a:srgbClr val="000000"/>
                </a:solidFill>
              </a:rPr>
              <a:t>Assessment of Scientific Quality</a:t>
            </a:r>
          </a:p>
          <a:p>
            <a:pPr indent="-381000" lvl="0" marL="457200" rtl="0">
              <a:lnSpc>
                <a:spcPct val="200000"/>
              </a:lnSpc>
              <a:spcBef>
                <a:spcPts val="0"/>
              </a:spcBef>
              <a:buClr>
                <a:srgbClr val="000000"/>
              </a:buClr>
              <a:buSzPct val="100000"/>
            </a:pPr>
            <a:r>
              <a:rPr lang="en" sz="2400">
                <a:solidFill>
                  <a:srgbClr val="000000"/>
                </a:solidFill>
              </a:rPr>
              <a:t>Assessment</a:t>
            </a:r>
            <a:r>
              <a:rPr lang="en" sz="2400">
                <a:solidFill>
                  <a:srgbClr val="000000"/>
                </a:solidFill>
              </a:rPr>
              <a:t> of the General Utility</a:t>
            </a:r>
          </a:p>
          <a:p>
            <a:pPr indent="-381000" lvl="0" marL="457200" rtl="0">
              <a:lnSpc>
                <a:spcPct val="200000"/>
              </a:lnSpc>
              <a:spcBef>
                <a:spcPts val="0"/>
              </a:spcBef>
              <a:buClr>
                <a:srgbClr val="000000"/>
              </a:buClr>
              <a:buSzPct val="100000"/>
            </a:pPr>
            <a:r>
              <a:rPr lang="en" sz="2400">
                <a:solidFill>
                  <a:srgbClr val="000000"/>
                </a:solidFill>
              </a:rPr>
              <a:t>Final Judgement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General Information</a:t>
            </a:r>
          </a:p>
        </p:txBody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The Name of the database is IMG/VR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Integrated &amp; primary database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Uses both primary and secondary data from other curated databases</a:t>
            </a:r>
          </a:p>
          <a:p>
            <a:pPr indent="-381000" lvl="0" marL="457200">
              <a:spcBef>
                <a:spcPts val="0"/>
              </a:spcBef>
              <a:buSzPct val="100000"/>
            </a:pPr>
            <a:r>
              <a:rPr lang="en" sz="2400"/>
              <a:t>Owned by the US Department of Energy Joint Genome Institute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Funding Sources of JGI</a:t>
            </a:r>
          </a:p>
        </p:txBody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355600" lvl="0" marL="457200" rtl="0">
              <a:spcBef>
                <a:spcPts val="0"/>
              </a:spcBef>
              <a:buSzPct val="100000"/>
            </a:pPr>
            <a:r>
              <a:rPr lang="en" sz="2000"/>
              <a:t>Funded By DOE Office of Biological and Environmental Research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2400"/>
          </a:p>
        </p:txBody>
      </p:sp>
      <p:pic>
        <p:nvPicPr>
          <p:cNvPr id="74" name="Shape 7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63737" y="1620075"/>
            <a:ext cx="7416524" cy="41718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Assessment</a:t>
            </a:r>
            <a:r>
              <a:rPr lang="en"/>
              <a:t> of Scientific Quality </a:t>
            </a:r>
          </a:p>
        </p:txBody>
      </p:sp>
      <p:sp>
        <p:nvSpPr>
          <p:cNvPr id="80" name="Shape 80"/>
          <p:cNvSpPr txBox="1"/>
          <p:nvPr>
            <p:ph idx="1" type="body"/>
          </p:nvPr>
        </p:nvSpPr>
        <p:spPr>
          <a:xfrm>
            <a:off x="311700" y="1152475"/>
            <a:ext cx="8520600" cy="3733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Comprehensive database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Largest publicly available database of isolate reference DNA Viruses along with identified viral contigs (Paez-Espino, et al., 2016).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Database covers viruses that are categorized further into their host-associated organisms.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Very specific, highly technical information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Useful for professional researchers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1371600" rtl="0">
              <a:spcBef>
                <a:spcPts val="0"/>
              </a:spcBef>
              <a:buNone/>
            </a:pPr>
            <a:r>
              <a:rPr lang="en"/>
              <a:t>Assessment of Scientific Quality </a:t>
            </a:r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Content is updated regularly with new genomic viral data as recently as 2017.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However, the most recent version of the database management and analysis system was released in 2008.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First went online March, 2005.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Provides connections to putative hosts and habitat types.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Allows for visualization of meta and primary data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 txBox="1"/>
          <p:nvPr>
            <p:ph type="title"/>
          </p:nvPr>
        </p:nvSpPr>
        <p:spPr>
          <a:xfrm>
            <a:off x="220775" y="0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Example of data shown</a:t>
            </a:r>
          </a:p>
        </p:txBody>
      </p:sp>
      <p:pic>
        <p:nvPicPr>
          <p:cNvPr id="92" name="Shape 9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111500" y="572700"/>
            <a:ext cx="6945061" cy="45708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Shape 9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Example of a Search Query</a:t>
            </a:r>
          </a:p>
        </p:txBody>
      </p:sp>
      <p:pic>
        <p:nvPicPr>
          <p:cNvPr descr="search result.png" id="98" name="Shape 9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1575575"/>
            <a:ext cx="9144002" cy="1992375"/>
          </a:xfrm>
          <a:prstGeom prst="rect">
            <a:avLst/>
          </a:prstGeom>
          <a:noFill/>
          <a:ln>
            <a:noFill/>
          </a:ln>
        </p:spPr>
      </p:pic>
      <p:sp>
        <p:nvSpPr>
          <p:cNvPr id="99" name="Shape 99"/>
          <p:cNvSpPr/>
          <p:nvPr/>
        </p:nvSpPr>
        <p:spPr>
          <a:xfrm>
            <a:off x="38100" y="1600200"/>
            <a:ext cx="4572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0" name="Shape 100"/>
          <p:cNvSpPr/>
          <p:nvPr/>
        </p:nvSpPr>
        <p:spPr>
          <a:xfrm>
            <a:off x="561975" y="1600200"/>
            <a:ext cx="6000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1" name="Shape 101"/>
          <p:cNvSpPr/>
          <p:nvPr/>
        </p:nvSpPr>
        <p:spPr>
          <a:xfrm>
            <a:off x="1838325" y="1600200"/>
            <a:ext cx="10191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2" name="Shape 102"/>
          <p:cNvSpPr/>
          <p:nvPr/>
        </p:nvSpPr>
        <p:spPr>
          <a:xfrm>
            <a:off x="2857425" y="1600200"/>
            <a:ext cx="8763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3" name="Shape 103"/>
          <p:cNvSpPr/>
          <p:nvPr/>
        </p:nvSpPr>
        <p:spPr>
          <a:xfrm>
            <a:off x="7858125" y="1600200"/>
            <a:ext cx="12858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4" name="Shape 104"/>
          <p:cNvSpPr/>
          <p:nvPr/>
        </p:nvSpPr>
        <p:spPr>
          <a:xfrm>
            <a:off x="4914825" y="1600200"/>
            <a:ext cx="9336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5" name="Shape 105"/>
          <p:cNvSpPr/>
          <p:nvPr/>
        </p:nvSpPr>
        <p:spPr>
          <a:xfrm>
            <a:off x="3733725" y="1600200"/>
            <a:ext cx="11811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6" name="Shape 106"/>
          <p:cNvSpPr/>
          <p:nvPr/>
        </p:nvSpPr>
        <p:spPr>
          <a:xfrm>
            <a:off x="5848425" y="1600200"/>
            <a:ext cx="14382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7" name="Shape 107"/>
          <p:cNvSpPr/>
          <p:nvPr/>
        </p:nvSpPr>
        <p:spPr>
          <a:xfrm>
            <a:off x="7286625" y="1600200"/>
            <a:ext cx="6000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8" name="Shape 108"/>
          <p:cNvSpPr/>
          <p:nvPr/>
        </p:nvSpPr>
        <p:spPr>
          <a:xfrm>
            <a:off x="1228650" y="1600200"/>
            <a:ext cx="609600" cy="2286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Shape 11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2286000" rtl="0">
              <a:spcBef>
                <a:spcPts val="0"/>
              </a:spcBef>
              <a:buNone/>
            </a:pPr>
            <a:r>
              <a:rPr lang="en"/>
              <a:t>Summary of Judgement</a:t>
            </a:r>
          </a:p>
        </p:txBody>
      </p:sp>
      <p:sp>
        <p:nvSpPr>
          <p:cNvPr id="114" name="Shape 1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We would recommend it to professionals.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There is not much utility for non-professionals.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Definitely a professional database.</a:t>
            </a:r>
          </a:p>
          <a:p>
            <a:pPr indent="-381000" lvl="0" marL="457200" rtl="0">
              <a:spcBef>
                <a:spcPts val="0"/>
              </a:spcBef>
              <a:buSzPct val="100000"/>
            </a:pPr>
            <a:r>
              <a:rPr lang="en" sz="2400"/>
              <a:t>Easy to navigate.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