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E7CE4A-838C-4881-B36D-19985EC55893}">
  <a:tblStyle styleId="{22E7CE4A-838C-4881-B36D-19985EC558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astract.com/" TargetMode="External"/><Relationship Id="rId7" Type="http://schemas.openxmlformats.org/officeDocument/2006/relationships/hyperlink" Target="http://dondi.github.io/GRNsigh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kdahlquist.github.io/GRNmap/" TargetMode="External"/><Relationship Id="rId5" Type="http://schemas.openxmlformats.org/officeDocument/2006/relationships/hyperlink" Target="https://xmlpipedb.cs.lmu.edu/biodb/fall2017/index.php/Week_10#Visualizing_Your_Gene_Regulatory_Networks_with_GRNsight" TargetMode="External"/><Relationship Id="rId4" Type="http://schemas.openxmlformats.org/officeDocument/2006/relationships/hyperlink" Target="https://xmlpipedb.cs.lmu.edu/biodb/fall2017/index.php/Week_10#Using_YEASTRACT_to_Infer_which_Transcription_Factors_Regulate_a_Cluster_of_Gen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1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Organization = creating Gene hAPI page, setting up communication and milestones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2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…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3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…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4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Figure out what we needed to pull, how we were gonna pull it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Needed to coordinate with JASPAR team and Page Design team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Trial and error 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Concluded couldn’t pull all that originally desired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The purpose of the witin-stain ANOVA test is to determine if any genes had a gene expression change that was significantly different than zero at </a:t>
            </a:r>
            <a:r>
              <a:rPr lang="en" sz="1050" b="1" i="1">
                <a:solidFill>
                  <a:srgbClr val="222222"/>
                </a:solidFill>
              </a:rPr>
              <a:t>any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timepoint.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Talk about decreasing p value, increasing significance, of gene expression change. Increasing the CONFIDENCE in our data = lower p value.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B&amp;H:  Decreases False discovery rate Reduce the chances of having false positives LESS STRINGENT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Bonferroni corrected p value: corrects for multiple testing problem.  MORE STRINGENT https://xkcd.com/882/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Function of genes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Gene ontology term related to cluster - told function of genes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TFs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P value corrected: accounts for when multiple test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6.7E-14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0.6462266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1.21E-13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0.004451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6.245E-11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8.92E-13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2.782E-10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3.323E-11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2.84E-13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3.666E-10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8.553E-06</a:t>
            </a:r>
          </a:p>
          <a:p>
            <a:pPr marL="0" lvl="0" indent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Helping production of proteins helps to maintain integrity and basic functions of cells</a:t>
            </a:r>
          </a:p>
          <a:p>
            <a:pPr marL="457200" lvl="0" indent="-298450">
              <a:spcBef>
                <a:spcPts val="0"/>
              </a:spcBef>
              <a:buSzPts val="1100"/>
              <a:buChar char="●"/>
            </a:pPr>
            <a:r>
              <a:rPr lang="en"/>
              <a:t>Up-regulating stress induced genes helps cells adapt and gain tolerance to low temperature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HSP12 &amp; HSP26 are heat shock factor proteins that are up-regulated during cold-shock in yeast = bizarre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1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Organization = creating Gene hAPI page, setting up communication and milestones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2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…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3</a:t>
            </a:r>
          </a:p>
          <a:p>
            <a:pPr marL="4572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Using the </a:t>
            </a:r>
            <a:r>
              <a:rPr lang="en" sz="1050" u="sng">
                <a:solidFill>
                  <a:srgbClr val="663366"/>
                </a:solidFill>
                <a:hlinkClick r:id="rId3"/>
              </a:rPr>
              <a:t>YEASTRACT Database</a:t>
            </a:r>
            <a:r>
              <a:rPr lang="en" sz="1050">
                <a:solidFill>
                  <a:srgbClr val="222222"/>
                </a:solidFill>
              </a:rPr>
              <a:t> to determine which transcription factors are candidates for regulating the genes in a cluster from stem (part of </a:t>
            </a:r>
            <a:r>
              <a:rPr lang="en" sz="1050" u="sng">
                <a:solidFill>
                  <a:srgbClr val="0B0080"/>
                </a:solidFill>
                <a:hlinkClick r:id="rId4"/>
              </a:rPr>
              <a:t>Week 10</a:t>
            </a:r>
            <a:r>
              <a:rPr lang="en" sz="1050">
                <a:solidFill>
                  <a:srgbClr val="222222"/>
                </a:solidFill>
              </a:rPr>
              <a:t> that we postponed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MILESTONE 4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Figure out what we needed to pull, how we were gonna pull it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Needed to coordinate with JASPAR team and Page Design team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Trial and error 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●"/>
            </a:pPr>
            <a:r>
              <a:rPr lang="en"/>
              <a:t>Concluded couldn’t pull all that originally desired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9017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ts val="1050"/>
              <a:buAutoNum type="arabicPeriod"/>
            </a:pPr>
            <a:r>
              <a:rPr lang="en" sz="1050">
                <a:solidFill>
                  <a:srgbClr val="222222"/>
                </a:solidFill>
              </a:rPr>
              <a:t>Using the </a:t>
            </a:r>
            <a:r>
              <a:rPr lang="en" sz="1050" u="sng">
                <a:solidFill>
                  <a:srgbClr val="663366"/>
                </a:solidFill>
                <a:hlinkClick r:id="rId3"/>
              </a:rPr>
              <a:t>YEASTRACT Database</a:t>
            </a:r>
            <a:r>
              <a:rPr lang="en" sz="1050">
                <a:solidFill>
                  <a:srgbClr val="222222"/>
                </a:solidFill>
              </a:rPr>
              <a:t> to develop a candidate gene regulatory network (part of </a:t>
            </a:r>
            <a:r>
              <a:rPr lang="en" sz="1050" u="sng">
                <a:solidFill>
                  <a:srgbClr val="0B0080"/>
                </a:solidFill>
                <a:hlinkClick r:id="rId5"/>
              </a:rPr>
              <a:t>Week 10</a:t>
            </a:r>
            <a:r>
              <a:rPr lang="en" sz="1050">
                <a:solidFill>
                  <a:srgbClr val="222222"/>
                </a:solidFill>
              </a:rPr>
              <a:t> that we postponed).</a:t>
            </a:r>
          </a:p>
          <a:p>
            <a:pPr marL="9017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ts val="1050"/>
              <a:buAutoNum type="arabicPeriod"/>
            </a:pPr>
            <a:r>
              <a:rPr lang="en" sz="1050">
                <a:solidFill>
                  <a:srgbClr val="222222"/>
                </a:solidFill>
              </a:rPr>
              <a:t>Using the </a:t>
            </a:r>
            <a:r>
              <a:rPr lang="en" sz="1050" u="sng">
                <a:solidFill>
                  <a:srgbClr val="663366"/>
                </a:solidFill>
                <a:hlinkClick r:id="rId6"/>
              </a:rPr>
              <a:t>GRNmap</a:t>
            </a:r>
            <a:r>
              <a:rPr lang="en" sz="1050">
                <a:solidFill>
                  <a:srgbClr val="222222"/>
                </a:solidFill>
              </a:rPr>
              <a:t> software to model the gene regulatory network (confer with Dr. Dahlquist when you are ready for this).</a:t>
            </a:r>
          </a:p>
          <a:p>
            <a:pPr marL="9017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ts val="1050"/>
              <a:buAutoNum type="arabicPeriod"/>
            </a:pPr>
            <a:r>
              <a:rPr lang="en" sz="1050">
                <a:solidFill>
                  <a:srgbClr val="222222"/>
                </a:solidFill>
              </a:rPr>
              <a:t>Visualizing the results with </a:t>
            </a:r>
            <a:r>
              <a:rPr lang="en" sz="1050" u="sng">
                <a:solidFill>
                  <a:srgbClr val="663366"/>
                </a:solidFill>
                <a:hlinkClick r:id="rId7"/>
              </a:rPr>
              <a:t>GRNsight</a:t>
            </a:r>
            <a:r>
              <a:rPr lang="en" sz="1050">
                <a:solidFill>
                  <a:srgbClr val="222222"/>
                </a:solidFill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gene/85689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niprot.org/uniprot/P13393" TargetMode="External"/><Relationship Id="rId5" Type="http://schemas.openxmlformats.org/officeDocument/2006/relationships/hyperlink" Target="https://www.ensembl.org/Saccharomyces_cerevisiae/Gene/Summary?db=core;g=YER148W;r=V:465303-466025;t=YER148W" TargetMode="External"/><Relationship Id="rId4" Type="http://schemas.openxmlformats.org/officeDocument/2006/relationships/hyperlink" Target="https://www.yeastgenome.org/locus/S00000095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4350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/>
              <a:t>Generating Information of Genes from Databases Relating to Cold-Shock Expression Responses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396100"/>
            <a:ext cx="8520600" cy="224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Eddie Azinge, John Lopez, and Corinne Wong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Seaver College of Science and Engineering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Dina Bashoura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Bellarmine College of Liberal Arts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December 12, 2017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BIOL/CMSI 367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b="1"/>
              <a:t>Loyola Marymount University</a:t>
            </a:r>
          </a:p>
        </p:txBody>
      </p:sp>
      <p:pic>
        <p:nvPicPr>
          <p:cNvPr id="56" name="Shape 56" descr="Image result for ap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500" y="3846825"/>
            <a:ext cx="2435400" cy="12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/>
              <a:t>Flowchart of Tasks - Coders</a:t>
            </a:r>
          </a:p>
        </p:txBody>
      </p:sp>
      <p:grpSp>
        <p:nvGrpSpPr>
          <p:cNvPr id="123" name="Shape 123"/>
          <p:cNvGrpSpPr/>
          <p:nvPr/>
        </p:nvGrpSpPr>
        <p:grpSpPr>
          <a:xfrm>
            <a:off x="0" y="1190000"/>
            <a:ext cx="2541300" cy="3482825"/>
            <a:chOff x="0" y="1190000"/>
            <a:chExt cx="2541300" cy="3482825"/>
          </a:xfrm>
        </p:grpSpPr>
        <p:sp>
          <p:nvSpPr>
            <p:cNvPr id="124" name="Shape 124"/>
            <p:cNvSpPr/>
            <p:nvPr/>
          </p:nvSpPr>
          <p:spPr>
            <a:xfrm>
              <a:off x="0" y="1190000"/>
              <a:ext cx="2541300" cy="669000"/>
            </a:xfrm>
            <a:prstGeom prst="homePlate">
              <a:avLst>
                <a:gd name="adj" fmla="val 50000"/>
              </a:avLst>
            </a:prstGeom>
            <a:solidFill>
              <a:srgbClr val="1C3AA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 rtl="0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Initial Research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72425" y="2057125"/>
              <a:ext cx="2243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Analyzed Week 9 Homework responses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Adapted bash commands to Javascript (ES6) </a:t>
              </a: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2263425" y="1189775"/>
            <a:ext cx="2357400" cy="3483050"/>
            <a:chOff x="2263425" y="1189775"/>
            <a:chExt cx="2357400" cy="3483050"/>
          </a:xfrm>
        </p:grpSpPr>
        <p:sp>
          <p:nvSpPr>
            <p:cNvPr id="127" name="Shape 127"/>
            <p:cNvSpPr/>
            <p:nvPr/>
          </p:nvSpPr>
          <p:spPr>
            <a:xfrm>
              <a:off x="2263425" y="1189775"/>
              <a:ext cx="2357400" cy="669000"/>
            </a:xfrm>
            <a:prstGeom prst="chevron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 rtl="0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Developer Environment Setup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2263425" y="2057125"/>
              <a:ext cx="2153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Created Git branch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Set Milestones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Installed GRNsight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buNone/>
              </a:pPr>
              <a:endParaRPr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4329975" y="1189775"/>
            <a:ext cx="2357400" cy="3483050"/>
            <a:chOff x="4329975" y="1189775"/>
            <a:chExt cx="2357400" cy="3483050"/>
          </a:xfrm>
        </p:grpSpPr>
        <p:sp>
          <p:nvSpPr>
            <p:cNvPr id="130" name="Shape 130"/>
            <p:cNvSpPr/>
            <p:nvPr/>
          </p:nvSpPr>
          <p:spPr>
            <a:xfrm>
              <a:off x="4329975" y="1189775"/>
              <a:ext cx="2357400" cy="669000"/>
            </a:xfrm>
            <a:prstGeom prst="chevron">
              <a:avLst>
                <a:gd name="adj" fmla="val 50000"/>
              </a:avLst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 rtl="0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Gene Page Integration</a:t>
              </a: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4329975" y="2057125"/>
              <a:ext cx="2188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Ported ES6 code to ES5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Integrated jQuery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Established API structure 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Extracted data</a:t>
              </a: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133" name="Shape 133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 rtl="0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and Future Work</a:t>
              </a: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6396749" y="2057125"/>
              <a:ext cx="222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Extending API for more data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Testing API functionality</a:t>
              </a: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Finishing Touches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Data analysis results show a significant change in gene expression of dGLN3, including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Shape 145"/>
          <p:cNvGraphicFramePr/>
          <p:nvPr/>
        </p:nvGraphicFramePr>
        <p:xfrm>
          <a:off x="722875" y="6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{22E7CE4A-838C-4881-B36D-19985EC55893}</a:tableStyleId>
              </a:tblPr>
              <a:tblGrid>
                <a:gridCol w="254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ANOVA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dGLN3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2528 (40.85%)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2135 (34.50%)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38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1652 (26.70%)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1204 (19.45%)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919 (14.85%)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514 (8.31%)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350"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0.0001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38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496 (8.01%)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(2.91%)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100"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Benjamini &amp; Hochberg-corrected p &lt; 0.05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1822 (29.44%)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1185 (19.15%)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75"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Bonferroni-corrected</a:t>
                      </a:r>
                    </a:p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 (4.01%)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(0.73%)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0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75275" y="42300"/>
            <a:ext cx="8520600" cy="59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600" b="1"/>
              <a:t>dGLN3 Had Significant Change in Gene Expression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97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Overall Clustering Results From STEM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553" t="4618" r="691" b="11248"/>
          <a:stretch/>
        </p:blipFill>
        <p:spPr>
          <a:xfrm>
            <a:off x="1446750" y="778000"/>
            <a:ext cx="6493800" cy="42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97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Overall Clustering Results From STEM 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l="553" t="4618" r="691" b="11248"/>
          <a:stretch/>
        </p:blipFill>
        <p:spPr>
          <a:xfrm>
            <a:off x="1446750" y="778000"/>
            <a:ext cx="6493800" cy="42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1520000" y="936500"/>
            <a:ext cx="886200" cy="763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54100" y="1177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Profile #45 Shows Significant Up Regulation of Genes in Cluster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25" y="1097875"/>
            <a:ext cx="5124126" cy="38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1553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Gene Ontology List Generated From STEM Shows Gene Functions in Cluster</a:t>
            </a:r>
          </a:p>
        </p:txBody>
      </p:sp>
      <p:graphicFrame>
        <p:nvGraphicFramePr>
          <p:cNvPr id="171" name="Shape 171"/>
          <p:cNvGraphicFramePr/>
          <p:nvPr/>
        </p:nvGraphicFramePr>
        <p:xfrm>
          <a:off x="28825" y="121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{22E7CE4A-838C-4881-B36D-19985EC55893}</a:tableStyleId>
              </a:tblPr>
              <a:tblGrid>
                <a:gridCol w="11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6450">
                <a:tc>
                  <a:txBody>
                    <a:bodyPr/>
                    <a:lstStyle/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/>
                        <a:t>Category Name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#Genes 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Category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#Genes Assigned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#Genes Expected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#Genes Enriched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p-value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Corrected p-value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Fold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Gene expression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382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189.0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123.3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+65.7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1.8E-17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&lt;0.001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1.5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RNA processing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170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115.0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54.9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+60.1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1.7E-24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&lt;0.001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2.1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RNA phosphodiester bond hydrolysis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50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37.0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16.1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+20.9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8.0E-10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&lt;0.001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2.3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776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Regulatory Transcription Factors In Network and P-Values For Enrichment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311713" y="133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{22E7CE4A-838C-4881-B36D-19985EC55893}</a:tableStyleId>
              </a:tblPr>
              <a:tblGrid>
                <a:gridCol w="15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Transcription Factors</a:t>
                      </a:r>
                    </a:p>
                  </a:txBody>
                  <a:tcPr marL="91425" marR="91425" marT="91425" marB="91425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ACE2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CIN5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GLN3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HAP4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MSN2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PDR1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PDR3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 - Values</a:t>
                      </a:r>
                    </a:p>
                  </a:txBody>
                  <a:tcPr marL="91425" marR="91425" marT="91425" marB="91425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6.7E-14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0.6462266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1.21E-13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0.004451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6.245E-11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8.92E-13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8" name="Shape 178"/>
          <p:cNvGraphicFramePr/>
          <p:nvPr/>
        </p:nvGraphicFramePr>
        <p:xfrm>
          <a:off x="311713" y="301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{22E7CE4A-838C-4881-B36D-19985EC55893}</a:tableStyleId>
              </a:tblPr>
              <a:tblGrid>
                <a:gridCol w="149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2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Transcription Factors</a:t>
                      </a:r>
                    </a:p>
                  </a:txBody>
                  <a:tcPr marL="91425" marR="91425" marT="91425" marB="91425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SFP1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SWI5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UME6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YAP1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YHP1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YLR278C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YOX1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ZAP1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00"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 - Values</a:t>
                      </a:r>
                    </a:p>
                  </a:txBody>
                  <a:tcPr marL="91425" marR="91425" marT="91425" marB="91425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2.782E-10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3.323E-11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2.84E-13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3.666E-10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8.553E-06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3725" y="704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Unweighted Network of Transcription Factors Visualized From GRNsight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700" y="1076475"/>
            <a:ext cx="552260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217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907675"/>
            <a:ext cx="8520600" cy="3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Data results were opened on GRNsight to generate weighted and unweighted gene regulatory networks.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1136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Weighted Network Visualized In GRNsight Showing Magnitude and Direction of Regulation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175" y="1073375"/>
            <a:ext cx="6097069" cy="39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2289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9291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088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The first step was to obtain the necessary URLs and pull the XML/JSON from there.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336150"/>
            <a:ext cx="35214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Similar to our Week 9 assignment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Required knowledge of regular expressions to parse pieces of data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b="1"/>
              <a:t>Resulted in either an XML or JSON document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l="30277" t="11714" r="15051" b="24481"/>
          <a:stretch/>
        </p:blipFill>
        <p:spPr>
          <a:xfrm>
            <a:off x="3833150" y="1390850"/>
            <a:ext cx="4999150" cy="28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2482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To extract the XML, we had to manipulate the Document Object Model.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940850" y="1323050"/>
            <a:ext cx="3891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Had to examine XML documents and each element’s relationship with another.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b="1"/>
              <a:t>Travelling along nodes allowed us to access the ones we needed.</a:t>
            </a:r>
          </a:p>
          <a:p>
            <a:pPr marL="0" lvl="0" indent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3038"/>
            <a:ext cx="462915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984075" y="4277450"/>
            <a:ext cx="4521000" cy="4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000"/>
              <a:t>https://www.w3schools.com/xml/nodetree.gif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282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Data results had to be manipulated to extract purely the answers.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41125" y="1430225"/>
            <a:ext cx="2955600" cy="316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Created an XML Parser that serialized lines of XML to strings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Some required manipulation of arrays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All required the use of regular expressions</a:t>
            </a:r>
          </a:p>
          <a:p>
            <a:pPr marL="457200" lvl="0" indent="-336550" rtl="0">
              <a:spcBef>
                <a:spcPts val="0"/>
              </a:spcBef>
              <a:buSzPts val="1700"/>
              <a:buChar char="●"/>
            </a:pPr>
            <a:r>
              <a:rPr lang="en" sz="1700" b="1"/>
              <a:t>JSON properties involved calling them and finding them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l="33435" t="35451" b="24220"/>
          <a:stretch/>
        </p:blipFill>
        <p:spPr>
          <a:xfrm>
            <a:off x="3267175" y="1314800"/>
            <a:ext cx="5799725" cy="207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l="36159" t="33410" r="24808" b="49489"/>
          <a:stretch/>
        </p:blipFill>
        <p:spPr>
          <a:xfrm>
            <a:off x="2991600" y="3962600"/>
            <a:ext cx="3568976" cy="8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311700" y="4023963"/>
            <a:ext cx="34245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2217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Conclusion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842850"/>
            <a:ext cx="8520600" cy="372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Various steps were implemented to organize work, including coding, data analyzing, and quality assurance.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Future Directions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Having all information available to users from one page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Providing all the needed and important information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Reducing need of users to bounce between databases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SzPts val="1800"/>
              <a:buChar char="○"/>
            </a:pPr>
            <a:r>
              <a:rPr lang="en" sz="1800" b="1"/>
              <a:t>Make research more efficient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Make applicable and functional for all organisms and genes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Acknowledgments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/>
              <a:t>BIOL/CMSI 367 Biological Databases and Teams Associated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/>
              <a:t>Loyola Marymount University, Los Angeles, CA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/>
              <a:t>Kam D. Dahlquist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/>
              <a:t>John David N. Dionisio</a:t>
            </a:r>
          </a:p>
          <a:p>
            <a:pPr marL="0" lvl="0" indent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2793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References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943700"/>
            <a:ext cx="8520600" cy="41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Sahara, T., Goda, T., &amp; Ohgiya, S. (2002). Comprehensive expression analysis of time-dependent genetic responses in yeast cells to low temperature. Journal of Biological Chemistry, 277(51), 50015-50021.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Dahlquist, K. D., Dionisio, J. D. N., Fitzpatrick, B. G., Anguiano, N. A., Varshneya, A., Southwick, B. J., &amp; Samdarshi, M. (2016). GRNsight: a web application and service for visualizing models of small-to medium-scale gene regulatory networks. PeerJ Computer Science, 2, e85.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Teixeira, M. C., Monteiro, P. T., Guerreiro, J. F., Gonçalves, J. P., Mira, N. P., dos Santos, S. C., ... &amp; Madeira, S. C. (2013). The YEASTRACT database: an upgraded information system for the analysis of gene and genomic transcription regulation in Saccharomyces cerevisiae. Nucleic acids research, 42(D1), D161-D166.</a:t>
            </a:r>
          </a:p>
          <a:p>
            <a:pPr marL="457200" marR="1270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NCBI. (2017). SPT15 TATA-binding protein [ Saccharomyces cerevisiae S288C ]. Retrieved December 2017, from </a:t>
            </a:r>
            <a:r>
              <a:rPr lang="en" sz="1200" b="1" u="sng">
                <a:hlinkClick r:id="rId3"/>
              </a:rPr>
              <a:t>https://www.ncbi.nlm.nih.gov/gene/856891</a:t>
            </a:r>
          </a:p>
          <a:p>
            <a:pPr marL="457200" marR="1270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 i="1"/>
              <a:t>Saccharomyces</a:t>
            </a:r>
            <a:r>
              <a:rPr lang="en" sz="1200" b="1"/>
              <a:t> Genome Database. (2017). SPT15/YER148W Overview. Retrieved December 2017, from </a:t>
            </a:r>
            <a:r>
              <a:rPr lang="en" sz="1200" b="1" u="sng">
                <a:hlinkClick r:id="rId4"/>
              </a:rPr>
              <a:t>https://www.yeastgenome.org/locus/S000000950</a:t>
            </a:r>
          </a:p>
          <a:p>
            <a:pPr marL="457200" marR="1270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Ensembl. (2017). Gene: SPT15 YER148W. Retrieved December 2017, from </a:t>
            </a:r>
            <a:r>
              <a:rPr lang="en" sz="1200" b="1" u="sng">
                <a:hlinkClick r:id="rId5"/>
              </a:rPr>
              <a:t>https://www.ensembl.org/Saccharomyces_cerevisiae/Gene/Summary?db=core;g=YER148W;r=V:465303-466025;t=YER148W</a:t>
            </a:r>
          </a:p>
          <a:p>
            <a:pPr marL="457200" marR="1270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UniPort. (2017). UniProtKB - P13393 (TBP_YEAST). Retrieved December 2017, from </a:t>
            </a:r>
            <a:r>
              <a:rPr lang="en" sz="1200" b="1" u="sng">
                <a:hlinkClick r:id="rId6"/>
              </a:rPr>
              <a:t>http://www.uniprot.org/uniprot/P13393</a:t>
            </a:r>
          </a:p>
          <a:p>
            <a:pPr marL="457200" lvl="0" indent="-304800" rtl="0">
              <a:lnSpc>
                <a:spcPct val="138000"/>
              </a:lnSpc>
              <a:spcBef>
                <a:spcPts val="0"/>
              </a:spcBef>
              <a:spcAft>
                <a:spcPts val="100"/>
              </a:spcAft>
              <a:buSzPts val="1200"/>
              <a:buChar char="●"/>
            </a:pPr>
            <a:r>
              <a:rPr lang="en" sz="1200" b="1"/>
              <a:t>About JASPAR. (2017). </a:t>
            </a:r>
            <a:r>
              <a:rPr lang="en" sz="1200" b="1" i="1"/>
              <a:t>JASPAR</a:t>
            </a:r>
            <a:r>
              <a:rPr lang="en" sz="1200" b="1"/>
              <a:t>. Retrieved on December 2017, from http://jaspar.genereg.net/about/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289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924075"/>
            <a:ext cx="8520600" cy="376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00575"/>
            <a:ext cx="8520600" cy="95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Gene Expression in Organisms Change in Response to Stresses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2339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Understanding gene interactions helps understand how genome responds to stress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Yeast gene clusters with similar functions show cooperative regulation in response to cold shock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b="1"/>
              <a:t>Yeast gene expression up or down regulates in response to cold shock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Help transcription and translation to make proteins</a:t>
            </a: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SzPts val="1800"/>
              <a:buChar char="○"/>
            </a:pPr>
            <a:r>
              <a:rPr lang="en" sz="1800" b="1"/>
              <a:t>Up-regulate stress response induced genes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7193700" y="4731825"/>
            <a:ext cx="16386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200"/>
              <a:t>(Sahara, et al., 2002)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57575"/>
            <a:ext cx="85206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GRNsight Provides Platform to Clarify Interactions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en" sz="2000" b="1"/>
              <a:t>Still unknown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 sz="2000" b="1"/>
              <a:t>Transcription factors regulating and controlling genome response to cold-shock in yeast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 sz="2000" b="1"/>
              <a:t>Reasons for up or down regulation of some genes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en" sz="2000" b="1"/>
              <a:t>GRNsight provides map of interactions and connections between genes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en" sz="2000" b="1"/>
              <a:t>Learn about interactions and connect them to stress responses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09625"/>
            <a:ext cx="8520600" cy="94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/>
              <a:t>Providing Gene Information on GRNsight Can Make It More Effective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Various databases provide in-depth information about organism genes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UniProt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NCBI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Enembl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SGD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JASPAR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Selecting information from reliable databases is beneficial to users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Make information easily accessible from GRNsight page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Can learn important or relevant information about each gene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More efficient and informative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020550" y="1457600"/>
            <a:ext cx="5214900" cy="60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577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Gene expressions change to help cell in response to stresses.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GRNsight can aid in interpretation and understanding of genome responses.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Various steps were implemented to organize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analysis results show a significant change in gene expression of dGLN3, including some significant up-regulation.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Data results were opened on GRNsight to generate weighted and unweighted gene regulatory networks.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b="1">
                <a:solidFill>
                  <a:srgbClr val="B7B7B7"/>
                </a:solidFill>
              </a:rPr>
              <a:t>After the desired information was selected, it was pulled from the databases to be implemented on GRNsight.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1694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Flowchart of Data Analysis and Quality Assurance</a:t>
            </a:r>
          </a:p>
        </p:txBody>
      </p:sp>
      <p:grpSp>
        <p:nvGrpSpPr>
          <p:cNvPr id="106" name="Shape 106"/>
          <p:cNvGrpSpPr/>
          <p:nvPr/>
        </p:nvGrpSpPr>
        <p:grpSpPr>
          <a:xfrm>
            <a:off x="0" y="1189989"/>
            <a:ext cx="2726700" cy="3284711"/>
            <a:chOff x="0" y="1189989"/>
            <a:chExt cx="2726700" cy="3284711"/>
          </a:xfrm>
        </p:grpSpPr>
        <p:sp>
          <p:nvSpPr>
            <p:cNvPr id="107" name="Shape 107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1C3AA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</a:rPr>
                <a:t>Initial Research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72425" y="1859000"/>
              <a:ext cx="2243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Got organized</a:t>
              </a:r>
            </a:p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Researched yeast response to cold shock</a:t>
              </a:r>
            </a:p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Presented research of journal article</a:t>
              </a: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2263414" y="1190000"/>
            <a:ext cx="2491491" cy="3284700"/>
            <a:chOff x="2263425" y="1190000"/>
            <a:chExt cx="2541300" cy="3284700"/>
          </a:xfrm>
        </p:grpSpPr>
        <p:sp>
          <p:nvSpPr>
            <p:cNvPr id="110" name="Shape 110"/>
            <p:cNvSpPr/>
            <p:nvPr/>
          </p:nvSpPr>
          <p:spPr>
            <a:xfrm>
              <a:off x="2440991" y="1190000"/>
              <a:ext cx="2327700" cy="669000"/>
            </a:xfrm>
            <a:prstGeom prst="chevron">
              <a:avLst>
                <a:gd name="adj" fmla="val 50000"/>
              </a:avLst>
            </a:prstGeom>
            <a:solidFill>
              <a:srgbClr val="2A56C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</a:rPr>
                <a:t>Set Up Analysis</a:t>
              </a:r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2263425" y="1859000"/>
              <a:ext cx="2541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Made corrections to ANOVA results and STEM</a:t>
              </a:r>
            </a:p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Reviewed STEM results to analyze TF candidates from YEASTRACT</a:t>
              </a:r>
            </a:p>
            <a:p>
              <a:pPr marL="457200" lvl="0" indent="-31750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400"/>
                <a:buChar char="●"/>
              </a:pPr>
              <a:r>
                <a:rPr lang="en" b="1">
                  <a:solidFill>
                    <a:srgbClr val="434343"/>
                  </a:solidFill>
                </a:rPr>
                <a:t>Chose dGLN3 profile 45 as cluster to analyze</a:t>
              </a: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4421825" y="1189775"/>
            <a:ext cx="2541300" cy="3579091"/>
            <a:chOff x="4329974" y="1189772"/>
            <a:chExt cx="2541300" cy="3216294"/>
          </a:xfrm>
        </p:grpSpPr>
        <p:sp>
          <p:nvSpPr>
            <p:cNvPr id="113" name="Shape 113"/>
            <p:cNvSpPr/>
            <p:nvPr/>
          </p:nvSpPr>
          <p:spPr>
            <a:xfrm>
              <a:off x="4329974" y="1189772"/>
              <a:ext cx="2541300" cy="600600"/>
            </a:xfrm>
            <a:prstGeom prst="chevron">
              <a:avLst>
                <a:gd name="adj" fmla="val 50000"/>
              </a:avLst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</a:rPr>
                <a:t>Data Analysis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430775" y="1790365"/>
              <a:ext cx="2339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Determined which information to pull from databases</a:t>
              </a:r>
            </a:p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Retrieved GOlist for profile 45 showing gene functions</a:t>
              </a:r>
            </a:p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Created a gene regulatory network of transcription factors </a:t>
              </a:r>
            </a:p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Created adjacency matrix and network through YEASTRACT</a:t>
              </a: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6686239" y="1190000"/>
            <a:ext cx="2358197" cy="3391867"/>
            <a:chOff x="6516865" y="1154266"/>
            <a:chExt cx="2456711" cy="3242703"/>
          </a:xfrm>
        </p:grpSpPr>
        <p:sp>
          <p:nvSpPr>
            <p:cNvPr id="116" name="Shape 116"/>
            <p:cNvSpPr/>
            <p:nvPr/>
          </p:nvSpPr>
          <p:spPr>
            <a:xfrm>
              <a:off x="6516876" y="1154266"/>
              <a:ext cx="2456700" cy="627000"/>
            </a:xfrm>
            <a:prstGeom prst="chevron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>
                <a:spcBef>
                  <a:spcPts val="0"/>
                </a:spcBef>
                <a:buSzPts val="1100"/>
                <a:buNone/>
              </a:pPr>
              <a:r>
                <a:rPr lang="en" b="1">
                  <a:solidFill>
                    <a:srgbClr val="FFFFFF"/>
                  </a:solidFill>
                </a:rPr>
                <a:t>Results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6516865" y="1781269"/>
              <a:ext cx="222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Reviewed results with Dr. Dahlquist and made corrections </a:t>
              </a:r>
            </a:p>
            <a:p>
              <a:pPr marL="457200" lvl="0" indent="-311150" rtl="0">
                <a:lnSpc>
                  <a:spcPct val="115000"/>
                </a:lnSpc>
                <a:spcBef>
                  <a:spcPts val="0"/>
                </a:spcBef>
                <a:buClr>
                  <a:srgbClr val="434343"/>
                </a:buClr>
                <a:buSzPts val="1300"/>
                <a:buChar char="●"/>
              </a:pPr>
              <a:r>
                <a:rPr lang="en" sz="1300" b="1">
                  <a:solidFill>
                    <a:srgbClr val="434343"/>
                  </a:solidFill>
                </a:rPr>
                <a:t>Generated visual matrix on GRNsight with both the magnitude and direction of regulation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2097</Words>
  <Application>Microsoft Office PowerPoint</Application>
  <PresentationFormat>On-screen Show (16:9)</PresentationFormat>
  <Paragraphs>314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Roboto</vt:lpstr>
      <vt:lpstr>Calibri</vt:lpstr>
      <vt:lpstr>Arial</vt:lpstr>
      <vt:lpstr>Simple Light</vt:lpstr>
      <vt:lpstr>Generating Information of Genes from Databases Relating to Cold-Shock Expression Responses</vt:lpstr>
      <vt:lpstr>Outline</vt:lpstr>
      <vt:lpstr>Outline</vt:lpstr>
      <vt:lpstr>Gene Expression in Organisms Change in Response to Stresses</vt:lpstr>
      <vt:lpstr>Outline</vt:lpstr>
      <vt:lpstr>GRNsight Provides Platform to Clarify Interactions </vt:lpstr>
      <vt:lpstr>Providing Gene Information on GRNsight Can Make It More Effective</vt:lpstr>
      <vt:lpstr>Outline</vt:lpstr>
      <vt:lpstr>Flowchart of Data Analysis and Quality Assurance</vt:lpstr>
      <vt:lpstr>Flowchart of Tasks - Coders</vt:lpstr>
      <vt:lpstr>Outline</vt:lpstr>
      <vt:lpstr>dGLN3 Had Significant Change in Gene Expression</vt:lpstr>
      <vt:lpstr>Overall Clustering Results From STEM</vt:lpstr>
      <vt:lpstr>Overall Clustering Results From STEM </vt:lpstr>
      <vt:lpstr>Profile #45 Shows Significant Up Regulation of Genes in Cluster</vt:lpstr>
      <vt:lpstr>Gene Ontology List Generated From STEM Shows Gene Functions in Cluster</vt:lpstr>
      <vt:lpstr>Regulatory Transcription Factors In Network and P-Values For Enrichment</vt:lpstr>
      <vt:lpstr>Outline</vt:lpstr>
      <vt:lpstr>Unweighted Network of Transcription Factors Visualized From GRNsight</vt:lpstr>
      <vt:lpstr>Weighted Network Visualized In GRNsight Showing Magnitude and Direction of Regulation  </vt:lpstr>
      <vt:lpstr>Outline</vt:lpstr>
      <vt:lpstr>The first step was to obtain the necessary URLs and pull the XML/JSON from there.</vt:lpstr>
      <vt:lpstr>To extract the XML, we had to manipulate the Document Object Model.</vt:lpstr>
      <vt:lpstr>Data results had to be manipulated to extract purely the answers.</vt:lpstr>
      <vt:lpstr>Conclusion</vt:lpstr>
      <vt:lpstr>Future Directions</vt:lpstr>
      <vt:lpstr>Acknowledgments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Information of Genes from Databases Relating to Cold-Shock Expression Responses</dc:title>
  <cp:lastModifiedBy>biolab</cp:lastModifiedBy>
  <cp:revision>1</cp:revision>
  <dcterms:modified xsi:type="dcterms:W3CDTF">2017-12-12T07:41:00Z</dcterms:modified>
</cp:coreProperties>
</file>