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A3A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cademic.oup.com/nar/article/45/D1/D397/2333922/CGDB-a-database-of-circadian-genes-in-eukaryotes#5119853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gdb.biocuckoo.org/index.php" TargetMode="External"/><Relationship Id="rId2" Type="http://schemas.openxmlformats.org/officeDocument/2006/relationships/hyperlink" Target="https://academic.oup.com/nar/article/45/D1/D397/2333922/CGDB-a-database-of-circadian-genes-in-eukaryotes#5119853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www.dbcryptochrome.org/" TargetMode="External"/><Relationship Id="rId3" Type="http://schemas.openxmlformats.org/officeDocument/2006/relationships/hyperlink" Target="http://www.wgpembroke.com/shiny/SCNseq/" TargetMode="External"/><Relationship Id="rId7" Type="http://schemas.openxmlformats.org/officeDocument/2006/relationships/hyperlink" Target="http://www.bioinfo.mpg.de/euclis/" TargetMode="External"/><Relationship Id="rId2" Type="http://schemas.openxmlformats.org/officeDocument/2006/relationships/hyperlink" Target="http://circadb.hogeneschlab.org/" TargetMode="External"/><Relationship Id="rId1" Type="http://schemas.openxmlformats.org/officeDocument/2006/relationships/slideLayout" Target="../slideLayouts/slideLayout2.xml"/><Relationship Id="rId6" Type="http://schemas.openxmlformats.org/officeDocument/2006/relationships/hyperlink" Target="http://diurnal.mocklerlab.org/" TargetMode="External"/><Relationship Id="rId5" Type="http://schemas.openxmlformats.org/officeDocument/2006/relationships/hyperlink" Target="http://circadiomics.igb.uci.edu/" TargetMode="External"/><Relationship Id="rId10" Type="http://schemas.openxmlformats.org/officeDocument/2006/relationships/hyperlink" Target="http://www.ensembl.org/index.html" TargetMode="External"/><Relationship Id="rId4" Type="http://schemas.openxmlformats.org/officeDocument/2006/relationships/hyperlink" Target="https://www3.nd.edu/~bioclock/" TargetMode="External"/><Relationship Id="rId9" Type="http://schemas.openxmlformats.org/officeDocument/2006/relationships/hyperlink" Target="http://cgdb.biocuckoo.org/links.ph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gdb.biocuckoo.org/download.php" TargetMode="External"/><Relationship Id="rId2" Type="http://schemas.openxmlformats.org/officeDocument/2006/relationships/hyperlink" Target="http://cgdb.biocuckoo.org/browse.ph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cgdb.biocuckoo.org/faq.php" TargetMode="External"/><Relationship Id="rId2" Type="http://schemas.openxmlformats.org/officeDocument/2006/relationships/hyperlink" Target="http://cgdb.biocuckoo.org/advance.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cgdb.biocuckoo.org/index.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xmlpipedb.cs.lmu.edu/biodb/fall2017/index.php/Week_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academic.oup.com/nar/article/45/D1/D397/2333922/CGDB-a-database-of-circadian-genes-in-eukaryotes" TargetMode="External"/><Relationship Id="rId2" Type="http://schemas.openxmlformats.org/officeDocument/2006/relationships/hyperlink" Target="http://www.bioinfo.mpg.de/euclis/" TargetMode="External"/><Relationship Id="rId1" Type="http://schemas.openxmlformats.org/officeDocument/2006/relationships/slideLayout" Target="../slideLayouts/slideLayout2.xml"/><Relationship Id="rId6" Type="http://schemas.openxmlformats.org/officeDocument/2006/relationships/hyperlink" Target="http://cgdb.biocuckoo.org/advance.php" TargetMode="External"/><Relationship Id="rId5" Type="http://schemas.openxmlformats.org/officeDocument/2006/relationships/hyperlink" Target="http://cgdb.biocuckoo.org/" TargetMode="External"/><Relationship Id="rId4" Type="http://schemas.openxmlformats.org/officeDocument/2006/relationships/hyperlink" Target="https://academic.oup.com/nar/article/45/D1/D397/2333922/CGDB-a-database-of-circadian-genes-in-eukaryotes#51198539"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cgdb.biocuckoo.org/result.php?type=simple&amp;page=1" TargetMode="External"/><Relationship Id="rId3" Type="http://schemas.openxmlformats.org/officeDocument/2006/relationships/hyperlink" Target="http://cgdb.biocuckoo.org/download.php" TargetMode="External"/><Relationship Id="rId7" Type="http://schemas.openxmlformats.org/officeDocument/2006/relationships/hyperlink" Target="http://www.biocuckoo.org/people.php" TargetMode="External"/><Relationship Id="rId2" Type="http://schemas.openxmlformats.org/officeDocument/2006/relationships/hyperlink" Target="http://cgdb.biocuckoo.org/browse.php" TargetMode="External"/><Relationship Id="rId1" Type="http://schemas.openxmlformats.org/officeDocument/2006/relationships/slideLayout" Target="../slideLayouts/slideLayout2.xml"/><Relationship Id="rId6" Type="http://schemas.openxmlformats.org/officeDocument/2006/relationships/hyperlink" Target="http://cgdb.biocuckoo.org/links.php" TargetMode="External"/><Relationship Id="rId5" Type="http://schemas.openxmlformats.org/officeDocument/2006/relationships/hyperlink" Target="http://cgdb.biocuckoo.org/index.php" TargetMode="External"/><Relationship Id="rId4" Type="http://schemas.openxmlformats.org/officeDocument/2006/relationships/hyperlink" Target="http://cgdb.biocuckoo.org/faq.php" TargetMode="External"/><Relationship Id="rId9" Type="http://schemas.openxmlformats.org/officeDocument/2006/relationships/hyperlink" Target="http://cgdb.biocuckoo.org/view.php?id=021036"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wgpembroke.com/shiny/SCNseq/" TargetMode="External"/><Relationship Id="rId3" Type="http://schemas.openxmlformats.org/officeDocument/2006/relationships/hyperlink" Target="http://circadiomics.igb.uci.edu/" TargetMode="External"/><Relationship Id="rId7" Type="http://schemas.openxmlformats.org/officeDocument/2006/relationships/hyperlink" Target="https://fileinfo.com/extension/txt" TargetMode="External"/><Relationship Id="rId2" Type="http://schemas.openxmlformats.org/officeDocument/2006/relationships/hyperlink" Target="http://circadb.hogeneschlab.org/" TargetMode="External"/><Relationship Id="rId1" Type="http://schemas.openxmlformats.org/officeDocument/2006/relationships/slideLayout" Target="../slideLayouts/slideLayout2.xml"/><Relationship Id="rId6" Type="http://schemas.openxmlformats.org/officeDocument/2006/relationships/hyperlink" Target="http://www.ensembl.org/index.html" TargetMode="External"/><Relationship Id="rId5" Type="http://schemas.openxmlformats.org/officeDocument/2006/relationships/hyperlink" Target="http://www.dbcryptochrome.org/" TargetMode="External"/><Relationship Id="rId4" Type="http://schemas.openxmlformats.org/officeDocument/2006/relationships/hyperlink" Target="http://diurnal.mocklerlab.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cgdb.biocuckoo.org/view.php?id=021036"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academic.oup.com/nar/article/45/D1/D397/2333922/CGDB-a-database-of-circadian-genes-in-eukaryote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biocuckoo.org/people.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cademic.oup.com/nar/article/45/D1/D397/2333922/CGDB-a-database-of-circadian-genes-in-eukaryot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cgdb.biocuckoo.org/browse.php" TargetMode="External"/><Relationship Id="rId2" Type="http://schemas.openxmlformats.org/officeDocument/2006/relationships/hyperlink" Target="https://academic.oup.com/nar/article/45/D1/D397/2333922/CGDB-a-database-of-circadian-genes-in-eukaryot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a:spLocks noGrp="1"/>
          </p:cNvSpPr>
          <p:nvPr>
            <p:ph type="ctrTitle"/>
          </p:nvPr>
        </p:nvSpPr>
        <p:spPr>
          <a:xfrm>
            <a:off x="1524000" y="471010"/>
            <a:ext cx="9144000" cy="2387601"/>
          </a:xfrm>
          <a:prstGeom prst="rect">
            <a:avLst/>
          </a:prstGeom>
        </p:spPr>
        <p:txBody>
          <a:bodyPr/>
          <a:lstStyle>
            <a:lvl1pPr>
              <a:defRPr sz="4400" b="1">
                <a:solidFill>
                  <a:schemeClr val="accent5">
                    <a:satOff val="-3547"/>
                    <a:lumOff val="-10352"/>
                  </a:schemeClr>
                </a:solidFill>
                <a:latin typeface="Arial"/>
                <a:ea typeface="Arial"/>
                <a:cs typeface="Arial"/>
                <a:sym typeface="Arial"/>
              </a:defRPr>
            </a:lvl1pPr>
          </a:lstStyle>
          <a:p>
            <a:r>
              <a:t>Review of Circadian Gene Database</a:t>
            </a:r>
          </a:p>
        </p:txBody>
      </p:sp>
      <p:sp>
        <p:nvSpPr>
          <p:cNvPr id="113" name="Subtitle 2"/>
          <p:cNvSpPr txBox="1">
            <a:spLocks noGrp="1"/>
          </p:cNvSpPr>
          <p:nvPr>
            <p:ph type="subTitle" sz="quarter" idx="1"/>
          </p:nvPr>
        </p:nvSpPr>
        <p:spPr>
          <a:xfrm>
            <a:off x="1524000" y="3288886"/>
            <a:ext cx="9144000" cy="1655762"/>
          </a:xfrm>
          <a:prstGeom prst="rect">
            <a:avLst/>
          </a:prstGeom>
        </p:spPr>
        <p:txBody>
          <a:bodyPr/>
          <a:lstStyle/>
          <a:p>
            <a:pPr>
              <a:defRPr sz="2200" b="1">
                <a:latin typeface="Arial"/>
                <a:ea typeface="Arial"/>
                <a:cs typeface="Arial"/>
                <a:sym typeface="Arial"/>
              </a:defRPr>
            </a:pPr>
            <a:r>
              <a:t>Hayden Hinsch: Psychology/Pre-Med</a:t>
            </a:r>
          </a:p>
          <a:p>
            <a:pPr>
              <a:defRPr sz="2200" b="1">
                <a:latin typeface="Arial"/>
                <a:ea typeface="Arial"/>
                <a:cs typeface="Arial"/>
                <a:sym typeface="Arial"/>
              </a:defRPr>
            </a:pPr>
            <a:r>
              <a:t>Simon Wroblewski: Computer Science</a:t>
            </a:r>
          </a:p>
          <a:p>
            <a:pPr>
              <a:defRPr sz="2200" b="1">
                <a:latin typeface="Arial"/>
                <a:ea typeface="Arial"/>
                <a:cs typeface="Arial"/>
                <a:sym typeface="Arial"/>
              </a:defRPr>
            </a:pPr>
            <a:r>
              <a:t>Frank R. Seaver College of Science and Engineering</a:t>
            </a:r>
          </a:p>
        </p:txBody>
      </p:sp>
      <p:sp>
        <p:nvSpPr>
          <p:cNvPr id="114" name="TextBox 3"/>
          <p:cNvSpPr txBox="1"/>
          <p:nvPr/>
        </p:nvSpPr>
        <p:spPr>
          <a:xfrm>
            <a:off x="3377851" y="5120013"/>
            <a:ext cx="5436297" cy="9594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000" b="1">
                <a:latin typeface="Arial"/>
                <a:ea typeface="Arial"/>
                <a:cs typeface="Arial"/>
                <a:sym typeface="Arial"/>
              </a:defRPr>
            </a:pPr>
            <a:r>
              <a:t>BIOL/CMSI 367: Biological Databases</a:t>
            </a:r>
          </a:p>
          <a:p>
            <a:pPr algn="ctr">
              <a:defRPr sz="2000" b="1">
                <a:latin typeface="Arial"/>
                <a:ea typeface="Arial"/>
                <a:cs typeface="Arial"/>
                <a:sym typeface="Arial"/>
              </a:defRPr>
            </a:pPr>
            <a:r>
              <a:t>Loyola Marymount University Seaver 120</a:t>
            </a:r>
          </a:p>
          <a:p>
            <a:pPr algn="ctr">
              <a:defRPr sz="2000" b="1">
                <a:latin typeface="Arial"/>
                <a:ea typeface="Arial"/>
                <a:cs typeface="Arial"/>
                <a:sym typeface="Arial"/>
              </a:defRPr>
            </a:pPr>
            <a:r>
              <a:t>October 3/5, 2017</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
          <p:cNvSpPr txBox="1">
            <a:spLocks noGrp="1"/>
          </p:cNvSpPr>
          <p:nvPr>
            <p:ph type="title"/>
          </p:nvPr>
        </p:nvSpPr>
        <p:spPr>
          <a:xfrm>
            <a:off x="838200" y="365125"/>
            <a:ext cx="10515600" cy="1325563"/>
          </a:xfrm>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Relevance of Content</a:t>
            </a:r>
          </a:p>
        </p:txBody>
      </p:sp>
      <p:sp>
        <p:nvSpPr>
          <p:cNvPr id="148" name="Content Placeholder 2"/>
          <p:cNvSpPr txBox="1">
            <a:spLocks noGrp="1"/>
          </p:cNvSpPr>
          <p:nvPr>
            <p:ph type="body" idx="1"/>
          </p:nvPr>
        </p:nvSpPr>
        <p:spPr>
          <a:xfrm>
            <a:off x="838200" y="1825625"/>
            <a:ext cx="10515600" cy="4351338"/>
          </a:xfrm>
          <a:prstGeom prst="rect">
            <a:avLst/>
          </a:prstGeom>
        </p:spPr>
        <p:txBody>
          <a:bodyPr/>
          <a:lstStyle/>
          <a:p>
            <a:pPr>
              <a:defRPr sz="2600" b="1">
                <a:latin typeface="Arial"/>
                <a:ea typeface="Arial"/>
                <a:cs typeface="Arial"/>
                <a:sym typeface="Arial"/>
              </a:defRPr>
            </a:pPr>
            <a:r>
              <a:rPr dirty="0"/>
              <a:t>There is a need in the scientific community for this database at this time due to the fact that disruptions in circadian rhythms have been possibly entwined with diseases and disorders such as but not limited to psychiatric disorders and cancer. </a:t>
            </a:r>
          </a:p>
          <a:p>
            <a:pPr>
              <a:defRPr sz="2600" b="1">
                <a:latin typeface="Arial"/>
                <a:ea typeface="Arial"/>
                <a:cs typeface="Arial"/>
                <a:sym typeface="Arial"/>
              </a:defRPr>
            </a:pPr>
            <a:endParaRPr dirty="0"/>
          </a:p>
          <a:p>
            <a:pPr>
              <a:defRPr sz="2600" b="1">
                <a:latin typeface="Arial"/>
                <a:ea typeface="Arial"/>
                <a:cs typeface="Arial"/>
                <a:sym typeface="Arial"/>
              </a:defRPr>
            </a:pPr>
            <a:r>
              <a:rPr dirty="0"/>
              <a:t>This content is covered by other databases already, but not a comprehensive database for the circadian genes across phyla. </a:t>
            </a:r>
          </a:p>
        </p:txBody>
      </p:sp>
      <p:sp>
        <p:nvSpPr>
          <p:cNvPr id="149" name="https://academic.oup.com/nar/article/45/D1/D397/2333922/CGDB-a-database-of-circadian-genes-in-eukaryotes#51198539, https://academic.oup.com/nar/article/45/D1/D397/2333922/CGDB-a-database-of-circadian-genes-in-eukaryotes#51198539"/>
          <p:cNvSpPr txBox="1"/>
          <p:nvPr/>
        </p:nvSpPr>
        <p:spPr>
          <a:xfrm>
            <a:off x="2879192" y="4853524"/>
            <a:ext cx="7152831" cy="13234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457200">
              <a:lnSpc>
                <a:spcPts val="3200"/>
              </a:lnSpc>
              <a:defRPr sz="1400" u="sng">
                <a:solidFill>
                  <a:schemeClr val="accent5">
                    <a:satOff val="-3547"/>
                    <a:lumOff val="-10352"/>
                  </a:schemeClr>
                </a:solidFill>
                <a:latin typeface="Arial"/>
                <a:ea typeface="Arial"/>
                <a:cs typeface="Arial"/>
                <a:sym typeface="Arial"/>
              </a:defRPr>
            </a:pPr>
            <a:r>
              <a:rPr sz="1200" u="none" dirty="0"/>
              <a:t> </a:t>
            </a:r>
            <a:r>
              <a:rPr sz="1200" dirty="0">
                <a:hlinkClick r:id="rId2"/>
              </a:rPr>
              <a:t>https://academic.oup.com/nar/article/45/D1/D397/2333922/CGDB-a-database-of-circadian-genes-in-eukaryotes#51198539</a:t>
            </a:r>
            <a:r>
              <a:rPr sz="1200" dirty="0"/>
              <a:t>, </a:t>
            </a:r>
            <a:r>
              <a:rPr sz="1200" dirty="0">
                <a:uFill>
                  <a:solidFill>
                    <a:srgbClr val="0563C1"/>
                  </a:solidFill>
                </a:uFill>
                <a:hlinkClick r:id="rId2"/>
              </a:rPr>
              <a:t>https://academic.oup.com/nar/article/45/D1/D397/2333922/CGDB-a-database-of-circadian-genes-in-eukaryotes#51198539</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title"/>
          </p:nvPr>
        </p:nvSpPr>
        <p:spPr>
          <a:xfrm>
            <a:off x="838200" y="365125"/>
            <a:ext cx="10515600" cy="1325563"/>
          </a:xfrm>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Relevance of Content Continued</a:t>
            </a:r>
          </a:p>
        </p:txBody>
      </p:sp>
      <p:sp>
        <p:nvSpPr>
          <p:cNvPr id="152" name="Content Placeholder 2"/>
          <p:cNvSpPr txBox="1">
            <a:spLocks noGrp="1"/>
          </p:cNvSpPr>
          <p:nvPr>
            <p:ph type="body" idx="1"/>
          </p:nvPr>
        </p:nvSpPr>
        <p:spPr>
          <a:xfrm>
            <a:off x="838200" y="1825625"/>
            <a:ext cx="10515600" cy="4351338"/>
          </a:xfrm>
          <a:prstGeom prst="rect">
            <a:avLst/>
          </a:prstGeom>
        </p:spPr>
        <p:txBody>
          <a:bodyPr/>
          <a:lstStyle/>
          <a:p>
            <a:pPr>
              <a:defRPr b="1">
                <a:latin typeface="Arial"/>
                <a:ea typeface="Arial"/>
                <a:cs typeface="Arial"/>
                <a:sym typeface="Arial"/>
              </a:defRPr>
            </a:pPr>
            <a:r>
              <a:t>The database first went online in 2004. </a:t>
            </a:r>
          </a:p>
          <a:p>
            <a:pPr>
              <a:defRPr b="1">
                <a:latin typeface="Arial"/>
                <a:ea typeface="Arial"/>
                <a:cs typeface="Arial"/>
                <a:sym typeface="Arial"/>
              </a:defRPr>
            </a:pPr>
            <a:endParaRPr/>
          </a:p>
          <a:p>
            <a:pPr>
              <a:defRPr b="1">
                <a:latin typeface="Arial"/>
                <a:ea typeface="Arial"/>
                <a:cs typeface="Arial"/>
                <a:sym typeface="Arial"/>
              </a:defRPr>
            </a:pPr>
            <a:r>
              <a:t>The database is updated when new cycling genes are experimentally characterized. It appears that the database is updated monthly. </a:t>
            </a:r>
          </a:p>
          <a:p>
            <a:pPr>
              <a:defRPr b="1">
                <a:latin typeface="Arial"/>
                <a:ea typeface="Arial"/>
                <a:cs typeface="Arial"/>
                <a:sym typeface="Arial"/>
              </a:defRPr>
            </a:pPr>
            <a:endParaRPr/>
          </a:p>
          <a:p>
            <a:pPr>
              <a:defRPr b="1">
                <a:latin typeface="Arial"/>
                <a:ea typeface="Arial"/>
                <a:cs typeface="Arial"/>
                <a:sym typeface="Arial"/>
              </a:defRPr>
            </a:pPr>
            <a:r>
              <a:t>The database was last updated October 1, 2017. </a:t>
            </a:r>
          </a:p>
        </p:txBody>
      </p:sp>
      <p:sp>
        <p:nvSpPr>
          <p:cNvPr id="153" name="https://academic.oup.com/nar/article/45/D1/D397/2333922/CGDB-a-database-of-circadian-genes-in-eukaryotes#51198539, https://academic.oup.com/nar/article/45/D1/D397/2333922/CGDB-a-database-of-circadian-genes-in-eukaryotes#51198539,  http://cgdb.biocuckoo.org/index.php"/>
          <p:cNvSpPr txBox="1"/>
          <p:nvPr/>
        </p:nvSpPr>
        <p:spPr>
          <a:xfrm>
            <a:off x="2037928" y="5388029"/>
            <a:ext cx="8293033" cy="78893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457200">
              <a:lnSpc>
                <a:spcPts val="3000"/>
              </a:lnSpc>
              <a:defRPr sz="1200" u="sng">
                <a:solidFill>
                  <a:schemeClr val="accent5">
                    <a:satOff val="-3547"/>
                    <a:lumOff val="-10352"/>
                  </a:schemeClr>
                </a:solidFill>
                <a:latin typeface="Arial"/>
                <a:ea typeface="Arial"/>
                <a:cs typeface="Arial"/>
                <a:sym typeface="Arial"/>
              </a:defRPr>
            </a:pPr>
            <a:r>
              <a:rPr sz="800" dirty="0">
                <a:uFill>
                  <a:solidFill>
                    <a:srgbClr val="0563C1"/>
                  </a:solidFill>
                </a:uFill>
                <a:hlinkClick r:id="rId2"/>
              </a:rPr>
              <a:t>https://academic.oup.com/nar/article/45/D1/D397/2333922/CGDB-a-database-of-circadian-genes-in-eukaryotes#51198539</a:t>
            </a:r>
            <a:r>
              <a:rPr sz="800" dirty="0"/>
              <a:t>,</a:t>
            </a:r>
            <a:r>
              <a:rPr sz="800" u="none" dirty="0"/>
              <a:t> </a:t>
            </a:r>
            <a:r>
              <a:rPr sz="800" dirty="0">
                <a:uFill>
                  <a:solidFill>
                    <a:srgbClr val="0563C1"/>
                  </a:solidFill>
                </a:uFill>
                <a:hlinkClick r:id="rId2"/>
              </a:rPr>
              <a:t>https://academic.oup.com/nar/article/45/D1/D397/2333922/CGDB-a-database-of-circadian-genes-in-eukaryotes#51198539</a:t>
            </a:r>
            <a:r>
              <a:rPr sz="800" dirty="0"/>
              <a:t>,</a:t>
            </a:r>
            <a:r>
              <a:rPr sz="800" u="none" dirty="0"/>
              <a:t> </a:t>
            </a:r>
            <a:r>
              <a:rPr sz="800" u="none" dirty="0">
                <a:solidFill>
                  <a:srgbClr val="222222"/>
                </a:solidFill>
              </a:rPr>
              <a:t> </a:t>
            </a:r>
            <a:r>
              <a:rPr sz="800" dirty="0">
                <a:hlinkClick r:id="rId3"/>
              </a:rPr>
              <a:t>http://cgdb.biocuckoo.org/index.php</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title"/>
          </p:nvPr>
        </p:nvSpPr>
        <p:spPr>
          <a:xfrm>
            <a:off x="838200" y="365125"/>
            <a:ext cx="10515600" cy="1325563"/>
          </a:xfrm>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Outline</a:t>
            </a:r>
          </a:p>
        </p:txBody>
      </p:sp>
      <p:sp>
        <p:nvSpPr>
          <p:cNvPr id="156" name="TextBox 2"/>
          <p:cNvSpPr txBox="1"/>
          <p:nvPr/>
        </p:nvSpPr>
        <p:spPr>
          <a:xfrm>
            <a:off x="1929007" y="1690688"/>
            <a:ext cx="7139838" cy="5401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sz="2600" b="1">
                <a:solidFill>
                  <a:srgbClr val="808080"/>
                </a:solidFill>
                <a:latin typeface="Arial"/>
                <a:ea typeface="Arial"/>
                <a:cs typeface="Arial"/>
                <a:sym typeface="Arial"/>
              </a:defRPr>
            </a:pPr>
            <a:r>
              <a:t>General Information</a:t>
            </a:r>
          </a:p>
          <a:p>
            <a:pPr>
              <a:defRPr sz="2000" b="1">
                <a:solidFill>
                  <a:srgbClr val="808080"/>
                </a:solidFill>
                <a:latin typeface="Arial"/>
                <a:ea typeface="Arial"/>
                <a:cs typeface="Arial"/>
                <a:sym typeface="Arial"/>
              </a:defRPr>
            </a:pPr>
            <a:r>
              <a:t>     - Type of database</a:t>
            </a:r>
          </a:p>
          <a:p>
            <a:pPr>
              <a:defRPr sz="2000" b="1">
                <a:solidFill>
                  <a:srgbClr val="808080"/>
                </a:solidFill>
                <a:latin typeface="Arial"/>
                <a:ea typeface="Arial"/>
                <a:cs typeface="Arial"/>
                <a:sym typeface="Arial"/>
              </a:defRPr>
            </a:pPr>
            <a:r>
              <a:t>     - Maintenance of database</a:t>
            </a:r>
          </a:p>
          <a:p>
            <a:pPr>
              <a:defRPr sz="2000" b="1">
                <a:solidFill>
                  <a:srgbClr val="808080"/>
                </a:solidFill>
                <a:latin typeface="Arial"/>
                <a:ea typeface="Arial"/>
                <a:cs typeface="Arial"/>
                <a:sym typeface="Arial"/>
              </a:defRPr>
            </a:pPr>
            <a:r>
              <a:t>     - Sources of funding</a:t>
            </a:r>
          </a:p>
          <a:p>
            <a:pPr>
              <a:defRPr sz="2200" b="1">
                <a:latin typeface="Arial"/>
                <a:ea typeface="Arial"/>
                <a:cs typeface="Arial"/>
                <a:sym typeface="Arial"/>
              </a:defRPr>
            </a:pPr>
            <a:r>
              <a:t>    </a:t>
            </a:r>
          </a:p>
          <a:p>
            <a:pPr marL="285750" indent="-285750">
              <a:buSzPct val="100000"/>
              <a:buFont typeface="Arial"/>
              <a:buChar char="•"/>
              <a:defRPr sz="2600" b="1">
                <a:solidFill>
                  <a:srgbClr val="767171"/>
                </a:solidFill>
                <a:latin typeface="Arial"/>
                <a:ea typeface="Arial"/>
                <a:cs typeface="Arial"/>
                <a:sym typeface="Arial"/>
              </a:defRPr>
            </a:pPr>
            <a:r>
              <a:t>Quality of Science</a:t>
            </a:r>
          </a:p>
          <a:p>
            <a:pPr>
              <a:defRPr sz="2000" b="1">
                <a:solidFill>
                  <a:srgbClr val="767171"/>
                </a:solidFill>
                <a:latin typeface="Arial"/>
                <a:ea typeface="Arial"/>
                <a:cs typeface="Arial"/>
                <a:sym typeface="Arial"/>
              </a:defRPr>
            </a:pPr>
            <a:r>
              <a:t>     - Content Domain</a:t>
            </a:r>
          </a:p>
          <a:p>
            <a:pPr>
              <a:defRPr sz="2000" b="1">
                <a:solidFill>
                  <a:srgbClr val="767171"/>
                </a:solidFill>
                <a:latin typeface="Arial"/>
                <a:ea typeface="Arial"/>
                <a:cs typeface="Arial"/>
                <a:sym typeface="Arial"/>
              </a:defRPr>
            </a:pPr>
            <a:r>
              <a:t>     - Relevance of content</a:t>
            </a:r>
          </a:p>
          <a:p>
            <a:pPr marL="285750" indent="-285750">
              <a:buSzPct val="100000"/>
              <a:buFont typeface="Arial"/>
              <a:buChar char="•"/>
              <a:defRPr sz="2200" b="1">
                <a:latin typeface="Arial"/>
                <a:ea typeface="Arial"/>
                <a:cs typeface="Arial"/>
                <a:sym typeface="Arial"/>
              </a:defRPr>
            </a:pPr>
            <a:endParaRPr/>
          </a:p>
          <a:p>
            <a:pPr marL="285750" indent="-285750">
              <a:buSzPct val="100000"/>
              <a:buFont typeface="Arial"/>
              <a:buChar char="•"/>
              <a:defRPr sz="2600" b="1">
                <a:latin typeface="Arial"/>
                <a:ea typeface="Arial"/>
                <a:cs typeface="Arial"/>
                <a:sym typeface="Arial"/>
              </a:defRPr>
            </a:pPr>
            <a:r>
              <a:t>General Utility</a:t>
            </a:r>
          </a:p>
          <a:p>
            <a:pPr>
              <a:defRPr sz="2000" b="1">
                <a:latin typeface="Arial"/>
                <a:ea typeface="Arial"/>
                <a:cs typeface="Arial"/>
                <a:sym typeface="Arial"/>
              </a:defRPr>
            </a:pPr>
            <a:r>
              <a:t>     - Collaboration</a:t>
            </a:r>
          </a:p>
          <a:p>
            <a:pPr>
              <a:defRPr sz="2000" b="1">
                <a:latin typeface="Arial"/>
                <a:ea typeface="Arial"/>
                <a:cs typeface="Arial"/>
                <a:sym typeface="Arial"/>
              </a:defRPr>
            </a:pPr>
            <a:r>
              <a:t>     - Accessibility of data</a:t>
            </a:r>
          </a:p>
          <a:p>
            <a:pPr>
              <a:defRPr sz="2000" b="1">
                <a:latin typeface="Arial"/>
                <a:ea typeface="Arial"/>
                <a:cs typeface="Arial"/>
                <a:sym typeface="Arial"/>
              </a:defRPr>
            </a:pPr>
            <a:r>
              <a:t>     - “User-friendliness”</a:t>
            </a:r>
          </a:p>
          <a:p>
            <a:pPr marL="285750" indent="-285750">
              <a:buSzPct val="100000"/>
              <a:buFont typeface="Arial"/>
              <a:buChar char="•"/>
              <a:defRPr sz="2200" b="1">
                <a:latin typeface="Arial"/>
                <a:ea typeface="Arial"/>
                <a:cs typeface="Arial"/>
                <a:sym typeface="Arial"/>
              </a:defRPr>
            </a:pPr>
            <a:endParaRPr/>
          </a:p>
          <a:p>
            <a:pPr marL="285750" indent="-285750">
              <a:buSzPct val="100000"/>
              <a:buFont typeface="Arial"/>
              <a:buChar char="•"/>
              <a:defRPr sz="2800" b="1">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ollaboration with Other Databases"/>
          <p:cNvSpPr txBox="1">
            <a:spLocks noGrp="1"/>
          </p:cNvSpPr>
          <p:nvPr>
            <p:ph type="title"/>
          </p:nvPr>
        </p:nvSpPr>
        <p:spPr>
          <a:prstGeom prst="rect">
            <a:avLst/>
          </a:prstGeom>
        </p:spPr>
        <p:txBody>
          <a:bodyPr/>
          <a:lstStyle>
            <a:lvl1pPr algn="ctr">
              <a:defRPr b="1">
                <a:solidFill>
                  <a:schemeClr val="accent5">
                    <a:satOff val="-3547"/>
                    <a:lumOff val="-10352"/>
                  </a:schemeClr>
                </a:solidFill>
              </a:defRPr>
            </a:lvl1pPr>
          </a:lstStyle>
          <a:p>
            <a:r>
              <a:rPr dirty="0"/>
              <a:t>Collaboration with Other Databases</a:t>
            </a:r>
          </a:p>
        </p:txBody>
      </p:sp>
      <p:sp>
        <p:nvSpPr>
          <p:cNvPr id="159" name="• http://circadb.hogeneschlab.org/…"/>
          <p:cNvSpPr txBox="1">
            <a:spLocks noGrp="1"/>
          </p:cNvSpPr>
          <p:nvPr>
            <p:ph type="body" idx="1"/>
          </p:nvPr>
        </p:nvSpPr>
        <p:spPr>
          <a:xfrm>
            <a:off x="838200" y="1825625"/>
            <a:ext cx="6503377" cy="4351338"/>
          </a:xfrm>
          <a:prstGeom prst="rect">
            <a:avLst/>
          </a:prstGeom>
        </p:spPr>
        <p:txBody>
          <a:bodyPr>
            <a:noAutofit/>
          </a:bodyPr>
          <a:lstStyle/>
          <a:p>
            <a:pPr marL="457200" indent="-457200" defTabSz="457200">
              <a:lnSpc>
                <a:spcPts val="4700"/>
              </a:lnSpc>
              <a:spcBef>
                <a:spcPts val="0"/>
              </a:spcBef>
              <a:buSzTx/>
              <a:buFontTx/>
              <a:buNone/>
              <a:tabLst>
                <a:tab pos="139700" algn="l"/>
                <a:tab pos="457200" algn="l"/>
              </a:tabLst>
              <a:defRPr sz="2600" b="1">
                <a:solidFill>
                  <a:srgbClr val="663366"/>
                </a:solidFill>
                <a:latin typeface="Arial"/>
                <a:ea typeface="Arial"/>
                <a:cs typeface="Arial"/>
                <a:sym typeface="Arial"/>
              </a:defRPr>
            </a:pPr>
            <a:r>
              <a:rPr sz="1800" dirty="0">
                <a:solidFill>
                  <a:schemeClr val="tx1"/>
                </a:solidFill>
              </a:rPr>
              <a:t>	•	</a:t>
            </a:r>
            <a:r>
              <a:rPr sz="1800" u="sng" dirty="0">
                <a:solidFill>
                  <a:schemeClr val="tx1"/>
                </a:solidFill>
                <a:uFill>
                  <a:solidFill>
                    <a:srgbClr val="0563C1"/>
                  </a:solidFill>
                </a:uFill>
                <a:hlinkClick r:id="rId2"/>
              </a:rPr>
              <a:t>http://circadb.hogeneschlab.org/</a:t>
            </a:r>
            <a:endParaRPr sz="1800" dirty="0">
              <a:solidFill>
                <a:schemeClr val="tx1"/>
              </a:solidFill>
            </a:endParaRPr>
          </a:p>
          <a:p>
            <a:pPr marL="457200" indent="-457200" defTabSz="457200">
              <a:lnSpc>
                <a:spcPts val="4700"/>
              </a:lnSpc>
              <a:spcBef>
                <a:spcPts val="0"/>
              </a:spcBef>
              <a:buSzTx/>
              <a:buFontTx/>
              <a:buNone/>
              <a:tabLst>
                <a:tab pos="139700" algn="l"/>
                <a:tab pos="457200" algn="l"/>
              </a:tabLst>
              <a:defRPr sz="2600" b="1">
                <a:solidFill>
                  <a:srgbClr val="663366"/>
                </a:solidFill>
                <a:latin typeface="Arial"/>
                <a:ea typeface="Arial"/>
                <a:cs typeface="Arial"/>
                <a:sym typeface="Arial"/>
              </a:defRPr>
            </a:pPr>
            <a:r>
              <a:rPr sz="1800" dirty="0">
                <a:solidFill>
                  <a:schemeClr val="tx1"/>
                </a:solidFill>
              </a:rPr>
              <a:t>	•	</a:t>
            </a:r>
            <a:r>
              <a:rPr sz="1800" u="sng" dirty="0">
                <a:solidFill>
                  <a:schemeClr val="tx1"/>
                </a:solidFill>
                <a:uFill>
                  <a:solidFill>
                    <a:srgbClr val="0563C1"/>
                  </a:solidFill>
                </a:uFill>
                <a:hlinkClick r:id="rId3"/>
              </a:rPr>
              <a:t>http://www.wgpembroke.com/shiny/SCNseq/</a:t>
            </a:r>
            <a:endParaRPr sz="1800" dirty="0">
              <a:solidFill>
                <a:schemeClr val="tx1"/>
              </a:solidFill>
            </a:endParaRPr>
          </a:p>
          <a:p>
            <a:pPr marL="457200" indent="-457200" defTabSz="457200">
              <a:lnSpc>
                <a:spcPts val="4700"/>
              </a:lnSpc>
              <a:spcBef>
                <a:spcPts val="0"/>
              </a:spcBef>
              <a:buSzTx/>
              <a:buFontTx/>
              <a:buNone/>
              <a:tabLst>
                <a:tab pos="139700" algn="l"/>
                <a:tab pos="457200" algn="l"/>
              </a:tabLst>
              <a:defRPr sz="2600" b="1">
                <a:solidFill>
                  <a:srgbClr val="663366"/>
                </a:solidFill>
                <a:latin typeface="Arial"/>
                <a:ea typeface="Arial"/>
                <a:cs typeface="Arial"/>
                <a:sym typeface="Arial"/>
              </a:defRPr>
            </a:pPr>
            <a:r>
              <a:rPr sz="1800" dirty="0">
                <a:solidFill>
                  <a:schemeClr val="tx1"/>
                </a:solidFill>
              </a:rPr>
              <a:t>	•	</a:t>
            </a:r>
            <a:r>
              <a:rPr sz="1800" u="sng" dirty="0">
                <a:solidFill>
                  <a:schemeClr val="tx1"/>
                </a:solidFill>
                <a:uFill>
                  <a:solidFill>
                    <a:srgbClr val="0563C1"/>
                  </a:solidFill>
                </a:uFill>
                <a:hlinkClick r:id="rId4"/>
              </a:rPr>
              <a:t>https://www3.nd.edu/~bioclock/</a:t>
            </a:r>
            <a:endParaRPr sz="1800" dirty="0">
              <a:solidFill>
                <a:schemeClr val="tx1"/>
              </a:solidFill>
            </a:endParaRPr>
          </a:p>
          <a:p>
            <a:pPr marL="457200" indent="-457200" defTabSz="457200">
              <a:lnSpc>
                <a:spcPts val="4700"/>
              </a:lnSpc>
              <a:spcBef>
                <a:spcPts val="0"/>
              </a:spcBef>
              <a:buSzTx/>
              <a:buFontTx/>
              <a:buNone/>
              <a:tabLst>
                <a:tab pos="139700" algn="l"/>
                <a:tab pos="457200" algn="l"/>
              </a:tabLst>
              <a:defRPr sz="2600" b="1">
                <a:solidFill>
                  <a:srgbClr val="663366"/>
                </a:solidFill>
                <a:latin typeface="Arial"/>
                <a:ea typeface="Arial"/>
                <a:cs typeface="Arial"/>
                <a:sym typeface="Arial"/>
              </a:defRPr>
            </a:pPr>
            <a:r>
              <a:rPr sz="1800" dirty="0">
                <a:solidFill>
                  <a:schemeClr val="tx1"/>
                </a:solidFill>
              </a:rPr>
              <a:t>	•	</a:t>
            </a:r>
            <a:r>
              <a:rPr sz="1800" u="sng" dirty="0">
                <a:solidFill>
                  <a:schemeClr val="tx1"/>
                </a:solidFill>
                <a:uFill>
                  <a:solidFill>
                    <a:srgbClr val="0563C1"/>
                  </a:solidFill>
                </a:uFill>
                <a:hlinkClick r:id="rId5"/>
              </a:rPr>
              <a:t>http://circadiomics.igb.uci.edu/</a:t>
            </a:r>
            <a:endParaRPr sz="1800" dirty="0">
              <a:solidFill>
                <a:schemeClr val="tx1"/>
              </a:solidFill>
            </a:endParaRPr>
          </a:p>
          <a:p>
            <a:pPr marL="457200" indent="-457200" defTabSz="457200">
              <a:lnSpc>
                <a:spcPts val="4700"/>
              </a:lnSpc>
              <a:spcBef>
                <a:spcPts val="0"/>
              </a:spcBef>
              <a:buSzTx/>
              <a:buFontTx/>
              <a:buNone/>
              <a:tabLst>
                <a:tab pos="139700" algn="l"/>
                <a:tab pos="457200" algn="l"/>
              </a:tabLst>
              <a:defRPr sz="2600" b="1">
                <a:solidFill>
                  <a:srgbClr val="663366"/>
                </a:solidFill>
                <a:latin typeface="Arial"/>
                <a:ea typeface="Arial"/>
                <a:cs typeface="Arial"/>
                <a:sym typeface="Arial"/>
              </a:defRPr>
            </a:pPr>
            <a:r>
              <a:rPr sz="1800" dirty="0">
                <a:solidFill>
                  <a:schemeClr val="tx1"/>
                </a:solidFill>
              </a:rPr>
              <a:t>	•	</a:t>
            </a:r>
            <a:r>
              <a:rPr sz="1800" u="sng" dirty="0">
                <a:solidFill>
                  <a:schemeClr val="tx1"/>
                </a:solidFill>
                <a:uFill>
                  <a:solidFill>
                    <a:srgbClr val="0563C1"/>
                  </a:solidFill>
                </a:uFill>
                <a:hlinkClick r:id="rId6"/>
              </a:rPr>
              <a:t>http://diurnal.mocklerlab.org/</a:t>
            </a:r>
            <a:endParaRPr sz="1800" dirty="0">
              <a:solidFill>
                <a:schemeClr val="tx1"/>
              </a:solidFill>
            </a:endParaRPr>
          </a:p>
          <a:p>
            <a:pPr marL="457200" indent="-457200" defTabSz="457200">
              <a:lnSpc>
                <a:spcPts val="4700"/>
              </a:lnSpc>
              <a:spcBef>
                <a:spcPts val="0"/>
              </a:spcBef>
              <a:buSzTx/>
              <a:buFontTx/>
              <a:buNone/>
              <a:tabLst>
                <a:tab pos="139700" algn="l"/>
                <a:tab pos="457200" algn="l"/>
              </a:tabLst>
              <a:defRPr sz="2600" b="1">
                <a:solidFill>
                  <a:srgbClr val="663366"/>
                </a:solidFill>
                <a:latin typeface="Arial"/>
                <a:ea typeface="Arial"/>
                <a:cs typeface="Arial"/>
                <a:sym typeface="Arial"/>
              </a:defRPr>
            </a:pPr>
            <a:r>
              <a:rPr sz="1800" dirty="0">
                <a:solidFill>
                  <a:schemeClr val="tx1"/>
                </a:solidFill>
              </a:rPr>
              <a:t>	•	</a:t>
            </a:r>
            <a:r>
              <a:rPr sz="1800" u="sng" dirty="0">
                <a:solidFill>
                  <a:schemeClr val="tx1"/>
                </a:solidFill>
                <a:uFill>
                  <a:solidFill>
                    <a:srgbClr val="0563C1"/>
                  </a:solidFill>
                </a:uFill>
                <a:hlinkClick r:id="rId7"/>
              </a:rPr>
              <a:t>http://www.bioinfo.mpg.de/euclis/</a:t>
            </a:r>
            <a:endParaRPr sz="1800" dirty="0">
              <a:solidFill>
                <a:schemeClr val="tx1"/>
              </a:solidFill>
            </a:endParaRPr>
          </a:p>
          <a:p>
            <a:pPr marL="457200" indent="-457200" defTabSz="457200">
              <a:lnSpc>
                <a:spcPts val="4700"/>
              </a:lnSpc>
              <a:spcBef>
                <a:spcPts val="0"/>
              </a:spcBef>
              <a:buSzTx/>
              <a:buFontTx/>
              <a:buNone/>
              <a:tabLst>
                <a:tab pos="139700" algn="l"/>
                <a:tab pos="457200" algn="l"/>
              </a:tabLst>
              <a:defRPr sz="2600" b="1">
                <a:solidFill>
                  <a:srgbClr val="663366"/>
                </a:solidFill>
                <a:latin typeface="Arial"/>
                <a:ea typeface="Arial"/>
                <a:cs typeface="Arial"/>
                <a:sym typeface="Arial"/>
              </a:defRPr>
            </a:pPr>
            <a:r>
              <a:rPr sz="1800" dirty="0">
                <a:solidFill>
                  <a:schemeClr val="tx1"/>
                </a:solidFill>
              </a:rPr>
              <a:t>	•	</a:t>
            </a:r>
            <a:r>
              <a:rPr sz="1800" u="sng" dirty="0">
                <a:solidFill>
                  <a:schemeClr val="tx1"/>
                </a:solidFill>
                <a:uFill>
                  <a:solidFill>
                    <a:srgbClr val="0563C1"/>
                  </a:solidFill>
                </a:uFill>
                <a:hlinkClick r:id="rId8"/>
              </a:rPr>
              <a:t>http://www.dbcryptochrome.org</a:t>
            </a:r>
            <a:r>
              <a:rPr sz="1800" u="sng" dirty="0" smtClean="0">
                <a:solidFill>
                  <a:schemeClr val="tx1"/>
                </a:solidFill>
                <a:uFill>
                  <a:solidFill>
                    <a:srgbClr val="0563C1"/>
                  </a:solidFill>
                </a:uFill>
                <a:hlinkClick r:id="rId8"/>
              </a:rPr>
              <a:t>/</a:t>
            </a:r>
            <a:endParaRPr sz="1800" dirty="0">
              <a:solidFill>
                <a:schemeClr val="tx1"/>
              </a:solidFill>
            </a:endParaRPr>
          </a:p>
        </p:txBody>
      </p:sp>
      <p:sp>
        <p:nvSpPr>
          <p:cNvPr id="160" name="http://cgdb.biocuckoo.org/links.php"/>
          <p:cNvSpPr txBox="1"/>
          <p:nvPr/>
        </p:nvSpPr>
        <p:spPr>
          <a:xfrm>
            <a:off x="5144976" y="6311900"/>
            <a:ext cx="3959447"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lnSpc>
                <a:spcPts val="3200"/>
              </a:lnSpc>
              <a:defRPr sz="1400" u="sng">
                <a:solidFill>
                  <a:schemeClr val="accent5">
                    <a:satOff val="-3547"/>
                    <a:lumOff val="-10352"/>
                  </a:schemeClr>
                </a:solidFill>
                <a:latin typeface="Arial"/>
                <a:ea typeface="Arial"/>
                <a:cs typeface="Arial"/>
                <a:sym typeface="Arial"/>
              </a:defRPr>
            </a:pPr>
            <a:r>
              <a:rPr u="none" dirty="0"/>
              <a:t> </a:t>
            </a:r>
            <a:r>
              <a:rPr dirty="0">
                <a:hlinkClick r:id="rId9"/>
              </a:rPr>
              <a:t>http://cgdb.biocuckoo.org/links.php</a:t>
            </a:r>
          </a:p>
        </p:txBody>
      </p:sp>
      <p:sp>
        <p:nvSpPr>
          <p:cNvPr id="2" name="TextBox 1"/>
          <p:cNvSpPr txBox="1"/>
          <p:nvPr/>
        </p:nvSpPr>
        <p:spPr>
          <a:xfrm>
            <a:off x="6730499" y="2074984"/>
            <a:ext cx="474784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lang="en-US" b="1" u="sng" dirty="0">
                <a:solidFill>
                  <a:schemeClr val="tx1"/>
                </a:solidFill>
                <a:uFill>
                  <a:solidFill>
                    <a:srgbClr val="0563C1"/>
                  </a:solidFill>
                </a:uFill>
                <a:hlinkClick r:id="rId10"/>
              </a:rPr>
              <a:t>http://www.ensembl.org/index.html</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onvenience of Data"/>
          <p:cNvSpPr txBox="1">
            <a:spLocks noGrp="1"/>
          </p:cNvSpPr>
          <p:nvPr>
            <p:ph type="title"/>
          </p:nvPr>
        </p:nvSpPr>
        <p:spPr>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Convenience of Data</a:t>
            </a:r>
          </a:p>
        </p:txBody>
      </p:sp>
      <p:sp>
        <p:nvSpPr>
          <p:cNvPr id="163" name="The data is fairly convenient to browse.…"/>
          <p:cNvSpPr txBox="1">
            <a:spLocks noGrp="1"/>
          </p:cNvSpPr>
          <p:nvPr>
            <p:ph type="body" idx="1"/>
          </p:nvPr>
        </p:nvSpPr>
        <p:spPr>
          <a:prstGeom prst="rect">
            <a:avLst/>
          </a:prstGeom>
        </p:spPr>
        <p:txBody>
          <a:bodyPr>
            <a:noAutofit/>
          </a:bodyPr>
          <a:lstStyle/>
          <a:p>
            <a:pPr marL="180473" indent="-180473" defTabSz="457200">
              <a:lnSpc>
                <a:spcPts val="4900"/>
              </a:lnSpc>
              <a:spcBef>
                <a:spcPts val="0"/>
              </a:spcBef>
              <a:buFontTx/>
              <a:defRPr b="1">
                <a:solidFill>
                  <a:srgbClr val="222222"/>
                </a:solidFill>
                <a:latin typeface="Arial"/>
                <a:ea typeface="Arial"/>
                <a:cs typeface="Arial"/>
                <a:sym typeface="Arial"/>
              </a:defRPr>
            </a:pPr>
            <a:r>
              <a:rPr sz="1800" dirty="0"/>
              <a:t>The data is fairly convenient to </a:t>
            </a:r>
            <a:r>
              <a:rPr sz="1800" dirty="0" smtClean="0"/>
              <a:t>browse.</a:t>
            </a:r>
            <a:endParaRPr lang="en-US" sz="1800" dirty="0" smtClean="0"/>
          </a:p>
          <a:p>
            <a:pPr marL="180473" indent="-180473" defTabSz="457200">
              <a:lnSpc>
                <a:spcPts val="4900"/>
              </a:lnSpc>
              <a:spcBef>
                <a:spcPts val="0"/>
              </a:spcBef>
              <a:buFontTx/>
              <a:defRPr b="1">
                <a:solidFill>
                  <a:srgbClr val="222222"/>
                </a:solidFill>
                <a:latin typeface="Arial"/>
                <a:ea typeface="Arial"/>
                <a:cs typeface="Arial"/>
                <a:sym typeface="Arial"/>
              </a:defRPr>
            </a:pPr>
            <a:r>
              <a:rPr sz="1800" dirty="0" smtClean="0"/>
              <a:t>Convenience </a:t>
            </a:r>
            <a:r>
              <a:rPr sz="1800" dirty="0"/>
              <a:t>of Download</a:t>
            </a:r>
          </a:p>
          <a:p>
            <a:pPr marL="561473" lvl="1" indent="-180473" defTabSz="457200">
              <a:lnSpc>
                <a:spcPts val="4000"/>
              </a:lnSpc>
              <a:spcBef>
                <a:spcPts val="0"/>
              </a:spcBef>
              <a:buFontTx/>
              <a:defRPr sz="2000" b="1">
                <a:solidFill>
                  <a:srgbClr val="222222"/>
                </a:solidFill>
                <a:latin typeface="Arial"/>
                <a:ea typeface="Arial"/>
                <a:cs typeface="Arial"/>
                <a:sym typeface="Arial"/>
              </a:defRPr>
            </a:pPr>
            <a:r>
              <a:rPr sz="1800" dirty="0"/>
              <a:t>The convenience of data depends on your preference. When downloading the data a new browser tab is opened with all of the protein sequences listed for each gene which is fairly easy to read. The only con is that you will have to copy and paste the data into another file to store it</a:t>
            </a:r>
            <a:r>
              <a:rPr sz="1800" dirty="0" smtClean="0"/>
              <a:t>.</a:t>
            </a:r>
            <a:endParaRPr sz="1800" dirty="0"/>
          </a:p>
          <a:p>
            <a:pPr marL="457200" lvl="1" indent="-228600" defTabSz="457200">
              <a:lnSpc>
                <a:spcPts val="4000"/>
              </a:lnSpc>
              <a:spcBef>
                <a:spcPts val="100"/>
              </a:spcBef>
              <a:buSzTx/>
              <a:buFontTx/>
              <a:buNone/>
              <a:tabLst>
                <a:tab pos="139700" algn="l"/>
                <a:tab pos="457200" algn="l"/>
              </a:tabLst>
              <a:defRPr sz="2000" b="1">
                <a:solidFill>
                  <a:srgbClr val="222222"/>
                </a:solidFill>
                <a:latin typeface="Arial"/>
                <a:ea typeface="Arial"/>
                <a:cs typeface="Arial"/>
                <a:sym typeface="Arial"/>
              </a:defRPr>
            </a:pPr>
            <a:r>
              <a:rPr sz="1800" dirty="0"/>
              <a:t>	•All downloads come in the .txt format</a:t>
            </a:r>
            <a:r>
              <a:rPr sz="1800" dirty="0" smtClean="0"/>
              <a:t>.</a:t>
            </a:r>
            <a:endParaRPr sz="1800" dirty="0"/>
          </a:p>
          <a:p>
            <a:pPr marL="457200" lvl="1" indent="-228600" defTabSz="457200">
              <a:lnSpc>
                <a:spcPts val="4000"/>
              </a:lnSpc>
              <a:spcBef>
                <a:spcPts val="100"/>
              </a:spcBef>
              <a:buSzTx/>
              <a:buFontTx/>
              <a:buNone/>
              <a:tabLst>
                <a:tab pos="139700" algn="l"/>
                <a:tab pos="457200" algn="l"/>
              </a:tabLst>
              <a:defRPr sz="2000" b="1">
                <a:solidFill>
                  <a:srgbClr val="222222"/>
                </a:solidFill>
                <a:latin typeface="Arial"/>
                <a:ea typeface="Arial"/>
                <a:cs typeface="Arial"/>
                <a:sym typeface="Arial"/>
              </a:defRPr>
            </a:pPr>
            <a:r>
              <a:rPr sz="1800" dirty="0"/>
              <a:t>	•The data type is standard.</a:t>
            </a:r>
          </a:p>
        </p:txBody>
      </p:sp>
      <p:sp>
        <p:nvSpPr>
          <p:cNvPr id="164" name="http://cgdb.biocuckoo.org/browse.php, http://cgdb.biocuckoo.org/download.php, http://cgdb.biocuckoo.org/download.php"/>
          <p:cNvSpPr txBox="1"/>
          <p:nvPr/>
        </p:nvSpPr>
        <p:spPr>
          <a:xfrm>
            <a:off x="7604300" y="5894991"/>
            <a:ext cx="4587700" cy="8338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lnSpc>
                <a:spcPts val="3200"/>
              </a:lnSpc>
              <a:defRPr sz="1400" u="sng">
                <a:solidFill>
                  <a:schemeClr val="accent5">
                    <a:satOff val="-3547"/>
                    <a:lumOff val="-10352"/>
                  </a:schemeClr>
                </a:solidFill>
                <a:latin typeface="+mn-lt"/>
                <a:ea typeface="+mn-ea"/>
                <a:cs typeface="+mn-cs"/>
                <a:sym typeface="Helvetica"/>
              </a:defRPr>
            </a:pPr>
            <a:r>
              <a:rPr sz="800" dirty="0">
                <a:latin typeface="Arial" panose="020B0604020202020204" pitchFamily="34" charset="0"/>
                <a:cs typeface="Arial" panose="020B0604020202020204" pitchFamily="34" charset="0"/>
                <a:hlinkClick r:id="rId2"/>
              </a:rPr>
              <a:t>http://cgdb.biocuckoo.org/browse.php</a:t>
            </a:r>
            <a:r>
              <a:rPr sz="800" dirty="0">
                <a:latin typeface="Arial" panose="020B0604020202020204" pitchFamily="34" charset="0"/>
                <a:cs typeface="Arial" panose="020B0604020202020204" pitchFamily="34" charset="0"/>
              </a:rPr>
              <a:t>,</a:t>
            </a:r>
            <a:r>
              <a:rPr sz="800" u="none"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hlinkClick r:id="rId3"/>
              </a:rPr>
              <a:t>http://cgdb.biocuckoo.org/download.php</a:t>
            </a:r>
            <a:r>
              <a:rPr sz="800" dirty="0">
                <a:latin typeface="Arial" panose="020B0604020202020204" pitchFamily="34" charset="0"/>
                <a:cs typeface="Arial" panose="020B0604020202020204" pitchFamily="34" charset="0"/>
              </a:rPr>
              <a:t>,</a:t>
            </a:r>
            <a:r>
              <a:rPr sz="800" u="none"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hlinkClick r:id="rId3"/>
              </a:rPr>
              <a:t>http://cgdb.biocuckoo.org/download.php</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Data Format"/>
          <p:cNvSpPr txBox="1">
            <a:spLocks noGrp="1"/>
          </p:cNvSpPr>
          <p:nvPr>
            <p:ph type="title"/>
          </p:nvPr>
        </p:nvSpPr>
        <p:spPr>
          <a:prstGeom prst="rect">
            <a:avLst/>
          </a:prstGeom>
        </p:spPr>
        <p:txBody>
          <a:bodyPr/>
          <a:lstStyle>
            <a:lvl1pPr>
              <a:defRPr b="1">
                <a:solidFill>
                  <a:schemeClr val="accent1">
                    <a:satOff val="-19091"/>
                    <a:lumOff val="-11921"/>
                  </a:schemeClr>
                </a:solidFill>
                <a:latin typeface="Arial"/>
                <a:ea typeface="Arial"/>
                <a:cs typeface="Arial"/>
                <a:sym typeface="Arial"/>
              </a:defRPr>
            </a:lvl1pPr>
          </a:lstStyle>
          <a:p>
            <a:r>
              <a:t>Data Format</a:t>
            </a:r>
          </a:p>
        </p:txBody>
      </p:sp>
      <p:pic>
        <p:nvPicPr>
          <p:cNvPr id="167" name="Picture Placeholder 2" descr="Picture Placeholder 2"/>
          <p:cNvPicPr>
            <a:picLocks noGrp="1" noChangeAspect="1"/>
          </p:cNvPicPr>
          <p:nvPr>
            <p:ph type="pic" idx="13"/>
          </p:nvPr>
        </p:nvPicPr>
        <p:blipFill>
          <a:blip r:embed="rId2">
            <a:extLst/>
          </a:blip>
          <a:srcRect l="17454" r="17454"/>
          <a:stretch>
            <a:fillRect/>
          </a:stretch>
        </p:blipFill>
        <p:spPr>
          <a:xfrm>
            <a:off x="4855390" y="1021511"/>
            <a:ext cx="6870965" cy="5425377"/>
          </a:xfrm>
          <a:prstGeom prst="rect">
            <a:avLst/>
          </a:prstGeom>
        </p:spPr>
      </p:pic>
      <p:sp>
        <p:nvSpPr>
          <p:cNvPr id="168" name="Here is a screenshot of the download of some of the data.…"/>
          <p:cNvSpPr txBox="1">
            <a:spLocks noGrp="1"/>
          </p:cNvSpPr>
          <p:nvPr>
            <p:ph type="body" sz="quarter" idx="1"/>
          </p:nvPr>
        </p:nvSpPr>
        <p:spPr>
          <a:prstGeom prst="rect">
            <a:avLst/>
          </a:prstGeom>
        </p:spPr>
        <p:txBody>
          <a:bodyPr/>
          <a:lstStyle/>
          <a:p>
            <a:pPr>
              <a:defRPr b="1">
                <a:latin typeface="Arial"/>
                <a:ea typeface="Arial"/>
                <a:cs typeface="Arial"/>
                <a:sym typeface="Arial"/>
              </a:defRPr>
            </a:pPr>
            <a:r>
              <a:t>Here is a screenshot of the download of some of the data.</a:t>
            </a:r>
          </a:p>
          <a:p>
            <a:pPr marL="249543" indent="-249543">
              <a:buSzPct val="100000"/>
              <a:buChar char="•"/>
              <a:defRPr b="1">
                <a:latin typeface="Arial"/>
                <a:ea typeface="Arial"/>
                <a:cs typeface="Arial"/>
                <a:sym typeface="Arial"/>
              </a:defRPr>
            </a:pPr>
            <a:r>
              <a:t>.txt standard formatting</a:t>
            </a:r>
          </a:p>
          <a:p>
            <a:pPr marL="249543" indent="-249543">
              <a:buSzPct val="100000"/>
              <a:buChar char="•"/>
              <a:defRPr b="1">
                <a:latin typeface="Arial"/>
                <a:ea typeface="Arial"/>
                <a:cs typeface="Arial"/>
                <a:sym typeface="Arial"/>
              </a:defRPr>
            </a:pPr>
            <a:r>
              <a:t>Lists gene identifiers </a:t>
            </a:r>
          </a:p>
          <a:p>
            <a:pPr marL="249543" indent="-249543">
              <a:buSzPct val="100000"/>
              <a:buChar char="•"/>
              <a:defRPr b="1">
                <a:latin typeface="Arial"/>
                <a:ea typeface="Arial"/>
                <a:cs typeface="Arial"/>
                <a:sym typeface="Arial"/>
              </a:defRPr>
            </a:pPr>
            <a:r>
              <a:t>Lists species</a:t>
            </a:r>
          </a:p>
        </p:txBody>
      </p:sp>
      <p:sp>
        <p:nvSpPr>
          <p:cNvPr id="169" name="http://cgdb.biocuckoo.org/download/all/Homo%20sapiens%20(Human).txt"/>
          <p:cNvSpPr txBox="1"/>
          <p:nvPr/>
        </p:nvSpPr>
        <p:spPr>
          <a:xfrm>
            <a:off x="4816190" y="6437629"/>
            <a:ext cx="7311999"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u="sng">
                <a:solidFill>
                  <a:schemeClr val="accent5">
                    <a:satOff val="-3547"/>
                    <a:lumOff val="-10352"/>
                  </a:schemeClr>
                </a:solidFill>
                <a:latin typeface="Arial"/>
                <a:ea typeface="Arial"/>
                <a:cs typeface="Arial"/>
                <a:sym typeface="Arial"/>
              </a:defRPr>
            </a:lvl1pPr>
          </a:lstStyle>
          <a:p>
            <a:r>
              <a:t>http://cgdb.biocuckoo.org/download/all/Homo%20sapiens%20(Human).txt</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User-Friendliness”"/>
          <p:cNvSpPr txBox="1">
            <a:spLocks noGrp="1"/>
          </p:cNvSpPr>
          <p:nvPr>
            <p:ph type="title"/>
          </p:nvPr>
        </p:nvSpPr>
        <p:spPr>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“User-Friendliness”</a:t>
            </a:r>
          </a:p>
        </p:txBody>
      </p:sp>
      <p:sp>
        <p:nvSpPr>
          <p:cNvPr id="172" name="• Although the website is not especially visually pleasing, it is rather straight forward to navigate.…"/>
          <p:cNvSpPr txBox="1">
            <a:spLocks noGrp="1"/>
          </p:cNvSpPr>
          <p:nvPr>
            <p:ph type="body" idx="1"/>
          </p:nvPr>
        </p:nvSpPr>
        <p:spPr>
          <a:prstGeom prst="rect">
            <a:avLst/>
          </a:prstGeom>
        </p:spPr>
        <p:txBody>
          <a:bodyPr>
            <a:normAutofit fontScale="62500" lnSpcReduction="20000"/>
          </a:bodyPr>
          <a:lstStyle/>
          <a:p>
            <a:pPr marL="457200" indent="-457200" defTabSz="457200">
              <a:lnSpc>
                <a:spcPts val="4700"/>
              </a:lnSpc>
              <a:spcBef>
                <a:spcPts val="100"/>
              </a:spcBef>
              <a:buSzTx/>
              <a:buFontTx/>
              <a:buNone/>
              <a:tabLst>
                <a:tab pos="139700" algn="l"/>
                <a:tab pos="457200" algn="l"/>
              </a:tabLst>
              <a:defRPr sz="2600" b="1">
                <a:solidFill>
                  <a:srgbClr val="222222"/>
                </a:solidFill>
                <a:latin typeface="Arial"/>
                <a:ea typeface="Arial"/>
                <a:cs typeface="Arial"/>
                <a:sym typeface="Arial"/>
              </a:defRPr>
            </a:pPr>
            <a:r>
              <a:rPr dirty="0"/>
              <a:t>	•	Although the website is not especially visually pleasing, it is rather straight forward to navigate.</a:t>
            </a:r>
          </a:p>
          <a:p>
            <a:pPr marL="457200" indent="-457200" defTabSz="457200">
              <a:lnSpc>
                <a:spcPts val="4700"/>
              </a:lnSpc>
              <a:spcBef>
                <a:spcPts val="100"/>
              </a:spcBef>
              <a:buSzTx/>
              <a:buFontTx/>
              <a:buNone/>
              <a:tabLst>
                <a:tab pos="139700" algn="l"/>
                <a:tab pos="457200" algn="l"/>
              </a:tabLst>
              <a:defRPr sz="2600" b="1">
                <a:solidFill>
                  <a:srgbClr val="222222"/>
                </a:solidFill>
                <a:latin typeface="Arial"/>
                <a:ea typeface="Arial"/>
                <a:cs typeface="Arial"/>
                <a:sym typeface="Arial"/>
              </a:defRPr>
            </a:pPr>
            <a:endParaRPr dirty="0"/>
          </a:p>
          <a:p>
            <a:pPr marL="457200" indent="-457200" defTabSz="457200">
              <a:lnSpc>
                <a:spcPts val="4700"/>
              </a:lnSpc>
              <a:spcBef>
                <a:spcPts val="100"/>
              </a:spcBef>
              <a:buSzTx/>
              <a:buFontTx/>
              <a:buNone/>
              <a:tabLst>
                <a:tab pos="139700" algn="l"/>
                <a:tab pos="457200" algn="l"/>
              </a:tabLst>
              <a:defRPr sz="2600" b="1">
                <a:solidFill>
                  <a:srgbClr val="222222"/>
                </a:solidFill>
                <a:latin typeface="Arial"/>
                <a:ea typeface="Arial"/>
                <a:cs typeface="Arial"/>
                <a:sym typeface="Arial"/>
              </a:defRPr>
            </a:pPr>
            <a:r>
              <a:rPr dirty="0"/>
              <a:t>	•	The website contains a user guide which is easy to find and very straight forward.</a:t>
            </a:r>
          </a:p>
          <a:p>
            <a:pPr marL="457200" indent="-457200" defTabSz="457200">
              <a:lnSpc>
                <a:spcPts val="4700"/>
              </a:lnSpc>
              <a:spcBef>
                <a:spcPts val="100"/>
              </a:spcBef>
              <a:buSzTx/>
              <a:buFontTx/>
              <a:buNone/>
              <a:tabLst>
                <a:tab pos="139700" algn="l"/>
                <a:tab pos="457200" algn="l"/>
              </a:tabLst>
              <a:defRPr sz="2600" b="1">
                <a:solidFill>
                  <a:srgbClr val="222222"/>
                </a:solidFill>
                <a:latin typeface="Arial"/>
                <a:ea typeface="Arial"/>
                <a:cs typeface="Arial"/>
                <a:sym typeface="Arial"/>
              </a:defRPr>
            </a:pPr>
            <a:endParaRPr dirty="0"/>
          </a:p>
          <a:p>
            <a:pPr marL="457200" indent="-457200" defTabSz="457200">
              <a:lnSpc>
                <a:spcPts val="4700"/>
              </a:lnSpc>
              <a:spcBef>
                <a:spcPts val="100"/>
              </a:spcBef>
              <a:buSzTx/>
              <a:buFontTx/>
              <a:buNone/>
              <a:tabLst>
                <a:tab pos="139700" algn="l"/>
                <a:tab pos="457200" algn="l"/>
              </a:tabLst>
              <a:defRPr sz="2600" b="1">
                <a:solidFill>
                  <a:srgbClr val="222222"/>
                </a:solidFill>
                <a:latin typeface="Arial"/>
                <a:ea typeface="Arial"/>
                <a:cs typeface="Arial"/>
                <a:sym typeface="Arial"/>
              </a:defRPr>
            </a:pPr>
            <a:r>
              <a:rPr dirty="0"/>
              <a:t>	•	The search options are fairly sensible. It is possible to run a search query with broad keywords of species or genes in order to find what you are looking for, however a knowledge of what you are looking for is definitely required.</a:t>
            </a:r>
          </a:p>
        </p:txBody>
      </p:sp>
      <p:sp>
        <p:nvSpPr>
          <p:cNvPr id="173" name="http://cgdb.biocuckoo.org/advance.php, http://cgdb.biocuckoo.org/faq.php"/>
          <p:cNvSpPr txBox="1"/>
          <p:nvPr/>
        </p:nvSpPr>
        <p:spPr>
          <a:xfrm>
            <a:off x="3773390" y="6060549"/>
            <a:ext cx="5414572" cy="50270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457200">
              <a:lnSpc>
                <a:spcPts val="3200"/>
              </a:lnSpc>
              <a:defRPr sz="1400">
                <a:solidFill>
                  <a:schemeClr val="accent5">
                    <a:satOff val="-3547"/>
                    <a:lumOff val="-10352"/>
                  </a:schemeClr>
                </a:solidFill>
                <a:latin typeface="Arial"/>
                <a:ea typeface="Arial"/>
                <a:cs typeface="Arial"/>
                <a:sym typeface="Arial"/>
              </a:defRPr>
            </a:pPr>
            <a:r>
              <a:rPr sz="1000" u="sng" dirty="0">
                <a:uFill>
                  <a:solidFill>
                    <a:srgbClr val="0563C1"/>
                  </a:solidFill>
                </a:uFill>
                <a:hlinkClick r:id="rId2"/>
              </a:rPr>
              <a:t>http://</a:t>
            </a:r>
            <a:r>
              <a:rPr sz="1000" u="sng" dirty="0" smtClean="0">
                <a:uFill>
                  <a:solidFill>
                    <a:srgbClr val="0563C1"/>
                  </a:solidFill>
                </a:uFill>
                <a:hlinkClick r:id="rId2"/>
              </a:rPr>
              <a:t>cgdb.biocuckoo.org/advance.php</a:t>
            </a:r>
            <a:r>
              <a:rPr sz="1000" dirty="0" smtClean="0"/>
              <a:t>,</a:t>
            </a:r>
            <a:r>
              <a:rPr sz="1000" u="sng" dirty="0" smtClean="0">
                <a:hlinkClick r:id="rId3"/>
              </a:rPr>
              <a:t>http</a:t>
            </a:r>
            <a:r>
              <a:rPr sz="1000" u="sng" dirty="0">
                <a:hlinkClick r:id="rId3"/>
              </a:rPr>
              <a:t>://cgdb.biocuckoo.org/faq.php</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cense Agreement"/>
          <p:cNvSpPr txBox="1">
            <a:spLocks noGrp="1"/>
          </p:cNvSpPr>
          <p:nvPr>
            <p:ph type="title"/>
          </p:nvPr>
        </p:nvSpPr>
        <p:spPr>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License Agreement</a:t>
            </a:r>
          </a:p>
        </p:txBody>
      </p:sp>
      <p:sp>
        <p:nvSpPr>
          <p:cNvPr id="176" name="No license agreement.…"/>
          <p:cNvSpPr txBox="1">
            <a:spLocks noGrp="1"/>
          </p:cNvSpPr>
          <p:nvPr>
            <p:ph type="body" idx="1"/>
          </p:nvPr>
        </p:nvSpPr>
        <p:spPr>
          <a:prstGeom prst="rect">
            <a:avLst/>
          </a:prstGeom>
        </p:spPr>
        <p:txBody>
          <a:bodyPr/>
          <a:lstStyle/>
          <a:p>
            <a:pPr>
              <a:defRPr b="1">
                <a:latin typeface="Arial"/>
                <a:ea typeface="Arial"/>
                <a:cs typeface="Arial"/>
                <a:sym typeface="Arial"/>
              </a:defRPr>
            </a:pPr>
            <a:r>
              <a:t>No license agreement.</a:t>
            </a:r>
          </a:p>
          <a:p>
            <a:pPr>
              <a:defRPr b="1">
                <a:latin typeface="Arial"/>
                <a:ea typeface="Arial"/>
                <a:cs typeface="Arial"/>
                <a:sym typeface="Arial"/>
              </a:defRPr>
            </a:pPr>
            <a:r>
              <a:t>If publishing data from database, must cite:</a:t>
            </a:r>
          </a:p>
          <a:p>
            <a:pPr marL="621631" lvl="1" indent="-240631">
              <a:buFontTx/>
              <a:defRPr sz="2400" b="1">
                <a:latin typeface="Arial"/>
                <a:ea typeface="Arial"/>
                <a:cs typeface="Arial"/>
                <a:sym typeface="Arial"/>
              </a:defRPr>
            </a:pPr>
            <a:r>
              <a:t>CGDB: a database of circadian genes in eukaryotes Shujing Li, Ke Shui, Ying Zhang, Yongqiang Lv, Wankun Deng, Shahid Ullah, Luoying Zhang and Yu Xue. Nucleic Acids Res. 2016; 10.1093/nar/gkw1028.</a:t>
            </a:r>
          </a:p>
        </p:txBody>
      </p:sp>
      <p:sp>
        <p:nvSpPr>
          <p:cNvPr id="177" name="http://cgdb.biocuckoo.org/index.php"/>
          <p:cNvSpPr txBox="1"/>
          <p:nvPr/>
        </p:nvSpPr>
        <p:spPr>
          <a:xfrm>
            <a:off x="4116277" y="6311899"/>
            <a:ext cx="3959447"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200"/>
              </a:lnSpc>
              <a:defRPr sz="1400" u="sng">
                <a:solidFill>
                  <a:schemeClr val="accent5">
                    <a:satOff val="-3547"/>
                    <a:lumOff val="-10352"/>
                  </a:schemeClr>
                </a:solidFill>
                <a:uFill>
                  <a:solidFill>
                    <a:srgbClr val="0563C1"/>
                  </a:solidFill>
                </a:uFill>
                <a:latin typeface="Arial"/>
                <a:ea typeface="Arial"/>
                <a:cs typeface="Arial"/>
                <a:sym typeface="Arial"/>
                <a:hlinkClick r:id="rId2"/>
              </a:defRPr>
            </a:lvl1pPr>
          </a:lstStyle>
          <a:p>
            <a:pPr>
              <a:defRPr>
                <a:uFillTx/>
              </a:defRPr>
            </a:pPr>
            <a:r>
              <a:rPr>
                <a:uFill>
                  <a:solidFill>
                    <a:srgbClr val="0563C1"/>
                  </a:solidFill>
                </a:uFill>
                <a:hlinkClick r:id="rId2"/>
              </a:rPr>
              <a:t>http://cgdb.biocuckoo.org/index.php</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ummary"/>
          <p:cNvSpPr txBox="1">
            <a:spLocks noGrp="1"/>
          </p:cNvSpPr>
          <p:nvPr>
            <p:ph type="title"/>
          </p:nvPr>
        </p:nvSpPr>
        <p:spPr>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Summary</a:t>
            </a:r>
          </a:p>
        </p:txBody>
      </p:sp>
      <p:sp>
        <p:nvSpPr>
          <p:cNvPr id="180" name="We would direct a colleague unfamiliar with the field to use this database. It contains interesting information that is easily accessible.…"/>
          <p:cNvSpPr txBox="1">
            <a:spLocks noGrp="1"/>
          </p:cNvSpPr>
          <p:nvPr>
            <p:ph type="body" idx="1"/>
          </p:nvPr>
        </p:nvSpPr>
        <p:spPr>
          <a:prstGeom prst="rect">
            <a:avLst/>
          </a:prstGeom>
        </p:spPr>
        <p:txBody>
          <a:bodyPr/>
          <a:lstStyle/>
          <a:p>
            <a:pPr marL="218350" indent="-218350" defTabSz="457200">
              <a:lnSpc>
                <a:spcPts val="4700"/>
              </a:lnSpc>
              <a:spcBef>
                <a:spcPts val="100"/>
              </a:spcBef>
              <a:buFontTx/>
              <a:tabLst>
                <a:tab pos="139700" algn="l"/>
                <a:tab pos="457200" algn="l"/>
              </a:tabLst>
              <a:defRPr sz="2600" b="1">
                <a:solidFill>
                  <a:srgbClr val="222222"/>
                </a:solidFill>
                <a:latin typeface="+mn-lt"/>
                <a:ea typeface="+mn-ea"/>
                <a:cs typeface="+mn-cs"/>
                <a:sym typeface="Helvetica"/>
              </a:defRPr>
            </a:pPr>
            <a:r>
              <a:rPr lang="en-US" dirty="0" smtClean="0"/>
              <a:t>This was a database which contained relevant information in reference to circadian rhythms.</a:t>
            </a:r>
          </a:p>
          <a:p>
            <a:pPr marL="218350" indent="-218350" defTabSz="457200">
              <a:lnSpc>
                <a:spcPts val="4700"/>
              </a:lnSpc>
              <a:spcBef>
                <a:spcPts val="100"/>
              </a:spcBef>
              <a:buFontTx/>
              <a:tabLst>
                <a:tab pos="139700" algn="l"/>
                <a:tab pos="457200" algn="l"/>
              </a:tabLst>
              <a:defRPr sz="2600" b="1">
                <a:solidFill>
                  <a:srgbClr val="222222"/>
                </a:solidFill>
                <a:latin typeface="+mn-lt"/>
                <a:ea typeface="+mn-ea"/>
                <a:cs typeface="+mn-cs"/>
                <a:sym typeface="Helvetica"/>
              </a:defRPr>
            </a:pPr>
            <a:r>
              <a:rPr lang="en-US" dirty="0" smtClean="0"/>
              <a:t>The information within the database is up-to-date.</a:t>
            </a:r>
          </a:p>
          <a:p>
            <a:pPr marL="218350" indent="-218350" defTabSz="457200">
              <a:lnSpc>
                <a:spcPts val="4700"/>
              </a:lnSpc>
              <a:spcBef>
                <a:spcPts val="100"/>
              </a:spcBef>
              <a:buFontTx/>
              <a:tabLst>
                <a:tab pos="139700" algn="l"/>
                <a:tab pos="457200" algn="l"/>
              </a:tabLst>
              <a:defRPr sz="2600" b="1">
                <a:solidFill>
                  <a:srgbClr val="222222"/>
                </a:solidFill>
                <a:latin typeface="+mn-lt"/>
                <a:ea typeface="+mn-ea"/>
                <a:cs typeface="+mn-cs"/>
                <a:sym typeface="Helvetica"/>
              </a:defRPr>
            </a:pPr>
            <a:r>
              <a:rPr dirty="0" smtClean="0"/>
              <a:t>We </a:t>
            </a:r>
            <a:r>
              <a:rPr dirty="0"/>
              <a:t>would direct a colleague unfamiliar with the field to use this database. It contains interesting information that is easily accessible.</a:t>
            </a:r>
          </a:p>
          <a:p>
            <a:pPr marL="218350" indent="-218350" defTabSz="457200">
              <a:lnSpc>
                <a:spcPts val="4700"/>
              </a:lnSpc>
              <a:spcBef>
                <a:spcPts val="100"/>
              </a:spcBef>
              <a:buFontTx/>
              <a:tabLst>
                <a:tab pos="139700" algn="l"/>
                <a:tab pos="457200" algn="l"/>
              </a:tabLst>
              <a:defRPr sz="2600" b="1">
                <a:solidFill>
                  <a:srgbClr val="222222"/>
                </a:solidFill>
                <a:latin typeface="+mn-lt"/>
                <a:ea typeface="+mn-ea"/>
                <a:cs typeface="+mn-cs"/>
                <a:sym typeface="Helvetica"/>
              </a:defRPr>
            </a:pPr>
            <a:r>
              <a:rPr dirty="0"/>
              <a:t>This is a professional database.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cknowledgments"/>
          <p:cNvSpPr txBox="1">
            <a:spLocks noGrp="1"/>
          </p:cNvSpPr>
          <p:nvPr>
            <p:ph type="title"/>
          </p:nvPr>
        </p:nvSpPr>
        <p:spPr>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Acknowledgments</a:t>
            </a:r>
          </a:p>
        </p:txBody>
      </p:sp>
      <p:sp>
        <p:nvSpPr>
          <p:cNvPr id="183" name="1. Simon and Hayden worked together in person and over text multiple times to complete this assignment.…"/>
          <p:cNvSpPr txBox="1">
            <a:spLocks noGrp="1"/>
          </p:cNvSpPr>
          <p:nvPr>
            <p:ph type="body" idx="1"/>
          </p:nvPr>
        </p:nvSpPr>
        <p:spPr>
          <a:xfrm>
            <a:off x="838200" y="1825625"/>
            <a:ext cx="10515600" cy="4469668"/>
          </a:xfrm>
          <a:prstGeom prst="rect">
            <a:avLst/>
          </a:prstGeom>
        </p:spPr>
        <p:txBody>
          <a:bodyPr>
            <a:normAutofit fontScale="85000" lnSpcReduction="10000"/>
          </a:bodyPr>
          <a:lstStyle/>
          <a:p>
            <a:pPr marL="457200" indent="-457200" defTabSz="457200">
              <a:lnSpc>
                <a:spcPts val="4000"/>
              </a:lnSpc>
              <a:spcBef>
                <a:spcPts val="100"/>
              </a:spcBef>
              <a:buSzTx/>
              <a:buFontTx/>
              <a:buNone/>
              <a:tabLst>
                <a:tab pos="139700" algn="l"/>
                <a:tab pos="457200" algn="l"/>
              </a:tabLst>
              <a:defRPr sz="2000" b="1">
                <a:solidFill>
                  <a:srgbClr val="222222"/>
                </a:solidFill>
                <a:latin typeface="Arial"/>
                <a:ea typeface="Arial"/>
                <a:cs typeface="Arial"/>
                <a:sym typeface="Arial"/>
              </a:defRPr>
            </a:pPr>
            <a:r>
              <a:rPr dirty="0"/>
              <a:t>	</a:t>
            </a:r>
          </a:p>
          <a:p>
            <a:pPr marL="457200" indent="-457200" defTabSz="457200">
              <a:lnSpc>
                <a:spcPts val="4000"/>
              </a:lnSpc>
              <a:spcBef>
                <a:spcPts val="100"/>
              </a:spcBef>
              <a:buSzTx/>
              <a:buFontTx/>
              <a:buNone/>
              <a:tabLst>
                <a:tab pos="139700" algn="l"/>
                <a:tab pos="457200" algn="l"/>
              </a:tabLst>
              <a:defRPr sz="2000" b="1">
                <a:solidFill>
                  <a:srgbClr val="222222"/>
                </a:solidFill>
                <a:latin typeface="Arial"/>
                <a:ea typeface="Arial"/>
                <a:cs typeface="Arial"/>
                <a:sym typeface="Arial"/>
              </a:defRPr>
            </a:pPr>
            <a:r>
              <a:rPr sz="1800" dirty="0"/>
              <a:t>1.	Simon and Hayden worked together in person and over text multiple times to complete this assignment</a:t>
            </a:r>
            <a:r>
              <a:rPr sz="1800" dirty="0" smtClean="0"/>
              <a:t>.</a:t>
            </a:r>
            <a:endParaRPr sz="1800" dirty="0"/>
          </a:p>
          <a:p>
            <a:pPr marL="457200" indent="-457200" defTabSz="457200">
              <a:lnSpc>
                <a:spcPts val="4000"/>
              </a:lnSpc>
              <a:spcBef>
                <a:spcPts val="100"/>
              </a:spcBef>
              <a:buSzTx/>
              <a:buFontTx/>
              <a:buNone/>
              <a:tabLst>
                <a:tab pos="139700" algn="l"/>
                <a:tab pos="457200" algn="l"/>
              </a:tabLst>
              <a:defRPr sz="2000" b="1">
                <a:solidFill>
                  <a:srgbClr val="222222"/>
                </a:solidFill>
                <a:latin typeface="Arial"/>
                <a:ea typeface="Arial"/>
                <a:cs typeface="Arial"/>
                <a:sym typeface="Arial"/>
              </a:defRPr>
            </a:pPr>
            <a:r>
              <a:rPr sz="1800" dirty="0"/>
              <a:t>2.	Simon and Hayden utilized the </a:t>
            </a:r>
            <a:r>
              <a:rPr sz="1800" dirty="0">
                <a:solidFill>
                  <a:srgbClr val="000000"/>
                </a:solidFill>
              </a:rPr>
              <a:t>CGDB: Circadian Gene </a:t>
            </a:r>
            <a:r>
              <a:rPr sz="1800" dirty="0" err="1">
                <a:solidFill>
                  <a:srgbClr val="000000"/>
                </a:solidFill>
              </a:rPr>
              <a:t>DataBase</a:t>
            </a:r>
            <a:r>
              <a:rPr sz="1800" dirty="0">
                <a:solidFill>
                  <a:srgbClr val="000000"/>
                </a:solidFill>
              </a:rPr>
              <a:t> </a:t>
            </a:r>
            <a:r>
              <a:rPr sz="1800" dirty="0"/>
              <a:t>to complete the requirements for this assignment</a:t>
            </a:r>
            <a:r>
              <a:rPr sz="1800" dirty="0" smtClean="0"/>
              <a:t>.</a:t>
            </a:r>
            <a:endParaRPr sz="1800" dirty="0"/>
          </a:p>
          <a:p>
            <a:pPr marL="457200" indent="-457200" defTabSz="457200">
              <a:lnSpc>
                <a:spcPts val="4000"/>
              </a:lnSpc>
              <a:spcBef>
                <a:spcPts val="100"/>
              </a:spcBef>
              <a:buSzTx/>
              <a:buFontTx/>
              <a:buNone/>
              <a:tabLst>
                <a:tab pos="139700" algn="l"/>
                <a:tab pos="457200" algn="l"/>
              </a:tabLst>
              <a:defRPr sz="2000" b="1">
                <a:solidFill>
                  <a:srgbClr val="222222"/>
                </a:solidFill>
                <a:latin typeface="Arial"/>
                <a:ea typeface="Arial"/>
                <a:cs typeface="Arial"/>
                <a:sym typeface="Arial"/>
              </a:defRPr>
            </a:pPr>
            <a:r>
              <a:rPr sz="1800" dirty="0"/>
              <a:t>3.	Simon and Hayden also used the </a:t>
            </a:r>
            <a:r>
              <a:rPr sz="1800" dirty="0">
                <a:solidFill>
                  <a:srgbClr val="0B0080"/>
                </a:solidFill>
                <a:hlinkClick r:id="rId2"/>
              </a:rPr>
              <a:t>Week 5</a:t>
            </a:r>
            <a:r>
              <a:rPr sz="1800" dirty="0"/>
              <a:t> assignment page to make sure the assignment requirements were fulfilled.</a:t>
            </a:r>
          </a:p>
          <a:p>
            <a:pPr marL="457200" indent="-457200" defTabSz="457200">
              <a:lnSpc>
                <a:spcPts val="4000"/>
              </a:lnSpc>
              <a:spcBef>
                <a:spcPts val="100"/>
              </a:spcBef>
              <a:buSzTx/>
              <a:buFontTx/>
              <a:buNone/>
              <a:tabLst>
                <a:tab pos="139700" algn="l"/>
                <a:tab pos="457200" algn="l"/>
              </a:tabLst>
              <a:defRPr sz="2000" b="1">
                <a:solidFill>
                  <a:srgbClr val="222222"/>
                </a:solidFill>
                <a:latin typeface="Arial"/>
                <a:ea typeface="Arial"/>
                <a:cs typeface="Arial"/>
                <a:sym typeface="Arial"/>
              </a:defRPr>
            </a:pPr>
            <a:r>
              <a:rPr lang="en-US" sz="1800" dirty="0" smtClean="0"/>
              <a:t>4.     Special thanks to Dr. </a:t>
            </a:r>
            <a:r>
              <a:rPr lang="en-US" sz="1800" dirty="0" err="1" smtClean="0"/>
              <a:t>Dahlquist</a:t>
            </a:r>
            <a:r>
              <a:rPr lang="en-US" sz="1800" dirty="0" smtClean="0"/>
              <a:t>, Dr. </a:t>
            </a:r>
            <a:r>
              <a:rPr lang="en-US" sz="1800" dirty="0" err="1" smtClean="0"/>
              <a:t>Dionisio</a:t>
            </a:r>
            <a:r>
              <a:rPr lang="en-US" sz="1800" dirty="0" smtClean="0"/>
              <a:t> and BIOL/CMSI 367 for presentation guidelines and instruction.</a:t>
            </a:r>
            <a:endParaRPr sz="1800"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title"/>
          </p:nvPr>
        </p:nvSpPr>
        <p:spPr>
          <a:xfrm>
            <a:off x="838200" y="365125"/>
            <a:ext cx="10515600" cy="1325563"/>
          </a:xfrm>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Outline</a:t>
            </a:r>
          </a:p>
        </p:txBody>
      </p:sp>
      <p:sp>
        <p:nvSpPr>
          <p:cNvPr id="117" name="TextBox 2"/>
          <p:cNvSpPr txBox="1"/>
          <p:nvPr/>
        </p:nvSpPr>
        <p:spPr>
          <a:xfrm>
            <a:off x="1929007" y="1690688"/>
            <a:ext cx="7139838" cy="5401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sz="2600" b="1">
                <a:latin typeface="Arial"/>
                <a:ea typeface="Arial"/>
                <a:cs typeface="Arial"/>
                <a:sym typeface="Arial"/>
              </a:defRPr>
            </a:pPr>
            <a:r>
              <a:t>General Information</a:t>
            </a:r>
          </a:p>
          <a:p>
            <a:pPr>
              <a:defRPr sz="2000" b="1">
                <a:latin typeface="Arial"/>
                <a:ea typeface="Arial"/>
                <a:cs typeface="Arial"/>
                <a:sym typeface="Arial"/>
              </a:defRPr>
            </a:pPr>
            <a:r>
              <a:t>     - Type of database</a:t>
            </a:r>
          </a:p>
          <a:p>
            <a:pPr>
              <a:defRPr sz="2000" b="1">
                <a:latin typeface="Arial"/>
                <a:ea typeface="Arial"/>
                <a:cs typeface="Arial"/>
                <a:sym typeface="Arial"/>
              </a:defRPr>
            </a:pPr>
            <a:r>
              <a:t>     - Maintenance of database</a:t>
            </a:r>
          </a:p>
          <a:p>
            <a:pPr>
              <a:defRPr sz="2000" b="1">
                <a:latin typeface="Arial"/>
                <a:ea typeface="Arial"/>
                <a:cs typeface="Arial"/>
                <a:sym typeface="Arial"/>
              </a:defRPr>
            </a:pPr>
            <a:r>
              <a:t>     - Sources of funding</a:t>
            </a:r>
          </a:p>
          <a:p>
            <a:pPr>
              <a:defRPr sz="2200" b="1">
                <a:latin typeface="Arial"/>
                <a:ea typeface="Arial"/>
                <a:cs typeface="Arial"/>
                <a:sym typeface="Arial"/>
              </a:defRPr>
            </a:pPr>
            <a:r>
              <a:t>    </a:t>
            </a:r>
          </a:p>
          <a:p>
            <a:pPr marL="285750" indent="-285750">
              <a:buSzPct val="100000"/>
              <a:buFont typeface="Arial"/>
              <a:buChar char="•"/>
              <a:defRPr sz="2600" b="1">
                <a:latin typeface="Arial"/>
                <a:ea typeface="Arial"/>
                <a:cs typeface="Arial"/>
                <a:sym typeface="Arial"/>
              </a:defRPr>
            </a:pPr>
            <a:r>
              <a:t>Quality of Science</a:t>
            </a:r>
          </a:p>
          <a:p>
            <a:pPr>
              <a:defRPr sz="2000" b="1">
                <a:latin typeface="Arial"/>
                <a:ea typeface="Arial"/>
                <a:cs typeface="Arial"/>
                <a:sym typeface="Arial"/>
              </a:defRPr>
            </a:pPr>
            <a:r>
              <a:t>     - Content Domain</a:t>
            </a:r>
          </a:p>
          <a:p>
            <a:pPr>
              <a:defRPr sz="2000" b="1">
                <a:latin typeface="Arial"/>
                <a:ea typeface="Arial"/>
                <a:cs typeface="Arial"/>
                <a:sym typeface="Arial"/>
              </a:defRPr>
            </a:pPr>
            <a:r>
              <a:t>     - Relevance of content</a:t>
            </a:r>
          </a:p>
          <a:p>
            <a:pPr marL="285750" indent="-285750">
              <a:buSzPct val="100000"/>
              <a:buFont typeface="Arial"/>
              <a:buChar char="•"/>
              <a:defRPr sz="2200" b="1">
                <a:latin typeface="Arial"/>
                <a:ea typeface="Arial"/>
                <a:cs typeface="Arial"/>
                <a:sym typeface="Arial"/>
              </a:defRPr>
            </a:pPr>
            <a:endParaRPr/>
          </a:p>
          <a:p>
            <a:pPr marL="285750" indent="-285750">
              <a:buSzPct val="100000"/>
              <a:buFont typeface="Arial"/>
              <a:buChar char="•"/>
              <a:defRPr sz="2600" b="1">
                <a:latin typeface="Arial"/>
                <a:ea typeface="Arial"/>
                <a:cs typeface="Arial"/>
                <a:sym typeface="Arial"/>
              </a:defRPr>
            </a:pPr>
            <a:r>
              <a:t>General Utility</a:t>
            </a:r>
          </a:p>
          <a:p>
            <a:pPr>
              <a:defRPr sz="2000" b="1">
                <a:latin typeface="Arial"/>
                <a:ea typeface="Arial"/>
                <a:cs typeface="Arial"/>
                <a:sym typeface="Arial"/>
              </a:defRPr>
            </a:pPr>
            <a:r>
              <a:t>     - Collaboration</a:t>
            </a:r>
          </a:p>
          <a:p>
            <a:pPr>
              <a:defRPr sz="2000" b="1">
                <a:latin typeface="Arial"/>
                <a:ea typeface="Arial"/>
                <a:cs typeface="Arial"/>
                <a:sym typeface="Arial"/>
              </a:defRPr>
            </a:pPr>
            <a:r>
              <a:t>     - Accessibility of data</a:t>
            </a:r>
          </a:p>
          <a:p>
            <a:pPr>
              <a:defRPr sz="2000" b="1">
                <a:latin typeface="Arial"/>
                <a:ea typeface="Arial"/>
                <a:cs typeface="Arial"/>
                <a:sym typeface="Arial"/>
              </a:defRPr>
            </a:pPr>
            <a:r>
              <a:t>     - “User-friendliness”</a:t>
            </a:r>
          </a:p>
          <a:p>
            <a:pPr marL="285750" indent="-285750">
              <a:buSzPct val="100000"/>
              <a:buFont typeface="Arial"/>
              <a:buChar char="•"/>
              <a:defRPr sz="2200" b="1">
                <a:latin typeface="Arial"/>
                <a:ea typeface="Arial"/>
                <a:cs typeface="Arial"/>
                <a:sym typeface="Arial"/>
              </a:defRPr>
            </a:pPr>
            <a:endParaRPr/>
          </a:p>
          <a:p>
            <a:pPr marL="285750" indent="-285750">
              <a:buSzPct val="100000"/>
              <a:buFont typeface="Arial"/>
              <a:buChar char="•"/>
              <a:defRPr sz="2800" b="1">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ferences"/>
          <p:cNvSpPr txBox="1">
            <a:spLocks noGrp="1"/>
          </p:cNvSpPr>
          <p:nvPr>
            <p:ph type="title"/>
          </p:nvPr>
        </p:nvSpPr>
        <p:spPr>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References </a:t>
            </a:r>
          </a:p>
        </p:txBody>
      </p:sp>
      <p:sp>
        <p:nvSpPr>
          <p:cNvPr id="186" name="1. http://www.bioinfo.mpg.de/euclis/…"/>
          <p:cNvSpPr txBox="1">
            <a:spLocks noGrp="1"/>
          </p:cNvSpPr>
          <p:nvPr>
            <p:ph type="body" idx="1"/>
          </p:nvPr>
        </p:nvSpPr>
        <p:spPr>
          <a:xfrm>
            <a:off x="354623" y="1790455"/>
            <a:ext cx="10515600" cy="4781352"/>
          </a:xfrm>
          <a:prstGeom prst="rect">
            <a:avLst/>
          </a:prstGeom>
        </p:spPr>
        <p:txBody>
          <a:bodyPr/>
          <a:lstStyle/>
          <a:p>
            <a:pPr marL="457200" indent="0" defTabSz="813816">
              <a:spcBef>
                <a:spcPts val="800"/>
              </a:spcBef>
              <a:buSzTx/>
              <a:buFontTx/>
              <a:buNone/>
              <a:defRPr sz="2314" b="1">
                <a:latin typeface="Arial"/>
                <a:ea typeface="Arial"/>
                <a:cs typeface="Arial"/>
                <a:sym typeface="Arial"/>
              </a:defRPr>
            </a:pPr>
            <a:r>
              <a:rPr dirty="0"/>
              <a:t>1.	</a:t>
            </a:r>
            <a:r>
              <a:rPr u="sng" dirty="0" smtClean="0">
                <a:solidFill>
                  <a:srgbClr val="0563C1"/>
                </a:solidFill>
                <a:uFill>
                  <a:solidFill>
                    <a:srgbClr val="0563C1"/>
                  </a:solidFill>
                </a:uFill>
                <a:hlinkClick r:id="rId2"/>
              </a:rPr>
              <a:t>http</a:t>
            </a:r>
            <a:r>
              <a:rPr u="sng" dirty="0">
                <a:solidFill>
                  <a:srgbClr val="0563C1"/>
                </a:solidFill>
                <a:uFill>
                  <a:solidFill>
                    <a:srgbClr val="0563C1"/>
                  </a:solidFill>
                </a:uFill>
                <a:hlinkClick r:id="rId2"/>
              </a:rPr>
              <a:t>://www.bioinfo.mpg.de/euclis/</a:t>
            </a:r>
            <a:endParaRPr dirty="0">
              <a:solidFill>
                <a:srgbClr val="222222"/>
              </a:solidFill>
            </a:endParaRPr>
          </a:p>
          <a:p>
            <a:pPr marL="457200" indent="0" defTabSz="813816">
              <a:spcBef>
                <a:spcPts val="800"/>
              </a:spcBef>
              <a:buSzTx/>
              <a:buFontTx/>
              <a:buNone/>
              <a:defRPr sz="2314" b="1">
                <a:latin typeface="Arial"/>
                <a:ea typeface="Arial"/>
                <a:cs typeface="Arial"/>
                <a:sym typeface="Arial"/>
              </a:defRPr>
            </a:pPr>
            <a:r>
              <a:rPr dirty="0"/>
              <a:t>2.	</a:t>
            </a:r>
            <a:r>
              <a:rPr dirty="0" smtClean="0"/>
              <a:t>CGDB</a:t>
            </a:r>
            <a:r>
              <a:rPr dirty="0"/>
              <a:t>: a database of circadian genes in eukaryotes </a:t>
            </a:r>
            <a:r>
              <a:rPr dirty="0" err="1"/>
              <a:t>Shujing</a:t>
            </a:r>
            <a:r>
              <a:rPr dirty="0"/>
              <a:t> Li, </a:t>
            </a:r>
            <a:r>
              <a:rPr dirty="0" err="1"/>
              <a:t>Ke</a:t>
            </a:r>
            <a:r>
              <a:rPr dirty="0"/>
              <a:t> </a:t>
            </a:r>
            <a:r>
              <a:rPr dirty="0" err="1"/>
              <a:t>Shui</a:t>
            </a:r>
            <a:r>
              <a:rPr dirty="0"/>
              <a:t>, Ying Zhang, </a:t>
            </a:r>
            <a:r>
              <a:rPr dirty="0" err="1"/>
              <a:t>Yongqiang</a:t>
            </a:r>
            <a:r>
              <a:rPr dirty="0"/>
              <a:t> </a:t>
            </a:r>
            <a:r>
              <a:rPr dirty="0" err="1"/>
              <a:t>Lv</a:t>
            </a:r>
            <a:r>
              <a:rPr dirty="0"/>
              <a:t>, </a:t>
            </a:r>
            <a:r>
              <a:rPr dirty="0" err="1"/>
              <a:t>Wankun</a:t>
            </a:r>
            <a:r>
              <a:rPr dirty="0"/>
              <a:t> Deng, </a:t>
            </a:r>
            <a:r>
              <a:rPr dirty="0" err="1"/>
              <a:t>Shahid</a:t>
            </a:r>
            <a:r>
              <a:rPr dirty="0"/>
              <a:t> </a:t>
            </a:r>
            <a:r>
              <a:rPr dirty="0" err="1"/>
              <a:t>Ullah</a:t>
            </a:r>
            <a:r>
              <a:rPr dirty="0"/>
              <a:t>, </a:t>
            </a:r>
            <a:r>
              <a:rPr dirty="0" err="1"/>
              <a:t>Luoying</a:t>
            </a:r>
            <a:r>
              <a:rPr dirty="0"/>
              <a:t> Zhang and Yu </a:t>
            </a:r>
            <a:r>
              <a:rPr dirty="0" err="1"/>
              <a:t>Xue</a:t>
            </a:r>
            <a:r>
              <a:rPr dirty="0"/>
              <a:t>. Nucleic Acids Res. 2016; 10.1093/</a:t>
            </a:r>
            <a:r>
              <a:rPr dirty="0" err="1"/>
              <a:t>nar</a:t>
            </a:r>
            <a:r>
              <a:rPr dirty="0"/>
              <a:t>/gkw1028.</a:t>
            </a:r>
          </a:p>
          <a:p>
            <a:pPr marL="457200" indent="0" defTabSz="813816">
              <a:spcBef>
                <a:spcPts val="800"/>
              </a:spcBef>
              <a:buSzTx/>
              <a:buFontTx/>
              <a:buNone/>
              <a:defRPr sz="2314" b="1">
                <a:latin typeface="Arial"/>
                <a:ea typeface="Arial"/>
                <a:cs typeface="Arial"/>
                <a:sym typeface="Arial"/>
              </a:defRPr>
            </a:pPr>
            <a:r>
              <a:rPr dirty="0"/>
              <a:t>3.	</a:t>
            </a:r>
            <a:r>
              <a:rPr u="sng" dirty="0" smtClean="0">
                <a:solidFill>
                  <a:srgbClr val="0563C1"/>
                </a:solidFill>
                <a:uFill>
                  <a:solidFill>
                    <a:srgbClr val="0563C1"/>
                  </a:solidFill>
                </a:uFill>
                <a:hlinkClick r:id="rId3"/>
              </a:rPr>
              <a:t>https</a:t>
            </a:r>
            <a:r>
              <a:rPr u="sng" dirty="0">
                <a:solidFill>
                  <a:srgbClr val="0563C1"/>
                </a:solidFill>
                <a:uFill>
                  <a:solidFill>
                    <a:srgbClr val="0563C1"/>
                  </a:solidFill>
                </a:uFill>
                <a:hlinkClick r:id="rId3"/>
              </a:rPr>
              <a:t>://</a:t>
            </a:r>
            <a:r>
              <a:rPr u="sng" dirty="0" smtClean="0">
                <a:solidFill>
                  <a:srgbClr val="0563C1"/>
                </a:solidFill>
                <a:uFill>
                  <a:solidFill>
                    <a:srgbClr val="0563C1"/>
                  </a:solidFill>
                </a:uFill>
                <a:hlinkClick r:id="rId3"/>
              </a:rPr>
              <a:t>academic.oup.com/nar/article/45/D1/D397/2333922/CGDB-a-</a:t>
            </a:r>
            <a:r>
              <a:rPr lang="en-US" u="sng" dirty="0" smtClean="0">
                <a:solidFill>
                  <a:srgbClr val="0563C1"/>
                </a:solidFill>
                <a:uFill>
                  <a:solidFill>
                    <a:srgbClr val="0563C1"/>
                  </a:solidFill>
                </a:uFill>
                <a:hlinkClick r:id="rId3"/>
              </a:rPr>
              <a:t>          </a:t>
            </a:r>
            <a:r>
              <a:rPr u="sng" dirty="0" smtClean="0">
                <a:solidFill>
                  <a:srgbClr val="0563C1"/>
                </a:solidFill>
                <a:uFill>
                  <a:solidFill>
                    <a:srgbClr val="0563C1"/>
                  </a:solidFill>
                </a:uFill>
                <a:hlinkClick r:id="rId3"/>
              </a:rPr>
              <a:t>database-of-circadian-genes-in-eukaryotes</a:t>
            </a:r>
            <a:endParaRPr dirty="0">
              <a:solidFill>
                <a:srgbClr val="222222"/>
              </a:solidFill>
            </a:endParaRPr>
          </a:p>
          <a:p>
            <a:pPr marL="457200" indent="0" defTabSz="813816">
              <a:spcBef>
                <a:spcPts val="800"/>
              </a:spcBef>
              <a:buSzTx/>
              <a:buFontTx/>
              <a:buNone/>
              <a:defRPr sz="2314" b="1">
                <a:latin typeface="Arial"/>
                <a:ea typeface="Arial"/>
                <a:cs typeface="Arial"/>
                <a:sym typeface="Arial"/>
              </a:defRPr>
            </a:pPr>
            <a:r>
              <a:rPr dirty="0"/>
              <a:t>4.	</a:t>
            </a:r>
            <a:r>
              <a:rPr u="sng" dirty="0" smtClean="0">
                <a:solidFill>
                  <a:srgbClr val="0563C1"/>
                </a:solidFill>
                <a:uFill>
                  <a:solidFill>
                    <a:srgbClr val="0563C1"/>
                  </a:solidFill>
                </a:uFill>
                <a:hlinkClick r:id="rId4"/>
              </a:rPr>
              <a:t>https</a:t>
            </a:r>
            <a:r>
              <a:rPr u="sng" dirty="0">
                <a:solidFill>
                  <a:srgbClr val="0563C1"/>
                </a:solidFill>
                <a:uFill>
                  <a:solidFill>
                    <a:srgbClr val="0563C1"/>
                  </a:solidFill>
                </a:uFill>
                <a:hlinkClick r:id="rId4"/>
              </a:rPr>
              <a:t>://academic.oup.com/nar/article/45/D1/D397/2333922/CGDB-a-database-of-circadian-genes-in-eukaryotes#51198539</a:t>
            </a:r>
            <a:endParaRPr dirty="0">
              <a:solidFill>
                <a:srgbClr val="222222"/>
              </a:solidFill>
            </a:endParaRPr>
          </a:p>
          <a:p>
            <a:pPr marL="457200" indent="0" defTabSz="813816">
              <a:spcBef>
                <a:spcPts val="800"/>
              </a:spcBef>
              <a:buSzTx/>
              <a:buFontTx/>
              <a:buNone/>
              <a:defRPr sz="2314" b="1">
                <a:latin typeface="Arial"/>
                <a:ea typeface="Arial"/>
                <a:cs typeface="Arial"/>
                <a:sym typeface="Arial"/>
              </a:defRPr>
            </a:pPr>
            <a:r>
              <a:rPr dirty="0"/>
              <a:t>5.	</a:t>
            </a:r>
            <a:r>
              <a:rPr u="sng" dirty="0" smtClean="0">
                <a:solidFill>
                  <a:srgbClr val="0563C1"/>
                </a:solidFill>
                <a:uFill>
                  <a:solidFill>
                    <a:srgbClr val="0563C1"/>
                  </a:solidFill>
                </a:uFill>
                <a:hlinkClick r:id="rId5"/>
              </a:rPr>
              <a:t>http</a:t>
            </a:r>
            <a:r>
              <a:rPr u="sng" dirty="0">
                <a:solidFill>
                  <a:srgbClr val="0563C1"/>
                </a:solidFill>
                <a:uFill>
                  <a:solidFill>
                    <a:srgbClr val="0563C1"/>
                  </a:solidFill>
                </a:uFill>
                <a:hlinkClick r:id="rId5"/>
              </a:rPr>
              <a:t>://cgdb.biocuckoo.org/</a:t>
            </a:r>
            <a:endParaRPr dirty="0">
              <a:solidFill>
                <a:srgbClr val="222222"/>
              </a:solidFill>
            </a:endParaRPr>
          </a:p>
          <a:p>
            <a:pPr marL="457200" indent="0" defTabSz="813816">
              <a:spcBef>
                <a:spcPts val="800"/>
              </a:spcBef>
              <a:buSzTx/>
              <a:buFontTx/>
              <a:buNone/>
              <a:defRPr sz="2314" b="1">
                <a:latin typeface="Arial"/>
                <a:ea typeface="Arial"/>
                <a:cs typeface="Arial"/>
                <a:sym typeface="Arial"/>
              </a:defRPr>
            </a:pPr>
            <a:r>
              <a:rPr dirty="0"/>
              <a:t>6.	</a:t>
            </a:r>
            <a:r>
              <a:rPr u="sng" dirty="0" smtClean="0">
                <a:solidFill>
                  <a:srgbClr val="0563C1"/>
                </a:solidFill>
                <a:uFill>
                  <a:solidFill>
                    <a:srgbClr val="0563C1"/>
                  </a:solidFill>
                </a:uFill>
                <a:hlinkClick r:id="rId6"/>
              </a:rPr>
              <a:t>http</a:t>
            </a:r>
            <a:r>
              <a:rPr u="sng" dirty="0">
                <a:solidFill>
                  <a:srgbClr val="0563C1"/>
                </a:solidFill>
                <a:uFill>
                  <a:solidFill>
                    <a:srgbClr val="0563C1"/>
                  </a:solidFill>
                </a:uFill>
                <a:hlinkClick r:id="rId6"/>
              </a:rPr>
              <a:t>://cgdb.biocuckoo.org/advance.php</a:t>
            </a:r>
            <a:endParaRPr dirty="0">
              <a:solidFill>
                <a:srgbClr val="222222"/>
              </a:solidFill>
            </a:endParaRPr>
          </a:p>
          <a:p>
            <a:pPr marL="457200" indent="0" defTabSz="813816">
              <a:spcBef>
                <a:spcPts val="800"/>
              </a:spcBef>
              <a:buSzTx/>
              <a:buFontTx/>
              <a:buNone/>
              <a:defRPr sz="2848"/>
            </a:pPr>
            <a:r>
              <a:rPr dirty="0"/>
              <a:t>	</a:t>
            </a:r>
            <a:endParaRPr dirty="0">
              <a:solidFill>
                <a:srgbClr val="222222"/>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ferences"/>
          <p:cNvSpPr txBox="1">
            <a:spLocks noGrp="1"/>
          </p:cNvSpPr>
          <p:nvPr>
            <p:ph type="title"/>
          </p:nvPr>
        </p:nvSpPr>
        <p:spPr>
          <a:prstGeom prst="rect">
            <a:avLst/>
          </a:prstGeom>
        </p:spPr>
        <p:txBody>
          <a:bodyPr/>
          <a:lstStyle>
            <a:lvl1pPr algn="ctr">
              <a:defRPr>
                <a:solidFill>
                  <a:schemeClr val="accent5">
                    <a:satOff val="-3547"/>
                    <a:lumOff val="-10352"/>
                  </a:schemeClr>
                </a:solidFill>
                <a:latin typeface="Arial"/>
                <a:ea typeface="Arial"/>
                <a:cs typeface="Arial"/>
                <a:sym typeface="Arial"/>
              </a:defRPr>
            </a:lvl1pPr>
          </a:lstStyle>
          <a:p>
            <a:r>
              <a:rPr b="1" dirty="0"/>
              <a:t>References</a:t>
            </a:r>
          </a:p>
        </p:txBody>
      </p:sp>
      <p:sp>
        <p:nvSpPr>
          <p:cNvPr id="189" name="7. http://cgdb.biocuckoo.org/browse.php…"/>
          <p:cNvSpPr txBox="1">
            <a:spLocks noGrp="1"/>
          </p:cNvSpPr>
          <p:nvPr>
            <p:ph type="body" idx="1"/>
          </p:nvPr>
        </p:nvSpPr>
        <p:spPr>
          <a:prstGeom prst="rect">
            <a:avLst/>
          </a:prstGeom>
        </p:spPr>
        <p:txBody>
          <a:bodyPr/>
          <a:lstStyle/>
          <a:p>
            <a:pPr marL="0" indent="0">
              <a:buSzTx/>
              <a:buFontTx/>
              <a:buNone/>
              <a:defRPr sz="2600" b="1">
                <a:latin typeface="Arial"/>
                <a:ea typeface="Arial"/>
                <a:cs typeface="Arial"/>
                <a:sym typeface="Arial"/>
              </a:defRPr>
            </a:pPr>
            <a:r>
              <a:rPr dirty="0"/>
              <a:t>7.	</a:t>
            </a:r>
            <a:r>
              <a:rPr u="sng" dirty="0">
                <a:solidFill>
                  <a:srgbClr val="0563C1"/>
                </a:solidFill>
                <a:uFill>
                  <a:solidFill>
                    <a:srgbClr val="0563C1"/>
                  </a:solidFill>
                </a:uFill>
                <a:hlinkClick r:id="rId2"/>
              </a:rPr>
              <a:t>http://cgdb.biocuckoo.org/browse.php</a:t>
            </a:r>
            <a:endParaRPr dirty="0">
              <a:solidFill>
                <a:srgbClr val="222222"/>
              </a:solidFill>
            </a:endParaRPr>
          </a:p>
          <a:p>
            <a:pPr marL="0" indent="0">
              <a:buSzTx/>
              <a:buFontTx/>
              <a:buNone/>
              <a:defRPr sz="2600" b="1">
                <a:latin typeface="Arial"/>
                <a:ea typeface="Arial"/>
                <a:cs typeface="Arial"/>
                <a:sym typeface="Arial"/>
              </a:defRPr>
            </a:pPr>
            <a:r>
              <a:rPr dirty="0"/>
              <a:t>8.	</a:t>
            </a:r>
            <a:r>
              <a:rPr u="sng" dirty="0">
                <a:solidFill>
                  <a:srgbClr val="0563C1"/>
                </a:solidFill>
                <a:uFill>
                  <a:solidFill>
                    <a:srgbClr val="0563C1"/>
                  </a:solidFill>
                </a:uFill>
                <a:hlinkClick r:id="rId3"/>
              </a:rPr>
              <a:t>http://cgdb.biocuckoo.org/download.php</a:t>
            </a:r>
          </a:p>
          <a:p>
            <a:pPr marL="0" indent="0">
              <a:buSzTx/>
              <a:buFontTx/>
              <a:buNone/>
              <a:defRPr sz="2600" b="1">
                <a:latin typeface="Arial"/>
                <a:ea typeface="Arial"/>
                <a:cs typeface="Arial"/>
                <a:sym typeface="Arial"/>
              </a:defRPr>
            </a:pPr>
            <a:r>
              <a:rPr dirty="0"/>
              <a:t>9.	</a:t>
            </a:r>
            <a:r>
              <a:rPr u="sng" dirty="0">
                <a:solidFill>
                  <a:srgbClr val="0563C1"/>
                </a:solidFill>
                <a:uFill>
                  <a:solidFill>
                    <a:srgbClr val="0563C1"/>
                  </a:solidFill>
                </a:uFill>
                <a:hlinkClick r:id="rId4"/>
              </a:rPr>
              <a:t>http://cgdb.biocuckoo.org/faq.php</a:t>
            </a:r>
            <a:endParaRPr dirty="0">
              <a:solidFill>
                <a:srgbClr val="222222"/>
              </a:solidFill>
            </a:endParaRPr>
          </a:p>
          <a:p>
            <a:pPr marL="0" indent="0">
              <a:buSzTx/>
              <a:buFontTx/>
              <a:buNone/>
              <a:defRPr sz="2600" b="1">
                <a:latin typeface="Arial"/>
                <a:ea typeface="Arial"/>
                <a:cs typeface="Arial"/>
                <a:sym typeface="Arial"/>
              </a:defRPr>
            </a:pPr>
            <a:r>
              <a:rPr dirty="0"/>
              <a:t>10.	</a:t>
            </a:r>
            <a:r>
              <a:rPr u="sng" dirty="0">
                <a:solidFill>
                  <a:srgbClr val="0563C1"/>
                </a:solidFill>
                <a:uFill>
                  <a:solidFill>
                    <a:srgbClr val="0563C1"/>
                  </a:solidFill>
                </a:uFill>
                <a:hlinkClick r:id="rId5"/>
              </a:rPr>
              <a:t>http://cgdb.biocuckoo.org/index.php</a:t>
            </a:r>
            <a:endParaRPr dirty="0">
              <a:solidFill>
                <a:srgbClr val="222222"/>
              </a:solidFill>
            </a:endParaRPr>
          </a:p>
          <a:p>
            <a:pPr marL="0" indent="0">
              <a:buSzTx/>
              <a:buFontTx/>
              <a:buNone/>
              <a:defRPr sz="2600" b="1">
                <a:latin typeface="Arial"/>
                <a:ea typeface="Arial"/>
                <a:cs typeface="Arial"/>
                <a:sym typeface="Arial"/>
              </a:defRPr>
            </a:pPr>
            <a:r>
              <a:rPr dirty="0"/>
              <a:t>11.	</a:t>
            </a:r>
            <a:r>
              <a:rPr u="sng" dirty="0">
                <a:solidFill>
                  <a:srgbClr val="0563C1"/>
                </a:solidFill>
                <a:uFill>
                  <a:solidFill>
                    <a:srgbClr val="0563C1"/>
                  </a:solidFill>
                </a:uFill>
                <a:hlinkClick r:id="rId6"/>
              </a:rPr>
              <a:t>http://cgdb.biocuckoo.org/links.php</a:t>
            </a:r>
            <a:endParaRPr dirty="0">
              <a:solidFill>
                <a:srgbClr val="222222"/>
              </a:solidFill>
            </a:endParaRPr>
          </a:p>
          <a:p>
            <a:pPr marL="0" indent="0">
              <a:buSzTx/>
              <a:buFontTx/>
              <a:buNone/>
              <a:defRPr sz="2600" b="1">
                <a:latin typeface="Arial"/>
                <a:ea typeface="Arial"/>
                <a:cs typeface="Arial"/>
                <a:sym typeface="Arial"/>
              </a:defRPr>
            </a:pPr>
            <a:r>
              <a:rPr dirty="0"/>
              <a:t>12.	</a:t>
            </a:r>
            <a:r>
              <a:rPr u="sng" dirty="0">
                <a:solidFill>
                  <a:srgbClr val="0563C1"/>
                </a:solidFill>
                <a:uFill>
                  <a:solidFill>
                    <a:srgbClr val="0563C1"/>
                  </a:solidFill>
                </a:uFill>
                <a:hlinkClick r:id="rId7"/>
              </a:rPr>
              <a:t>http://www.biocuckoo.org/people.php</a:t>
            </a:r>
            <a:endParaRPr dirty="0">
              <a:solidFill>
                <a:srgbClr val="222222"/>
              </a:solidFill>
            </a:endParaRPr>
          </a:p>
          <a:p>
            <a:pPr marL="0" indent="0">
              <a:buSzTx/>
              <a:buFontTx/>
              <a:buNone/>
              <a:defRPr sz="2600" b="1">
                <a:latin typeface="Arial"/>
                <a:ea typeface="Arial"/>
                <a:cs typeface="Arial"/>
                <a:sym typeface="Arial"/>
              </a:defRPr>
            </a:pPr>
            <a:r>
              <a:rPr dirty="0"/>
              <a:t>13.	</a:t>
            </a:r>
            <a:r>
              <a:rPr u="sng" dirty="0">
                <a:solidFill>
                  <a:srgbClr val="0563C1"/>
                </a:solidFill>
                <a:uFill>
                  <a:solidFill>
                    <a:srgbClr val="0563C1"/>
                  </a:solidFill>
                </a:uFill>
                <a:hlinkClick r:id="rId8"/>
              </a:rPr>
              <a:t>http://cgdb.biocuckoo.org/result.php?type=simple&amp;page=1</a:t>
            </a:r>
            <a:endParaRPr dirty="0">
              <a:solidFill>
                <a:srgbClr val="222222"/>
              </a:solidFill>
            </a:endParaRPr>
          </a:p>
          <a:p>
            <a:pPr marL="0" indent="0">
              <a:buSzTx/>
              <a:buFontTx/>
              <a:buNone/>
              <a:defRPr sz="2600" b="1">
                <a:latin typeface="Arial"/>
                <a:ea typeface="Arial"/>
                <a:cs typeface="Arial"/>
                <a:sym typeface="Arial"/>
              </a:defRPr>
            </a:pPr>
            <a:r>
              <a:rPr dirty="0"/>
              <a:t>14.	</a:t>
            </a:r>
            <a:r>
              <a:rPr u="sng" dirty="0">
                <a:solidFill>
                  <a:srgbClr val="0563C1"/>
                </a:solidFill>
                <a:uFill>
                  <a:solidFill>
                    <a:srgbClr val="0563C1"/>
                  </a:solidFill>
                </a:uFill>
                <a:hlinkClick r:id="rId9"/>
              </a:rPr>
              <a:t>http://cgdb.biocuckoo.org/view.php?id=021036</a:t>
            </a:r>
            <a:endParaRPr dirty="0">
              <a:solidFill>
                <a:srgbClr val="222222"/>
              </a:solidFill>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References"/>
          <p:cNvSpPr txBox="1">
            <a:spLocks noGrp="1"/>
          </p:cNvSpPr>
          <p:nvPr>
            <p:ph type="title"/>
          </p:nvPr>
        </p:nvSpPr>
        <p:spPr>
          <a:prstGeom prst="rect">
            <a:avLst/>
          </a:prstGeom>
        </p:spPr>
        <p:txBody>
          <a:bodyPr/>
          <a:lstStyle>
            <a:lvl1pPr algn="ctr">
              <a:defRPr>
                <a:solidFill>
                  <a:schemeClr val="accent5">
                    <a:satOff val="-3547"/>
                    <a:lumOff val="-10352"/>
                  </a:schemeClr>
                </a:solidFill>
                <a:latin typeface="Arial"/>
                <a:ea typeface="Arial"/>
                <a:cs typeface="Arial"/>
                <a:sym typeface="Arial"/>
              </a:defRPr>
            </a:lvl1pPr>
          </a:lstStyle>
          <a:p>
            <a:r>
              <a:rPr b="1" dirty="0"/>
              <a:t>References</a:t>
            </a:r>
          </a:p>
        </p:txBody>
      </p:sp>
      <p:sp>
        <p:nvSpPr>
          <p:cNvPr id="192" name="15. http://circadb.hogeneschlab.org/…"/>
          <p:cNvSpPr txBox="1">
            <a:spLocks noGrp="1"/>
          </p:cNvSpPr>
          <p:nvPr>
            <p:ph type="body" idx="1"/>
          </p:nvPr>
        </p:nvSpPr>
        <p:spPr>
          <a:prstGeom prst="rect">
            <a:avLst/>
          </a:prstGeom>
        </p:spPr>
        <p:txBody>
          <a:bodyPr/>
          <a:lstStyle/>
          <a:p>
            <a:pPr marL="0" indent="0">
              <a:buSzTx/>
              <a:buFontTx/>
              <a:buNone/>
              <a:defRPr sz="2600" b="1">
                <a:latin typeface="Arial"/>
                <a:ea typeface="Arial"/>
                <a:cs typeface="Arial"/>
                <a:sym typeface="Arial"/>
              </a:defRPr>
            </a:pPr>
            <a:r>
              <a:rPr dirty="0"/>
              <a:t>15.	</a:t>
            </a:r>
            <a:r>
              <a:rPr u="sng" dirty="0">
                <a:solidFill>
                  <a:srgbClr val="0563C1"/>
                </a:solidFill>
                <a:uFill>
                  <a:solidFill>
                    <a:srgbClr val="0563C1"/>
                  </a:solidFill>
                </a:uFill>
                <a:hlinkClick r:id="rId2"/>
              </a:rPr>
              <a:t>http://circadb.hogeneschlab.org/</a:t>
            </a:r>
            <a:endParaRPr dirty="0">
              <a:solidFill>
                <a:srgbClr val="222222"/>
              </a:solidFill>
            </a:endParaRPr>
          </a:p>
          <a:p>
            <a:pPr marL="0" indent="0">
              <a:buSzTx/>
              <a:buFontTx/>
              <a:buNone/>
              <a:defRPr sz="2600" b="1">
                <a:latin typeface="Arial"/>
                <a:ea typeface="Arial"/>
                <a:cs typeface="Arial"/>
                <a:sym typeface="Arial"/>
              </a:defRPr>
            </a:pPr>
            <a:r>
              <a:rPr dirty="0"/>
              <a:t>16.	</a:t>
            </a:r>
            <a:r>
              <a:rPr u="sng" dirty="0">
                <a:solidFill>
                  <a:srgbClr val="0563C1"/>
                </a:solidFill>
                <a:uFill>
                  <a:solidFill>
                    <a:srgbClr val="0563C1"/>
                  </a:solidFill>
                </a:uFill>
                <a:hlinkClick r:id="rId3"/>
              </a:rPr>
              <a:t>http://circadiomics.igb.uci.edu/</a:t>
            </a:r>
            <a:endParaRPr dirty="0">
              <a:solidFill>
                <a:srgbClr val="222222"/>
              </a:solidFill>
            </a:endParaRPr>
          </a:p>
          <a:p>
            <a:pPr marL="0" indent="0">
              <a:buSzTx/>
              <a:buFontTx/>
              <a:buNone/>
              <a:defRPr sz="2600" b="1">
                <a:latin typeface="Arial"/>
                <a:ea typeface="Arial"/>
                <a:cs typeface="Arial"/>
                <a:sym typeface="Arial"/>
              </a:defRPr>
            </a:pPr>
            <a:r>
              <a:rPr dirty="0"/>
              <a:t>17.	</a:t>
            </a:r>
            <a:r>
              <a:rPr u="sng" dirty="0">
                <a:solidFill>
                  <a:srgbClr val="0563C1"/>
                </a:solidFill>
                <a:uFill>
                  <a:solidFill>
                    <a:srgbClr val="0563C1"/>
                  </a:solidFill>
                </a:uFill>
                <a:hlinkClick r:id="rId4"/>
              </a:rPr>
              <a:t>http://</a:t>
            </a:r>
            <a:r>
              <a:rPr u="sng" dirty="0">
                <a:solidFill>
                  <a:srgbClr val="3A3AB9"/>
                </a:solidFill>
                <a:uFill>
                  <a:solidFill>
                    <a:srgbClr val="0563C1"/>
                  </a:solidFill>
                </a:uFill>
                <a:hlinkClick r:id="rId4"/>
              </a:rPr>
              <a:t>diurnal.mocklerlab.org</a:t>
            </a:r>
            <a:r>
              <a:rPr u="sng" dirty="0">
                <a:solidFill>
                  <a:srgbClr val="0563C1"/>
                </a:solidFill>
                <a:uFill>
                  <a:solidFill>
                    <a:srgbClr val="0563C1"/>
                  </a:solidFill>
                </a:uFill>
                <a:hlinkClick r:id="rId4"/>
              </a:rPr>
              <a:t>/</a:t>
            </a:r>
          </a:p>
          <a:p>
            <a:pPr marL="0" indent="0">
              <a:buSzTx/>
              <a:buFontTx/>
              <a:buNone/>
              <a:defRPr sz="2400" b="1">
                <a:latin typeface="Arial"/>
                <a:ea typeface="Arial"/>
                <a:cs typeface="Arial"/>
                <a:sym typeface="Arial"/>
              </a:defRPr>
            </a:pPr>
            <a:r>
              <a:rPr dirty="0"/>
              <a:t>18.	</a:t>
            </a:r>
            <a:r>
              <a:rPr u="sng" dirty="0">
                <a:solidFill>
                  <a:srgbClr val="0563C1"/>
                </a:solidFill>
                <a:uFill>
                  <a:solidFill>
                    <a:srgbClr val="0563C1"/>
                  </a:solidFill>
                </a:uFill>
                <a:hlinkClick r:id="rId5"/>
              </a:rPr>
              <a:t>http://www.dbcryptochrome.org/</a:t>
            </a:r>
            <a:endParaRPr dirty="0">
              <a:solidFill>
                <a:srgbClr val="222222"/>
              </a:solidFill>
            </a:endParaRPr>
          </a:p>
          <a:p>
            <a:pPr marL="0" indent="0">
              <a:buSzTx/>
              <a:buFontTx/>
              <a:buNone/>
              <a:defRPr sz="2400" b="1">
                <a:latin typeface="Arial"/>
                <a:ea typeface="Arial"/>
                <a:cs typeface="Arial"/>
                <a:sym typeface="Arial"/>
              </a:defRPr>
            </a:pPr>
            <a:r>
              <a:rPr dirty="0"/>
              <a:t>19.	</a:t>
            </a:r>
            <a:r>
              <a:rPr u="sng" dirty="0">
                <a:solidFill>
                  <a:srgbClr val="0563C1"/>
                </a:solidFill>
                <a:uFill>
                  <a:solidFill>
                    <a:srgbClr val="0563C1"/>
                  </a:solidFill>
                </a:uFill>
                <a:hlinkClick r:id="rId6"/>
              </a:rPr>
              <a:t>http://www.ensembl.org/index.html</a:t>
            </a:r>
            <a:endParaRPr dirty="0">
              <a:solidFill>
                <a:srgbClr val="222222"/>
              </a:solidFill>
            </a:endParaRPr>
          </a:p>
          <a:p>
            <a:pPr marL="0" indent="0">
              <a:buSzTx/>
              <a:buFontTx/>
              <a:buNone/>
              <a:defRPr sz="2400" b="1">
                <a:latin typeface="Arial"/>
                <a:ea typeface="Arial"/>
                <a:cs typeface="Arial"/>
                <a:sym typeface="Arial"/>
              </a:defRPr>
            </a:pPr>
            <a:r>
              <a:rPr dirty="0"/>
              <a:t>20.	</a:t>
            </a:r>
            <a:r>
              <a:rPr u="sng" dirty="0">
                <a:solidFill>
                  <a:srgbClr val="0563C1"/>
                </a:solidFill>
                <a:uFill>
                  <a:solidFill>
                    <a:srgbClr val="0563C1"/>
                  </a:solidFill>
                </a:uFill>
                <a:hlinkClick r:id="rId7"/>
              </a:rPr>
              <a:t>https://fileinfo.com/extension/txt</a:t>
            </a:r>
            <a:endParaRPr dirty="0">
              <a:solidFill>
                <a:srgbClr val="222222"/>
              </a:solidFill>
            </a:endParaRPr>
          </a:p>
          <a:p>
            <a:pPr marL="0" indent="0">
              <a:buSzTx/>
              <a:buFontTx/>
              <a:buNone/>
              <a:defRPr sz="2400" b="1">
                <a:latin typeface="Arial"/>
                <a:ea typeface="Arial"/>
                <a:cs typeface="Arial"/>
                <a:sym typeface="Arial"/>
              </a:defRPr>
            </a:pPr>
            <a:r>
              <a:rPr dirty="0"/>
              <a:t>21.	</a:t>
            </a:r>
            <a:r>
              <a:rPr u="sng" dirty="0">
                <a:solidFill>
                  <a:srgbClr val="0563C1"/>
                </a:solidFill>
                <a:uFill>
                  <a:solidFill>
                    <a:srgbClr val="0563C1"/>
                  </a:solidFill>
                </a:uFill>
                <a:hlinkClick r:id="rId8"/>
              </a:rPr>
              <a:t>http://www.wgpembroke.com/shiny/SCNseq/</a:t>
            </a:r>
          </a:p>
          <a:p>
            <a:pPr marL="0" indent="0">
              <a:buSzTx/>
              <a:buFontTx/>
              <a:buNone/>
              <a:defRPr sz="2400" b="1">
                <a:latin typeface="Arial"/>
                <a:ea typeface="Arial"/>
                <a:cs typeface="Arial"/>
                <a:sym typeface="Arial"/>
              </a:defRPr>
            </a:pPr>
            <a:r>
              <a:rPr dirty="0"/>
              <a:t>22.      </a:t>
            </a:r>
            <a:r>
              <a:rPr u="sng" dirty="0">
                <a:solidFill>
                  <a:srgbClr val="0000FF"/>
                </a:solidFill>
              </a:rPr>
              <a:t>https://xmlpipedb.cs.lmu.edu/biodb/fall2017/index.php/Week_5</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a:spLocks noGrp="1"/>
          </p:cNvSpPr>
          <p:nvPr>
            <p:ph type="title"/>
          </p:nvPr>
        </p:nvSpPr>
        <p:spPr>
          <a:xfrm>
            <a:off x="838200" y="365125"/>
            <a:ext cx="10515600" cy="1325563"/>
          </a:xfrm>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Outline</a:t>
            </a:r>
          </a:p>
        </p:txBody>
      </p:sp>
      <p:sp>
        <p:nvSpPr>
          <p:cNvPr id="120" name="TextBox 2"/>
          <p:cNvSpPr txBox="1"/>
          <p:nvPr/>
        </p:nvSpPr>
        <p:spPr>
          <a:xfrm>
            <a:off x="1929007" y="1690688"/>
            <a:ext cx="7139838" cy="5401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sz="2600" b="1">
                <a:latin typeface="Arial"/>
                <a:ea typeface="Arial"/>
                <a:cs typeface="Arial"/>
                <a:sym typeface="Arial"/>
              </a:defRPr>
            </a:pPr>
            <a:r>
              <a:t>General Information</a:t>
            </a:r>
          </a:p>
          <a:p>
            <a:pPr>
              <a:defRPr sz="2000" b="1">
                <a:latin typeface="Arial"/>
                <a:ea typeface="Arial"/>
                <a:cs typeface="Arial"/>
                <a:sym typeface="Arial"/>
              </a:defRPr>
            </a:pPr>
            <a:r>
              <a:t>     - Type of database</a:t>
            </a:r>
          </a:p>
          <a:p>
            <a:pPr>
              <a:defRPr sz="2000" b="1">
                <a:latin typeface="Arial"/>
                <a:ea typeface="Arial"/>
                <a:cs typeface="Arial"/>
                <a:sym typeface="Arial"/>
              </a:defRPr>
            </a:pPr>
            <a:r>
              <a:t>     - Maintenance of database</a:t>
            </a:r>
          </a:p>
          <a:p>
            <a:pPr>
              <a:defRPr sz="2000" b="1">
                <a:latin typeface="Arial"/>
                <a:ea typeface="Arial"/>
                <a:cs typeface="Arial"/>
                <a:sym typeface="Arial"/>
              </a:defRPr>
            </a:pPr>
            <a:r>
              <a:t>     - Sources of funding</a:t>
            </a:r>
          </a:p>
          <a:p>
            <a:pPr>
              <a:defRPr sz="2200" b="1">
                <a:latin typeface="Arial"/>
                <a:ea typeface="Arial"/>
                <a:cs typeface="Arial"/>
                <a:sym typeface="Arial"/>
              </a:defRPr>
            </a:pPr>
            <a:r>
              <a:t>    </a:t>
            </a:r>
          </a:p>
          <a:p>
            <a:pPr marL="285750" indent="-285750">
              <a:buSzPct val="100000"/>
              <a:buFont typeface="Arial"/>
              <a:buChar char="•"/>
              <a:defRPr sz="2600" b="1">
                <a:solidFill>
                  <a:srgbClr val="808080"/>
                </a:solidFill>
                <a:latin typeface="Arial"/>
                <a:ea typeface="Arial"/>
                <a:cs typeface="Arial"/>
                <a:sym typeface="Arial"/>
              </a:defRPr>
            </a:pPr>
            <a:r>
              <a:t>Quality of Science</a:t>
            </a:r>
          </a:p>
          <a:p>
            <a:pPr>
              <a:defRPr sz="2000" b="1">
                <a:solidFill>
                  <a:srgbClr val="808080"/>
                </a:solidFill>
                <a:latin typeface="Arial"/>
                <a:ea typeface="Arial"/>
                <a:cs typeface="Arial"/>
                <a:sym typeface="Arial"/>
              </a:defRPr>
            </a:pPr>
            <a:r>
              <a:t>     - Content Domain</a:t>
            </a:r>
          </a:p>
          <a:p>
            <a:pPr>
              <a:defRPr sz="2000" b="1">
                <a:solidFill>
                  <a:srgbClr val="808080"/>
                </a:solidFill>
                <a:latin typeface="Arial"/>
                <a:ea typeface="Arial"/>
                <a:cs typeface="Arial"/>
                <a:sym typeface="Arial"/>
              </a:defRPr>
            </a:pPr>
            <a:r>
              <a:t>     - Relevance of content</a:t>
            </a:r>
          </a:p>
          <a:p>
            <a:pPr marL="285750" indent="-285750">
              <a:buSzPct val="100000"/>
              <a:buFont typeface="Arial"/>
              <a:buChar char="•"/>
              <a:defRPr sz="2200" b="1">
                <a:latin typeface="Arial"/>
                <a:ea typeface="Arial"/>
                <a:cs typeface="Arial"/>
                <a:sym typeface="Arial"/>
              </a:defRPr>
            </a:pPr>
            <a:endParaRPr/>
          </a:p>
          <a:p>
            <a:pPr marL="285750" indent="-285750">
              <a:buSzPct val="100000"/>
              <a:buFont typeface="Arial"/>
              <a:buChar char="•"/>
              <a:defRPr sz="2600" b="1">
                <a:solidFill>
                  <a:srgbClr val="808080"/>
                </a:solidFill>
                <a:latin typeface="Arial"/>
                <a:ea typeface="Arial"/>
                <a:cs typeface="Arial"/>
                <a:sym typeface="Arial"/>
              </a:defRPr>
            </a:pPr>
            <a:r>
              <a:t>General Utility</a:t>
            </a:r>
          </a:p>
          <a:p>
            <a:pPr>
              <a:defRPr sz="2000" b="1">
                <a:solidFill>
                  <a:srgbClr val="808080"/>
                </a:solidFill>
                <a:latin typeface="Arial"/>
                <a:ea typeface="Arial"/>
                <a:cs typeface="Arial"/>
                <a:sym typeface="Arial"/>
              </a:defRPr>
            </a:pPr>
            <a:r>
              <a:t>     - Collaboration</a:t>
            </a:r>
          </a:p>
          <a:p>
            <a:pPr>
              <a:defRPr sz="2000" b="1">
                <a:solidFill>
                  <a:srgbClr val="808080"/>
                </a:solidFill>
                <a:latin typeface="Arial"/>
                <a:ea typeface="Arial"/>
                <a:cs typeface="Arial"/>
                <a:sym typeface="Arial"/>
              </a:defRPr>
            </a:pPr>
            <a:r>
              <a:t>     - Accessibility of data</a:t>
            </a:r>
          </a:p>
          <a:p>
            <a:pPr>
              <a:defRPr sz="2000" b="1">
                <a:solidFill>
                  <a:srgbClr val="808080"/>
                </a:solidFill>
                <a:latin typeface="Arial"/>
                <a:ea typeface="Arial"/>
                <a:cs typeface="Arial"/>
                <a:sym typeface="Arial"/>
              </a:defRPr>
            </a:pPr>
            <a:r>
              <a:t>     - “User-friendliness”</a:t>
            </a:r>
          </a:p>
          <a:p>
            <a:pPr marL="285750" indent="-285750">
              <a:buSzPct val="100000"/>
              <a:buFont typeface="Arial"/>
              <a:buChar char="•"/>
              <a:defRPr sz="2200" b="1">
                <a:latin typeface="Arial"/>
                <a:ea typeface="Arial"/>
                <a:cs typeface="Arial"/>
                <a:sym typeface="Arial"/>
              </a:defRPr>
            </a:pPr>
            <a:endParaRPr/>
          </a:p>
          <a:p>
            <a:pPr marL="285750" indent="-285750">
              <a:buSzPct val="100000"/>
              <a:buFont typeface="Arial"/>
              <a:buChar char="•"/>
              <a:defRPr sz="2800" b="1">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GDB:Circadian Gene Database"/>
          <p:cNvSpPr txBox="1">
            <a:spLocks noGrp="1"/>
          </p:cNvSpPr>
          <p:nvPr>
            <p:ph type="title"/>
          </p:nvPr>
        </p:nvSpPr>
        <p:spPr>
          <a:prstGeom prst="rect">
            <a:avLst/>
          </a:prstGeom>
        </p:spPr>
        <p:txBody>
          <a:bodyPr/>
          <a:lstStyle>
            <a:lvl1pPr algn="ctr">
              <a:defRPr b="1">
                <a:solidFill>
                  <a:schemeClr val="accent5">
                    <a:satOff val="-3547"/>
                    <a:lumOff val="-10352"/>
                  </a:schemeClr>
                </a:solidFill>
              </a:defRPr>
            </a:lvl1pPr>
          </a:lstStyle>
          <a:p>
            <a:r>
              <a:t>CGDB:Circadian Gene Database</a:t>
            </a:r>
          </a:p>
        </p:txBody>
      </p:sp>
      <p:pic>
        <p:nvPicPr>
          <p:cNvPr id="123" name="Screenshot of CGDB.png" descr="Screenshot of CGDB.png"/>
          <p:cNvPicPr>
            <a:picLocks noChangeAspect="1"/>
          </p:cNvPicPr>
          <p:nvPr/>
        </p:nvPicPr>
        <p:blipFill>
          <a:blip r:embed="rId2">
            <a:extLst/>
          </a:blip>
          <a:stretch>
            <a:fillRect/>
          </a:stretch>
        </p:blipFill>
        <p:spPr>
          <a:xfrm>
            <a:off x="1758588" y="1524770"/>
            <a:ext cx="8856387" cy="4631445"/>
          </a:xfrm>
          <a:prstGeom prst="rect">
            <a:avLst/>
          </a:prstGeom>
          <a:ln w="12700">
            <a:miter lim="400000"/>
          </a:ln>
        </p:spPr>
      </p:pic>
      <p:sp>
        <p:nvSpPr>
          <p:cNvPr id="124" name="http://cgdb.biocuckoo.org/index.php"/>
          <p:cNvSpPr txBox="1"/>
          <p:nvPr/>
        </p:nvSpPr>
        <p:spPr>
          <a:xfrm>
            <a:off x="4207058" y="6297929"/>
            <a:ext cx="3959447" cy="31339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b="1" u="sng">
                <a:solidFill>
                  <a:schemeClr val="accent5">
                    <a:satOff val="-3547"/>
                    <a:lumOff val="-10352"/>
                  </a:schemeClr>
                </a:solidFill>
                <a:latin typeface="Arial"/>
                <a:ea typeface="Arial"/>
                <a:cs typeface="Arial"/>
                <a:sym typeface="Arial"/>
              </a:defRPr>
            </a:lvl1pPr>
          </a:lstStyle>
          <a:p>
            <a:r>
              <a:t>http://cgdb.biocuckoo.org/index.php</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noGrp="1"/>
          </p:cNvSpPr>
          <p:nvPr>
            <p:ph type="title"/>
          </p:nvPr>
        </p:nvSpPr>
        <p:spPr>
          <a:xfrm>
            <a:off x="838200" y="365125"/>
            <a:ext cx="10515600" cy="1325563"/>
          </a:xfrm>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Type of Database</a:t>
            </a:r>
          </a:p>
        </p:txBody>
      </p:sp>
      <p:sp>
        <p:nvSpPr>
          <p:cNvPr id="127" name="Content Placeholder 2"/>
          <p:cNvSpPr txBox="1">
            <a:spLocks noGrp="1"/>
          </p:cNvSpPr>
          <p:nvPr>
            <p:ph type="body" idx="1"/>
          </p:nvPr>
        </p:nvSpPr>
        <p:spPr>
          <a:xfrm>
            <a:off x="838200" y="1825625"/>
            <a:ext cx="10515600" cy="4351338"/>
          </a:xfrm>
          <a:prstGeom prst="rect">
            <a:avLst/>
          </a:prstGeom>
        </p:spPr>
        <p:txBody>
          <a:bodyPr/>
          <a:lstStyle/>
          <a:p>
            <a:pPr marL="0" indent="0">
              <a:buSzTx/>
              <a:buNone/>
              <a:defRPr sz="2600" b="1">
                <a:latin typeface="Arial"/>
                <a:ea typeface="Arial"/>
                <a:cs typeface="Arial"/>
                <a:sym typeface="Arial"/>
              </a:defRPr>
            </a:pPr>
            <a:r>
              <a:rPr dirty="0"/>
              <a:t>This is a circadian gene database</a:t>
            </a:r>
          </a:p>
          <a:p>
            <a:pPr>
              <a:defRPr sz="2000" b="1">
                <a:latin typeface="Arial"/>
                <a:ea typeface="Arial"/>
                <a:cs typeface="Arial"/>
                <a:sym typeface="Arial"/>
              </a:defRPr>
            </a:pPr>
            <a:r>
              <a:rPr dirty="0"/>
              <a:t>The database includes circadian gene DNA and protein sequences, model organisms specific to each circadian gene, clear descriptions of the circadian gene functions, and circadian gene tags specific to this database and other databases.</a:t>
            </a:r>
          </a:p>
          <a:p>
            <a:pPr marL="0" indent="0">
              <a:buSzTx/>
              <a:buNone/>
              <a:defRPr sz="2000" b="1">
                <a:latin typeface="Arial"/>
                <a:ea typeface="Arial"/>
                <a:cs typeface="Arial"/>
                <a:sym typeface="Arial"/>
              </a:defRPr>
            </a:pPr>
            <a:endParaRPr dirty="0"/>
          </a:p>
          <a:p>
            <a:pPr>
              <a:defRPr sz="2600" b="1">
                <a:latin typeface="Arial"/>
                <a:ea typeface="Arial"/>
                <a:cs typeface="Arial"/>
                <a:sym typeface="Arial"/>
              </a:defRPr>
            </a:pPr>
            <a:r>
              <a:rPr dirty="0"/>
              <a:t>Data Sources</a:t>
            </a:r>
          </a:p>
          <a:p>
            <a:pPr>
              <a:defRPr sz="2000" b="1">
                <a:latin typeface="Arial"/>
                <a:ea typeface="Arial"/>
                <a:cs typeface="Arial"/>
                <a:sym typeface="Arial"/>
              </a:defRPr>
            </a:pPr>
            <a:r>
              <a:rPr dirty="0"/>
              <a:t>The database is a secondary source of data.</a:t>
            </a:r>
          </a:p>
          <a:p>
            <a:pPr>
              <a:defRPr sz="2000" b="1">
                <a:latin typeface="Arial"/>
                <a:ea typeface="Arial"/>
                <a:cs typeface="Arial"/>
                <a:sym typeface="Arial"/>
              </a:defRPr>
            </a:pPr>
            <a:r>
              <a:rPr dirty="0"/>
              <a:t>The data is manually curated (human curation).</a:t>
            </a:r>
          </a:p>
          <a:p>
            <a:pPr>
              <a:defRPr sz="2000" b="1">
                <a:latin typeface="Arial"/>
                <a:ea typeface="Arial"/>
                <a:cs typeface="Arial"/>
                <a:sym typeface="Arial"/>
              </a:defRPr>
            </a:pPr>
            <a:r>
              <a:rPr dirty="0"/>
              <a:t>The curation is performed </a:t>
            </a:r>
            <a:r>
              <a:rPr lang="en-US" dirty="0" smtClean="0"/>
              <a:t>by</a:t>
            </a:r>
            <a:r>
              <a:rPr dirty="0" smtClean="0"/>
              <a:t> </a:t>
            </a:r>
            <a:r>
              <a:rPr dirty="0"/>
              <a:t>the in-house staff.</a:t>
            </a:r>
          </a:p>
        </p:txBody>
      </p:sp>
      <p:pic>
        <p:nvPicPr>
          <p:cNvPr id="128" name="Screenshot of CGDB.png" descr="Screenshot of CGDB.png"/>
          <p:cNvPicPr>
            <a:picLocks noChangeAspect="1"/>
          </p:cNvPicPr>
          <p:nvPr/>
        </p:nvPicPr>
        <p:blipFill>
          <a:blip r:embed="rId2">
            <a:extLst/>
          </a:blip>
          <a:stretch>
            <a:fillRect/>
          </a:stretch>
        </p:blipFill>
        <p:spPr>
          <a:xfrm>
            <a:off x="7024706" y="3330692"/>
            <a:ext cx="4452750" cy="2328565"/>
          </a:xfrm>
          <a:prstGeom prst="rect">
            <a:avLst/>
          </a:prstGeom>
          <a:ln w="12700">
            <a:miter lim="400000"/>
          </a:ln>
        </p:spPr>
      </p:pic>
      <p:sp>
        <p:nvSpPr>
          <p:cNvPr id="129" name="http://cgdb.biocuckoo.org/view.php?id=021036, https://academic.oup.com/nar/article/45/D1/D397/2333922/CGDB-a-database-of-circadian-genes-in-eukaryotes"/>
          <p:cNvSpPr txBox="1"/>
          <p:nvPr/>
        </p:nvSpPr>
        <p:spPr>
          <a:xfrm>
            <a:off x="838200" y="6060549"/>
            <a:ext cx="10117015" cy="50270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457200">
              <a:lnSpc>
                <a:spcPts val="3200"/>
              </a:lnSpc>
              <a:defRPr sz="1400" u="sng">
                <a:solidFill>
                  <a:schemeClr val="accent5">
                    <a:satOff val="-3547"/>
                    <a:lumOff val="-10352"/>
                  </a:schemeClr>
                </a:solidFill>
                <a:latin typeface="+mn-lt"/>
                <a:ea typeface="+mn-ea"/>
                <a:cs typeface="+mn-cs"/>
                <a:sym typeface="Helvetica"/>
              </a:defRPr>
            </a:pPr>
            <a:r>
              <a:rPr sz="1000" u="none" dirty="0">
                <a:latin typeface="Arial" panose="020B0604020202020204" pitchFamily="34" charset="0"/>
                <a:cs typeface="Arial" panose="020B0604020202020204" pitchFamily="34" charset="0"/>
              </a:rPr>
              <a:t> </a:t>
            </a:r>
            <a:r>
              <a:rPr sz="1000" dirty="0">
                <a:latin typeface="Arial" panose="020B0604020202020204" pitchFamily="34" charset="0"/>
                <a:ea typeface="Arial"/>
                <a:cs typeface="Arial" panose="020B0604020202020204" pitchFamily="34" charset="0"/>
                <a:sym typeface="Arial"/>
                <a:hlinkClick r:id="rId3"/>
              </a:rPr>
              <a:t>http://cgdb.biocuckoo.org/view.php?id=021036</a:t>
            </a:r>
            <a:r>
              <a:rPr sz="1000" dirty="0">
                <a:latin typeface="Arial" panose="020B0604020202020204" pitchFamily="34" charset="0"/>
                <a:ea typeface="Arial"/>
                <a:cs typeface="Arial" panose="020B0604020202020204" pitchFamily="34" charset="0"/>
                <a:sym typeface="Arial"/>
              </a:rPr>
              <a:t>,</a:t>
            </a:r>
            <a:r>
              <a:rPr sz="1000" u="none" dirty="0">
                <a:latin typeface="Arial" panose="020B0604020202020204" pitchFamily="34" charset="0"/>
                <a:ea typeface="Arial"/>
                <a:cs typeface="Arial" panose="020B0604020202020204" pitchFamily="34" charset="0"/>
                <a:sym typeface="Arial"/>
              </a:rPr>
              <a:t> </a:t>
            </a:r>
            <a:r>
              <a:rPr sz="1000" dirty="0">
                <a:uFill>
                  <a:solidFill>
                    <a:srgbClr val="0563C1"/>
                  </a:solidFill>
                </a:uFill>
                <a:latin typeface="Arial" panose="020B0604020202020204" pitchFamily="34" charset="0"/>
                <a:ea typeface="Arial"/>
                <a:cs typeface="Arial" panose="020B0604020202020204" pitchFamily="34" charset="0"/>
                <a:sym typeface="Arial"/>
                <a:hlinkClick r:id="rId4"/>
              </a:rPr>
              <a:t>https://academic.oup.com/nar/article/45/D1/D397/2333922/CGDB-a-database-of-circadian-genes-in-eukaryotes</a:t>
            </a:r>
          </a:p>
        </p:txBody>
      </p:sp>
      <p:sp>
        <p:nvSpPr>
          <p:cNvPr id="130" name="http://cgdb.biocuckoo.org/index.php"/>
          <p:cNvSpPr txBox="1"/>
          <p:nvPr/>
        </p:nvSpPr>
        <p:spPr>
          <a:xfrm>
            <a:off x="8811382" y="5662929"/>
            <a:ext cx="2055538" cy="2024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800" b="1">
                <a:latin typeface="Arial"/>
                <a:ea typeface="Arial"/>
                <a:cs typeface="Arial"/>
                <a:sym typeface="Arial"/>
              </a:defRPr>
            </a:lvl1pPr>
          </a:lstStyle>
          <a:p>
            <a:r>
              <a:t>http://cgdb.biocuckoo.org/index.php</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title"/>
          </p:nvPr>
        </p:nvSpPr>
        <p:spPr>
          <a:xfrm>
            <a:off x="838200" y="365125"/>
            <a:ext cx="10515600" cy="1325563"/>
          </a:xfrm>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Database Maintenance</a:t>
            </a:r>
          </a:p>
        </p:txBody>
      </p:sp>
      <p:sp>
        <p:nvSpPr>
          <p:cNvPr id="133" name="Content Placeholder 2"/>
          <p:cNvSpPr txBox="1">
            <a:spLocks noGrp="1"/>
          </p:cNvSpPr>
          <p:nvPr>
            <p:ph type="body" idx="1"/>
          </p:nvPr>
        </p:nvSpPr>
        <p:spPr>
          <a:xfrm>
            <a:off x="838200" y="1825624"/>
            <a:ext cx="10515600" cy="3510464"/>
          </a:xfrm>
          <a:prstGeom prst="rect">
            <a:avLst/>
          </a:prstGeom>
        </p:spPr>
        <p:txBody>
          <a:bodyPr/>
          <a:lstStyle/>
          <a:p>
            <a:pPr marL="0" indent="0">
              <a:buSzTx/>
              <a:buNone/>
              <a:defRPr sz="3000" b="1">
                <a:latin typeface="Arial"/>
                <a:ea typeface="Arial"/>
                <a:cs typeface="Arial"/>
                <a:sym typeface="Arial"/>
              </a:defRPr>
            </a:pPr>
            <a:r>
              <a:t>The database is maintained by the Cuckoo Workgroup.</a:t>
            </a:r>
          </a:p>
          <a:p>
            <a:pPr marL="0" indent="0">
              <a:buSzTx/>
              <a:buNone/>
              <a:defRPr sz="3000" b="1">
                <a:latin typeface="Arial"/>
                <a:ea typeface="Arial"/>
                <a:cs typeface="Arial"/>
                <a:sym typeface="Arial"/>
              </a:defRPr>
            </a:pPr>
            <a:endParaRPr/>
          </a:p>
          <a:p>
            <a:pPr>
              <a:defRPr sz="2200" b="1">
                <a:latin typeface="Arial"/>
                <a:ea typeface="Arial"/>
                <a:cs typeface="Arial"/>
                <a:sym typeface="Arial"/>
              </a:defRPr>
            </a:pPr>
            <a:r>
              <a:t>The Cuckoo Workgroup is a private organization.</a:t>
            </a:r>
          </a:p>
          <a:p>
            <a:pPr>
              <a:defRPr sz="2200" b="1">
                <a:latin typeface="Arial"/>
                <a:ea typeface="Arial"/>
                <a:cs typeface="Arial"/>
                <a:sym typeface="Arial"/>
              </a:defRPr>
            </a:pPr>
            <a:endParaRPr/>
          </a:p>
          <a:p>
            <a:pPr>
              <a:defRPr sz="2200" b="1">
                <a:latin typeface="Arial"/>
                <a:ea typeface="Arial"/>
                <a:cs typeface="Arial"/>
                <a:sym typeface="Arial"/>
              </a:defRPr>
            </a:pPr>
            <a:r>
              <a:t>The organization consists of a small lab group.</a:t>
            </a:r>
          </a:p>
          <a:p>
            <a:pPr>
              <a:defRPr sz="2200" b="1">
                <a:latin typeface="Arial"/>
                <a:ea typeface="Arial"/>
                <a:cs typeface="Arial"/>
                <a:sym typeface="Arial"/>
              </a:defRPr>
            </a:pPr>
            <a:endParaRPr/>
          </a:p>
          <a:p>
            <a:pPr>
              <a:defRPr sz="2200" b="1">
                <a:latin typeface="Arial"/>
                <a:ea typeface="Arial"/>
                <a:cs typeface="Arial"/>
                <a:sym typeface="Arial"/>
              </a:defRPr>
            </a:pPr>
            <a:r>
              <a:t>The Cuckoo Workgroup maintains multiple databases in addition to the Circadian Gene Database. </a:t>
            </a:r>
          </a:p>
        </p:txBody>
      </p:sp>
      <p:sp>
        <p:nvSpPr>
          <p:cNvPr id="134" name="http://www.biocuckoo.org/people.php"/>
          <p:cNvSpPr txBox="1"/>
          <p:nvPr/>
        </p:nvSpPr>
        <p:spPr>
          <a:xfrm>
            <a:off x="4116276" y="5942329"/>
            <a:ext cx="3959447" cy="4351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200"/>
              </a:lnSpc>
              <a:defRPr sz="1400" u="sng">
                <a:solidFill>
                  <a:schemeClr val="accent5">
                    <a:satOff val="-3547"/>
                    <a:lumOff val="-10352"/>
                  </a:schemeClr>
                </a:solidFill>
                <a:latin typeface="+mn-lt"/>
                <a:ea typeface="+mn-ea"/>
                <a:cs typeface="+mn-cs"/>
                <a:sym typeface="Helvetica"/>
                <a:hlinkClick r:id="rId2"/>
              </a:defRPr>
            </a:lvl1pPr>
          </a:lstStyle>
          <a:p>
            <a:r>
              <a:rPr sz="1200" dirty="0">
                <a:latin typeface="Arial" panose="020B0604020202020204" pitchFamily="34" charset="0"/>
                <a:cs typeface="Arial" panose="020B0604020202020204" pitchFamily="34" charset="0"/>
                <a:hlinkClick r:id="rId2"/>
              </a:rPr>
              <a:t>http://www.biocuckoo.org/people.php</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title"/>
          </p:nvPr>
        </p:nvSpPr>
        <p:spPr>
          <a:xfrm>
            <a:off x="838200" y="365125"/>
            <a:ext cx="10515600" cy="1325563"/>
          </a:xfrm>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Sources of Funding</a:t>
            </a:r>
          </a:p>
        </p:txBody>
      </p:sp>
      <p:sp>
        <p:nvSpPr>
          <p:cNvPr id="137" name="Content Placeholder 2"/>
          <p:cNvSpPr txBox="1">
            <a:spLocks noGrp="1"/>
          </p:cNvSpPr>
          <p:nvPr>
            <p:ph type="body" idx="1"/>
          </p:nvPr>
        </p:nvSpPr>
        <p:spPr>
          <a:xfrm>
            <a:off x="838200" y="1825624"/>
            <a:ext cx="10515600" cy="3322574"/>
          </a:xfrm>
          <a:prstGeom prst="rect">
            <a:avLst/>
          </a:prstGeom>
        </p:spPr>
        <p:txBody>
          <a:bodyPr/>
          <a:lstStyle/>
          <a:p>
            <a:pPr>
              <a:defRPr b="1">
                <a:latin typeface="Arial"/>
                <a:ea typeface="Arial"/>
                <a:cs typeface="Arial"/>
                <a:sym typeface="Arial"/>
              </a:defRPr>
            </a:pPr>
            <a:r>
              <a:rPr dirty="0"/>
              <a:t>National Basic Research Program</a:t>
            </a:r>
          </a:p>
          <a:p>
            <a:pPr>
              <a:defRPr b="1">
                <a:latin typeface="Arial"/>
                <a:ea typeface="Arial"/>
                <a:cs typeface="Arial"/>
                <a:sym typeface="Arial"/>
              </a:defRPr>
            </a:pPr>
            <a:r>
              <a:rPr dirty="0"/>
              <a:t>Natural Science Foundation of China</a:t>
            </a:r>
          </a:p>
          <a:p>
            <a:pPr>
              <a:defRPr b="1">
                <a:latin typeface="Arial"/>
                <a:ea typeface="Arial"/>
                <a:cs typeface="Arial"/>
                <a:sym typeface="Arial"/>
              </a:defRPr>
            </a:pPr>
            <a:r>
              <a:rPr dirty="0"/>
              <a:t>International Science &amp; Technology Cooperation Program of China</a:t>
            </a:r>
          </a:p>
          <a:p>
            <a:pPr>
              <a:defRPr b="1">
                <a:latin typeface="Arial"/>
                <a:ea typeface="Arial"/>
                <a:cs typeface="Arial"/>
                <a:sym typeface="Arial"/>
              </a:defRPr>
            </a:pPr>
            <a:r>
              <a:rPr dirty="0"/>
              <a:t>Natural Science Foundation of Anhui Province</a:t>
            </a:r>
          </a:p>
          <a:p>
            <a:pPr>
              <a:defRPr b="1">
                <a:latin typeface="Arial"/>
                <a:ea typeface="Arial"/>
                <a:cs typeface="Arial"/>
                <a:sym typeface="Arial"/>
              </a:defRPr>
            </a:pPr>
            <a:r>
              <a:rPr dirty="0"/>
              <a:t>National Natural Science Foundation of China</a:t>
            </a:r>
          </a:p>
        </p:txBody>
      </p:sp>
      <p:sp>
        <p:nvSpPr>
          <p:cNvPr id="138" name="https://academic.oup.com/nar/article/45/D1/D397/2333922/CGDB-a-database-of-circadian-genes-in-eukaryotes"/>
          <p:cNvSpPr txBox="1"/>
          <p:nvPr/>
        </p:nvSpPr>
        <p:spPr>
          <a:xfrm>
            <a:off x="3285012" y="5382552"/>
            <a:ext cx="5797822" cy="84555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200"/>
              </a:lnSpc>
              <a:defRPr sz="1400" u="sng">
                <a:solidFill>
                  <a:srgbClr val="0563C1"/>
                </a:solidFill>
                <a:uFill>
                  <a:solidFill>
                    <a:srgbClr val="0563C1"/>
                  </a:solidFill>
                </a:uFill>
                <a:latin typeface="+mn-lt"/>
                <a:ea typeface="+mn-ea"/>
                <a:cs typeface="+mn-cs"/>
                <a:sym typeface="Helvetica"/>
                <a:hlinkClick r:id="rId2"/>
              </a:defRPr>
            </a:lvl1pPr>
          </a:lstStyle>
          <a:p>
            <a:pPr>
              <a:defRPr>
                <a:solidFill>
                  <a:srgbClr val="663366"/>
                </a:solidFill>
                <a:uFillTx/>
              </a:defRPr>
            </a:pPr>
            <a:r>
              <a:rPr sz="1200" dirty="0">
                <a:solidFill>
                  <a:srgbClr val="0563C1"/>
                </a:solidFill>
                <a:uFill>
                  <a:solidFill>
                    <a:srgbClr val="0563C1"/>
                  </a:solidFill>
                </a:uFill>
                <a:latin typeface="Arial" panose="020B0604020202020204" pitchFamily="34" charset="0"/>
                <a:cs typeface="Arial" panose="020B0604020202020204" pitchFamily="34" charset="0"/>
                <a:hlinkClick r:id="rId2"/>
              </a:rPr>
              <a:t>https://academic.oup.com/nar/article/45/D1/D397/2333922/CGDB-a-database-of-circadian-genes-in-eukaryotes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
          <p:cNvSpPr txBox="1">
            <a:spLocks noGrp="1"/>
          </p:cNvSpPr>
          <p:nvPr>
            <p:ph type="title"/>
          </p:nvPr>
        </p:nvSpPr>
        <p:spPr>
          <a:xfrm>
            <a:off x="838200" y="365125"/>
            <a:ext cx="10515600" cy="1325563"/>
          </a:xfrm>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Outline</a:t>
            </a:r>
          </a:p>
        </p:txBody>
      </p:sp>
      <p:sp>
        <p:nvSpPr>
          <p:cNvPr id="141" name="TextBox 2"/>
          <p:cNvSpPr txBox="1"/>
          <p:nvPr/>
        </p:nvSpPr>
        <p:spPr>
          <a:xfrm>
            <a:off x="1929007" y="1690688"/>
            <a:ext cx="7139838" cy="5401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sz="2600" b="1">
                <a:solidFill>
                  <a:srgbClr val="808080"/>
                </a:solidFill>
                <a:latin typeface="Arial"/>
                <a:ea typeface="Arial"/>
                <a:cs typeface="Arial"/>
                <a:sym typeface="Arial"/>
              </a:defRPr>
            </a:pPr>
            <a:r>
              <a:t>General Information</a:t>
            </a:r>
          </a:p>
          <a:p>
            <a:pPr>
              <a:defRPr sz="2000" b="1">
                <a:solidFill>
                  <a:srgbClr val="808080"/>
                </a:solidFill>
                <a:latin typeface="Arial"/>
                <a:ea typeface="Arial"/>
                <a:cs typeface="Arial"/>
                <a:sym typeface="Arial"/>
              </a:defRPr>
            </a:pPr>
            <a:r>
              <a:t>     - Type of database</a:t>
            </a:r>
          </a:p>
          <a:p>
            <a:pPr>
              <a:defRPr sz="2000" b="1">
                <a:solidFill>
                  <a:srgbClr val="808080"/>
                </a:solidFill>
                <a:latin typeface="Arial"/>
                <a:ea typeface="Arial"/>
                <a:cs typeface="Arial"/>
                <a:sym typeface="Arial"/>
              </a:defRPr>
            </a:pPr>
            <a:r>
              <a:t>     - Maintenance of database</a:t>
            </a:r>
          </a:p>
          <a:p>
            <a:pPr>
              <a:defRPr sz="2000" b="1">
                <a:solidFill>
                  <a:srgbClr val="808080"/>
                </a:solidFill>
                <a:latin typeface="Arial"/>
                <a:ea typeface="Arial"/>
                <a:cs typeface="Arial"/>
                <a:sym typeface="Arial"/>
              </a:defRPr>
            </a:pPr>
            <a:r>
              <a:t>     - Sources of funding</a:t>
            </a:r>
          </a:p>
          <a:p>
            <a:pPr>
              <a:defRPr sz="2200" b="1">
                <a:latin typeface="Arial"/>
                <a:ea typeface="Arial"/>
                <a:cs typeface="Arial"/>
                <a:sym typeface="Arial"/>
              </a:defRPr>
            </a:pPr>
            <a:r>
              <a:t>    </a:t>
            </a:r>
          </a:p>
          <a:p>
            <a:pPr marL="285750" indent="-285750">
              <a:buSzPct val="100000"/>
              <a:buFont typeface="Arial"/>
              <a:buChar char="•"/>
              <a:defRPr sz="2600" b="1">
                <a:latin typeface="Arial"/>
                <a:ea typeface="Arial"/>
                <a:cs typeface="Arial"/>
                <a:sym typeface="Arial"/>
              </a:defRPr>
            </a:pPr>
            <a:r>
              <a:t>Quality of Science</a:t>
            </a:r>
          </a:p>
          <a:p>
            <a:pPr>
              <a:defRPr sz="2000" b="1">
                <a:latin typeface="Arial"/>
                <a:ea typeface="Arial"/>
                <a:cs typeface="Arial"/>
                <a:sym typeface="Arial"/>
              </a:defRPr>
            </a:pPr>
            <a:r>
              <a:t>     - Content Domain</a:t>
            </a:r>
          </a:p>
          <a:p>
            <a:pPr>
              <a:defRPr sz="2000" b="1">
                <a:latin typeface="Arial"/>
                <a:ea typeface="Arial"/>
                <a:cs typeface="Arial"/>
                <a:sym typeface="Arial"/>
              </a:defRPr>
            </a:pPr>
            <a:r>
              <a:t>     - Relevance of content</a:t>
            </a:r>
          </a:p>
          <a:p>
            <a:pPr marL="285750" indent="-285750">
              <a:buSzPct val="100000"/>
              <a:buFont typeface="Arial"/>
              <a:buChar char="•"/>
              <a:defRPr sz="2200" b="1">
                <a:latin typeface="Arial"/>
                <a:ea typeface="Arial"/>
                <a:cs typeface="Arial"/>
                <a:sym typeface="Arial"/>
              </a:defRPr>
            </a:pPr>
            <a:endParaRPr/>
          </a:p>
          <a:p>
            <a:pPr marL="285750" indent="-285750">
              <a:buSzPct val="100000"/>
              <a:buFont typeface="Arial"/>
              <a:buChar char="•"/>
              <a:defRPr sz="2600" b="1">
                <a:solidFill>
                  <a:srgbClr val="808080"/>
                </a:solidFill>
                <a:latin typeface="Arial"/>
                <a:ea typeface="Arial"/>
                <a:cs typeface="Arial"/>
                <a:sym typeface="Arial"/>
              </a:defRPr>
            </a:pPr>
            <a:r>
              <a:t>General Utility</a:t>
            </a:r>
          </a:p>
          <a:p>
            <a:pPr>
              <a:defRPr sz="2000" b="1">
                <a:solidFill>
                  <a:srgbClr val="808080"/>
                </a:solidFill>
                <a:latin typeface="Arial"/>
                <a:ea typeface="Arial"/>
                <a:cs typeface="Arial"/>
                <a:sym typeface="Arial"/>
              </a:defRPr>
            </a:pPr>
            <a:r>
              <a:t>     - Collaboration</a:t>
            </a:r>
          </a:p>
          <a:p>
            <a:pPr>
              <a:defRPr sz="2000" b="1">
                <a:solidFill>
                  <a:srgbClr val="808080"/>
                </a:solidFill>
                <a:latin typeface="Arial"/>
                <a:ea typeface="Arial"/>
                <a:cs typeface="Arial"/>
                <a:sym typeface="Arial"/>
              </a:defRPr>
            </a:pPr>
            <a:r>
              <a:t>     - Accessibility of data</a:t>
            </a:r>
          </a:p>
          <a:p>
            <a:pPr>
              <a:defRPr sz="2000" b="1">
                <a:solidFill>
                  <a:srgbClr val="808080"/>
                </a:solidFill>
                <a:latin typeface="Arial"/>
                <a:ea typeface="Arial"/>
                <a:cs typeface="Arial"/>
                <a:sym typeface="Arial"/>
              </a:defRPr>
            </a:pPr>
            <a:r>
              <a:t>     - “User-friendliness”</a:t>
            </a:r>
          </a:p>
          <a:p>
            <a:pPr marL="285750" indent="-285750">
              <a:buSzPct val="100000"/>
              <a:buFont typeface="Arial"/>
              <a:buChar char="•"/>
              <a:defRPr sz="2200" b="1">
                <a:latin typeface="Arial"/>
                <a:ea typeface="Arial"/>
                <a:cs typeface="Arial"/>
                <a:sym typeface="Arial"/>
              </a:defRPr>
            </a:pPr>
            <a:endParaRPr/>
          </a:p>
          <a:p>
            <a:pPr marL="285750" indent="-285750">
              <a:buSzPct val="100000"/>
              <a:buFont typeface="Arial"/>
              <a:buChar char="•"/>
              <a:defRPr sz="2800" b="1">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xfrm>
            <a:off x="838200" y="365125"/>
            <a:ext cx="10515600" cy="1325563"/>
          </a:xfrm>
          <a:prstGeom prst="rect">
            <a:avLst/>
          </a:prstGeom>
        </p:spPr>
        <p:txBody>
          <a:bodyPr/>
          <a:lstStyle>
            <a:lvl1pPr algn="ctr">
              <a:defRPr b="1">
                <a:solidFill>
                  <a:schemeClr val="accent5">
                    <a:satOff val="-3547"/>
                    <a:lumOff val="-10352"/>
                  </a:schemeClr>
                </a:solidFill>
                <a:latin typeface="Arial"/>
                <a:ea typeface="Arial"/>
                <a:cs typeface="Arial"/>
                <a:sym typeface="Arial"/>
              </a:defRPr>
            </a:lvl1pPr>
          </a:lstStyle>
          <a:p>
            <a:r>
              <a:t>Content Domain</a:t>
            </a:r>
          </a:p>
        </p:txBody>
      </p:sp>
      <p:sp>
        <p:nvSpPr>
          <p:cNvPr id="144" name="Content Placeholder 2"/>
          <p:cNvSpPr txBox="1">
            <a:spLocks noGrp="1"/>
          </p:cNvSpPr>
          <p:nvPr>
            <p:ph type="body" idx="1"/>
          </p:nvPr>
        </p:nvSpPr>
        <p:spPr>
          <a:xfrm>
            <a:off x="838200" y="1825625"/>
            <a:ext cx="10515600" cy="4351338"/>
          </a:xfrm>
          <a:prstGeom prst="rect">
            <a:avLst/>
          </a:prstGeom>
        </p:spPr>
        <p:txBody>
          <a:bodyPr/>
          <a:lstStyle/>
          <a:p>
            <a:pPr>
              <a:defRPr sz="2400" b="1">
                <a:latin typeface="Arial"/>
                <a:ea typeface="Arial"/>
                <a:cs typeface="Arial"/>
                <a:sym typeface="Arial"/>
              </a:defRPr>
            </a:pPr>
            <a:r>
              <a:rPr dirty="0"/>
              <a:t>The database contains over 72,800 experimentally verified genes with rhythmic expression</a:t>
            </a:r>
            <a:r>
              <a:rPr b="0" dirty="0"/>
              <a:t>.</a:t>
            </a:r>
          </a:p>
          <a:p>
            <a:pPr>
              <a:defRPr sz="2400">
                <a:latin typeface="Arial"/>
                <a:ea typeface="Arial"/>
                <a:cs typeface="Arial"/>
                <a:sym typeface="Arial"/>
              </a:defRPr>
            </a:pPr>
            <a:endParaRPr b="0" dirty="0"/>
          </a:p>
          <a:p>
            <a:pPr>
              <a:defRPr sz="2400" b="1">
                <a:latin typeface="Arial"/>
                <a:ea typeface="Arial"/>
                <a:cs typeface="Arial"/>
                <a:sym typeface="Arial"/>
              </a:defRPr>
            </a:pPr>
            <a:r>
              <a:rPr dirty="0"/>
              <a:t>The database owners point out that there is a lack of comprehensive databases which cycle genes across phyla and these owners claim to fill that need. </a:t>
            </a:r>
          </a:p>
          <a:p>
            <a:pPr>
              <a:defRPr sz="2400" b="1">
                <a:latin typeface="Arial"/>
                <a:ea typeface="Arial"/>
                <a:cs typeface="Arial"/>
                <a:sym typeface="Arial"/>
              </a:defRPr>
            </a:pPr>
            <a:endParaRPr dirty="0"/>
          </a:p>
          <a:p>
            <a:pPr>
              <a:defRPr sz="2400" b="1">
                <a:latin typeface="Arial"/>
                <a:ea typeface="Arial"/>
                <a:cs typeface="Arial"/>
                <a:sym typeface="Arial"/>
              </a:defRPr>
            </a:pPr>
            <a:r>
              <a:rPr dirty="0"/>
              <a:t>The species covered in the database include plants, animals, and fungi.</a:t>
            </a:r>
          </a:p>
        </p:txBody>
      </p:sp>
      <p:sp>
        <p:nvSpPr>
          <p:cNvPr id="145" name="https://academic.oup.com/nar/article/45/D1/D397/2333922/CGDB-a-database-of-circadian-genes-in-eukaryotes, http://cgdb.biocuckoo.org/browse.php"/>
          <p:cNvSpPr txBox="1"/>
          <p:nvPr/>
        </p:nvSpPr>
        <p:spPr>
          <a:xfrm>
            <a:off x="3336640" y="5701029"/>
            <a:ext cx="5518719" cy="83965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lnSpc>
                <a:spcPts val="3200"/>
              </a:lnSpc>
              <a:defRPr sz="1400" u="sng">
                <a:solidFill>
                  <a:schemeClr val="accent5">
                    <a:satOff val="-3547"/>
                    <a:lumOff val="-10352"/>
                  </a:schemeClr>
                </a:solidFill>
                <a:latin typeface="Arial"/>
                <a:ea typeface="Arial"/>
                <a:cs typeface="Arial"/>
                <a:sym typeface="Arial"/>
              </a:defRPr>
            </a:pPr>
            <a:r>
              <a:rPr sz="1000" dirty="0">
                <a:uFill>
                  <a:solidFill>
                    <a:srgbClr val="0563C1"/>
                  </a:solidFill>
                </a:uFill>
                <a:hlinkClick r:id="rId2"/>
              </a:rPr>
              <a:t>https://academic.oup.com/nar/article/45/D1/D397/2333922/CGDB-a-database-of-circadian-genes-in-eukaryotes</a:t>
            </a:r>
            <a:r>
              <a:rPr sz="1000" dirty="0"/>
              <a:t>,</a:t>
            </a:r>
            <a:r>
              <a:rPr sz="1000" u="none" dirty="0"/>
              <a:t> </a:t>
            </a:r>
            <a:r>
              <a:rPr sz="1000" dirty="0">
                <a:uFill>
                  <a:solidFill>
                    <a:srgbClr val="0563C1"/>
                  </a:solidFill>
                </a:uFill>
                <a:hlinkClick r:id="rId3"/>
              </a:rPr>
              <a:t>http://cgdb.biocuckoo.org/browse.php</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TotalTime>
  <Words>696</Words>
  <Application>Microsoft Office PowerPoint</Application>
  <PresentationFormat>Widescreen</PresentationFormat>
  <Paragraphs>182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Helvetica</vt:lpstr>
      <vt:lpstr>Office Theme</vt:lpstr>
      <vt:lpstr>Review of Circadian Gene Database</vt:lpstr>
      <vt:lpstr>Outline</vt:lpstr>
      <vt:lpstr>Outline</vt:lpstr>
      <vt:lpstr>CGDB:Circadian Gene Database</vt:lpstr>
      <vt:lpstr>Type of Database</vt:lpstr>
      <vt:lpstr>Database Maintenance</vt:lpstr>
      <vt:lpstr>Sources of Funding</vt:lpstr>
      <vt:lpstr>Outline</vt:lpstr>
      <vt:lpstr>Content Domain</vt:lpstr>
      <vt:lpstr>Relevance of Content</vt:lpstr>
      <vt:lpstr>Relevance of Content Continued</vt:lpstr>
      <vt:lpstr>Outline</vt:lpstr>
      <vt:lpstr>Collaboration with Other Databases</vt:lpstr>
      <vt:lpstr>Convenience of Data</vt:lpstr>
      <vt:lpstr>Data Format</vt:lpstr>
      <vt:lpstr>“User-Friendliness”</vt:lpstr>
      <vt:lpstr>License Agreement</vt:lpstr>
      <vt:lpstr>Summary</vt:lpstr>
      <vt:lpstr>Acknowledgments</vt:lpstr>
      <vt:lpstr>References </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Circadian Gene Database</dc:title>
  <dc:creator>biolab</dc:creator>
  <cp:lastModifiedBy>biolab</cp:lastModifiedBy>
  <cp:revision>4</cp:revision>
  <dcterms:modified xsi:type="dcterms:W3CDTF">2017-10-05T20:18:17Z</dcterms:modified>
</cp:coreProperties>
</file>