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45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88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93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5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1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63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313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45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42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74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2D205-25F8-4168-81B2-4AEB8F022B6F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3F437-EEE2-480A-A6C8-7CDFB559F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0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81200" y="1600200"/>
          <a:ext cx="8297778" cy="4131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5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100" dirty="0" smtClean="0">
                          <a:solidFill>
                            <a:schemeClr val="bg1"/>
                          </a:solidFill>
                          <a:effectLst/>
                        </a:rPr>
                        <a:t>ANOVA</a:t>
                      </a:r>
                      <a:endParaRPr lang="en-US" sz="2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WT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dHMO1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17.64 (%)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7.836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2.326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0.904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Benjamini</a:t>
                      </a:r>
                      <a:r>
                        <a:rPr lang="en-US" sz="1800" baseline="0" smtClean="0">
                          <a:effectLst/>
                        </a:rPr>
                        <a:t> &amp; </a:t>
                      </a:r>
                      <a:r>
                        <a:rPr lang="en-US" sz="1800" smtClean="0">
                          <a:effectLst/>
                        </a:rPr>
                        <a:t>Hochberg-corrected </a:t>
                      </a: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0.387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Bonferroni-corrected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p </a:t>
                      </a:r>
                      <a:r>
                        <a:rPr lang="en-US" sz="1800" dirty="0" smtClean="0">
                          <a:effectLst/>
                        </a:rPr>
                        <a:t>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2.762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630430" y="390698"/>
            <a:ext cx="6999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dHMO1 p-values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425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Cluster From Corrected p&lt;0.05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GO:0006807</a:t>
            </a:r>
            <a:r>
              <a:rPr lang="en-US" b="1" dirty="0" smtClean="0"/>
              <a:t>: </a:t>
            </a:r>
            <a:r>
              <a:rPr lang="en-US" dirty="0" smtClean="0"/>
              <a:t>nitrogen </a:t>
            </a:r>
            <a:r>
              <a:rPr lang="en-US" dirty="0"/>
              <a:t>compound metabolic </a:t>
            </a:r>
            <a:r>
              <a:rPr lang="en-US" dirty="0" smtClean="0"/>
              <a:t>process</a:t>
            </a:r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 smtClean="0"/>
          </a:p>
          <a:p>
            <a:r>
              <a:rPr lang="en-US" b="1" dirty="0" smtClean="0"/>
              <a:t>Definition: </a:t>
            </a:r>
            <a:r>
              <a:rPr lang="en-US" dirty="0" smtClean="0"/>
              <a:t>The </a:t>
            </a:r>
            <a:r>
              <a:rPr lang="en-US" dirty="0"/>
              <a:t>chemical reactions and pathways involving organic or inorganic compounds that contain nitrogen. Source: </a:t>
            </a:r>
            <a:r>
              <a:rPr lang="en-US" dirty="0" err="1"/>
              <a:t>GOC:go_curators</a:t>
            </a:r>
            <a:r>
              <a:rPr lang="en-US" dirty="0"/>
              <a:t>, CHEBI:51143, </a:t>
            </a:r>
            <a:r>
              <a:rPr lang="en-US" dirty="0" err="1"/>
              <a:t>GOC:jl</a:t>
            </a:r>
            <a:r>
              <a:rPr lang="en-US" dirty="0"/>
              <a:t>, ISBN:0198506732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b="1" dirty="0"/>
              <a:t>GO:0000470</a:t>
            </a:r>
            <a:r>
              <a:rPr lang="en-US" b="1" dirty="0" smtClean="0"/>
              <a:t>: </a:t>
            </a:r>
            <a:r>
              <a:rPr lang="en-US" dirty="0" smtClean="0"/>
              <a:t>maturation </a:t>
            </a:r>
            <a:r>
              <a:rPr lang="en-US" dirty="0"/>
              <a:t>of </a:t>
            </a:r>
            <a:r>
              <a:rPr lang="en-US" dirty="0" smtClean="0"/>
              <a:t>LSU-</a:t>
            </a:r>
            <a:r>
              <a:rPr lang="en-US" dirty="0" err="1" smtClean="0"/>
              <a:t>rRNA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 smtClean="0"/>
          </a:p>
          <a:p>
            <a:r>
              <a:rPr lang="en-US" b="1" dirty="0" smtClean="0"/>
              <a:t>Definition: </a:t>
            </a:r>
            <a:r>
              <a:rPr lang="en-US" dirty="0" smtClean="0"/>
              <a:t>Any </a:t>
            </a:r>
            <a:r>
              <a:rPr lang="en-US" dirty="0"/>
              <a:t>process involved in the maturation of a precursor Large </a:t>
            </a:r>
            <a:r>
              <a:rPr lang="en-US" dirty="0" err="1"/>
              <a:t>SubUnit</a:t>
            </a:r>
            <a:r>
              <a:rPr lang="en-US" dirty="0"/>
              <a:t> (LSU) ribosomal RNA (</a:t>
            </a:r>
            <a:r>
              <a:rPr lang="en-US" dirty="0" err="1"/>
              <a:t>rRNA</a:t>
            </a:r>
            <a:r>
              <a:rPr lang="en-US" dirty="0"/>
              <a:t>) molecule into a mature LSU-</a:t>
            </a:r>
            <a:r>
              <a:rPr lang="en-US" dirty="0" err="1"/>
              <a:t>rRNA</a:t>
            </a:r>
            <a:r>
              <a:rPr lang="en-US" dirty="0"/>
              <a:t> molecule. Source: </a:t>
            </a:r>
            <a:r>
              <a:rPr lang="en-US" dirty="0" err="1" smtClean="0"/>
              <a:t>GOC:curators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803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Cluster From Corrected p&lt;0.05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GO:0000472</a:t>
            </a:r>
            <a:r>
              <a:rPr lang="en-US" b="1" dirty="0" smtClean="0"/>
              <a:t>: </a:t>
            </a:r>
            <a:r>
              <a:rPr lang="en-US" dirty="0" err="1" smtClean="0"/>
              <a:t>endonucleolytic</a:t>
            </a:r>
            <a:r>
              <a:rPr lang="en-US" dirty="0" smtClean="0"/>
              <a:t> </a:t>
            </a:r>
            <a:r>
              <a:rPr lang="en-US" dirty="0"/>
              <a:t>cleavage to generate mature 5'-end of SSU-</a:t>
            </a:r>
            <a:r>
              <a:rPr lang="en-US" dirty="0" err="1"/>
              <a:t>rRNA</a:t>
            </a:r>
            <a:r>
              <a:rPr lang="en-US" dirty="0"/>
              <a:t> from (SSU-</a:t>
            </a:r>
            <a:r>
              <a:rPr lang="en-US" dirty="0" err="1"/>
              <a:t>rRNA</a:t>
            </a:r>
            <a:r>
              <a:rPr lang="en-US" dirty="0"/>
              <a:t>, 5.8S </a:t>
            </a:r>
            <a:r>
              <a:rPr lang="en-US" dirty="0" err="1"/>
              <a:t>rRNA</a:t>
            </a:r>
            <a:r>
              <a:rPr lang="en-US" dirty="0"/>
              <a:t>, LSU-</a:t>
            </a:r>
            <a:r>
              <a:rPr lang="en-US" dirty="0" err="1"/>
              <a:t>rRNA</a:t>
            </a:r>
            <a:r>
              <a:rPr lang="en-US" dirty="0"/>
              <a:t>)''' </a:t>
            </a:r>
            <a:endParaRPr lang="en-US" dirty="0" smtClean="0"/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 smtClean="0"/>
          </a:p>
          <a:p>
            <a:r>
              <a:rPr lang="en-US" b="1" dirty="0" smtClean="0"/>
              <a:t>Definition: </a:t>
            </a:r>
            <a:r>
              <a:rPr lang="en-US" dirty="0" err="1" smtClean="0"/>
              <a:t>Endonucleolytic</a:t>
            </a:r>
            <a:r>
              <a:rPr lang="en-US" dirty="0" smtClean="0"/>
              <a:t> </a:t>
            </a:r>
            <a:r>
              <a:rPr lang="en-US" dirty="0"/>
              <a:t>cleavage between the 5'-External Transcribed Spacer (5'-ETS) and the 5' end of the SSU-</a:t>
            </a:r>
            <a:r>
              <a:rPr lang="en-US" dirty="0" err="1"/>
              <a:t>rRNA</a:t>
            </a:r>
            <a:r>
              <a:rPr lang="en-US" dirty="0"/>
              <a:t> of a </a:t>
            </a:r>
            <a:r>
              <a:rPr lang="en-US" dirty="0" err="1"/>
              <a:t>tricistronic</a:t>
            </a:r>
            <a:r>
              <a:rPr lang="en-US" dirty="0"/>
              <a:t> </a:t>
            </a:r>
            <a:r>
              <a:rPr lang="en-US" dirty="0" err="1"/>
              <a:t>rRNA</a:t>
            </a:r>
            <a:r>
              <a:rPr lang="en-US" dirty="0"/>
              <a:t> transcript that contains the Small Subunit (SSU) </a:t>
            </a:r>
            <a:r>
              <a:rPr lang="en-US" dirty="0" err="1"/>
              <a:t>rRNA</a:t>
            </a:r>
            <a:r>
              <a:rPr lang="en-US" dirty="0"/>
              <a:t>, the 5.8S </a:t>
            </a:r>
            <a:r>
              <a:rPr lang="en-US" dirty="0" err="1"/>
              <a:t>rRNA</a:t>
            </a:r>
            <a:r>
              <a:rPr lang="en-US" dirty="0"/>
              <a:t>, and the Large Subunit (LSU) </a:t>
            </a:r>
            <a:r>
              <a:rPr lang="en-US" dirty="0" err="1"/>
              <a:t>rRNA</a:t>
            </a:r>
            <a:r>
              <a:rPr lang="en-US" dirty="0"/>
              <a:t> in that order from 5' to 3' along the primary transcript, to produce the mature end of the SSU-</a:t>
            </a:r>
            <a:r>
              <a:rPr lang="en-US" dirty="0" err="1"/>
              <a:t>rRNA</a:t>
            </a:r>
            <a:r>
              <a:rPr lang="en-US" dirty="0"/>
              <a:t>. Source: PMID:10690410, </a:t>
            </a:r>
            <a:r>
              <a:rPr lang="en-US" dirty="0" err="1" smtClean="0"/>
              <a:t>GOC:curators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9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334" y="1572604"/>
            <a:ext cx="6359236" cy="4797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92334" y="440575"/>
            <a:ext cx="6359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dHMO1 STEM Results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0045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444" y="953478"/>
            <a:ext cx="7353248" cy="55476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05299" y="124691"/>
            <a:ext cx="711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Profile #45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94572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5883" y="1026403"/>
            <a:ext cx="7311683" cy="55163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75955" y="207818"/>
            <a:ext cx="711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Profile #9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0344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3661" y="1059949"/>
            <a:ext cx="7245181" cy="5466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30482" y="182881"/>
            <a:ext cx="711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Profile #48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57435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9596" y="1003504"/>
            <a:ext cx="7319996" cy="55225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33825" y="133004"/>
            <a:ext cx="711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Profile #2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54752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918" y="1078661"/>
            <a:ext cx="7486650" cy="5648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9474" y="157942"/>
            <a:ext cx="711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Profile #31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242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Cluster From Corrected p&lt;0.05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GO:0090502:</a:t>
            </a:r>
            <a:r>
              <a:rPr lang="en-US" dirty="0" smtClean="0"/>
              <a:t>RNA </a:t>
            </a:r>
            <a:r>
              <a:rPr lang="en-US" dirty="0"/>
              <a:t>phosphodiester bond hydrolysis, </a:t>
            </a:r>
            <a:r>
              <a:rPr lang="en-US" dirty="0" err="1" smtClean="0"/>
              <a:t>endonucleolytic</a:t>
            </a:r>
            <a:endParaRPr lang="en-US" dirty="0" smtClean="0"/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/>
          </a:p>
          <a:p>
            <a:r>
              <a:rPr lang="en-US" b="1" dirty="0" smtClean="0"/>
              <a:t>Definition: </a:t>
            </a:r>
            <a:r>
              <a:rPr lang="en-US" dirty="0" smtClean="0"/>
              <a:t>The </a:t>
            </a:r>
            <a:r>
              <a:rPr lang="en-US" dirty="0"/>
              <a:t>chemical reactions and pathways involving the hydrolysis of internal 3',5'-phosphodiester bonds in one or two strands of ribonucleotides. Source: </a:t>
            </a:r>
            <a:r>
              <a:rPr lang="en-US" dirty="0" err="1"/>
              <a:t>GOC:dph</a:t>
            </a:r>
            <a:r>
              <a:rPr lang="en-US" dirty="0"/>
              <a:t>, </a:t>
            </a:r>
            <a:r>
              <a:rPr lang="en-US" dirty="0" err="1" smtClean="0"/>
              <a:t>GOC:tb</a:t>
            </a:r>
            <a:endParaRPr lang="en-US" dirty="0" smtClean="0"/>
          </a:p>
          <a:p>
            <a:endParaRPr lang="en-US" dirty="0"/>
          </a:p>
          <a:p>
            <a:r>
              <a:rPr lang="en-US" b="1" dirty="0"/>
              <a:t>GO:0000966:</a:t>
            </a:r>
            <a:r>
              <a:rPr lang="en-US" dirty="0"/>
              <a:t>RNA 5'-</a:t>
            </a:r>
            <a:r>
              <a:rPr lang="en-US" dirty="0" smtClean="0"/>
              <a:t>end processing</a:t>
            </a:r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/>
          </a:p>
          <a:p>
            <a:r>
              <a:rPr lang="en-US" b="1" dirty="0" smtClean="0"/>
              <a:t>Definition: </a:t>
            </a:r>
            <a:r>
              <a:rPr lang="en-US" dirty="0" smtClean="0"/>
              <a:t>Any </a:t>
            </a:r>
            <a:r>
              <a:rPr lang="en-US" dirty="0"/>
              <a:t>process involved in forming the mature 5' end of an RNA molecule. Source: </a:t>
            </a:r>
            <a:r>
              <a:rPr lang="en-US" dirty="0" err="1"/>
              <a:t>GOC:krc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43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Cluster From Corrected p&lt;0.05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GO:0044238</a:t>
            </a:r>
            <a:r>
              <a:rPr lang="en-US" b="1" dirty="0" smtClean="0"/>
              <a:t>: </a:t>
            </a:r>
            <a:r>
              <a:rPr lang="en-US" dirty="0" smtClean="0"/>
              <a:t>primary </a:t>
            </a:r>
            <a:r>
              <a:rPr lang="en-US" dirty="0"/>
              <a:t>metabolic </a:t>
            </a:r>
            <a:r>
              <a:rPr lang="en-US" dirty="0" smtClean="0"/>
              <a:t>process</a:t>
            </a:r>
          </a:p>
          <a:p>
            <a:r>
              <a:rPr lang="en-US" b="1" dirty="0" smtClean="0"/>
              <a:t>Ontology: </a:t>
            </a:r>
            <a:r>
              <a:rPr lang="en-US" dirty="0" err="1" smtClean="0"/>
              <a:t>biological_process</a:t>
            </a:r>
            <a:endParaRPr lang="en-US" dirty="0" smtClean="0"/>
          </a:p>
          <a:p>
            <a:r>
              <a:rPr lang="en-US" b="1" dirty="0" smtClean="0"/>
              <a:t>Definition: </a:t>
            </a:r>
            <a:r>
              <a:rPr lang="en-US" dirty="0" smtClean="0"/>
              <a:t>The </a:t>
            </a:r>
            <a:r>
              <a:rPr lang="en-US" dirty="0"/>
              <a:t>chemical reactions and pathways involving those compounds which are formed as a part of the normal anabolic and catabolic processes. These processes take place in most, if not all, cells of the organism. Source: </a:t>
            </a:r>
            <a:r>
              <a:rPr lang="en-US" dirty="0" err="1" smtClean="0"/>
              <a:t>GOC:go_curators</a:t>
            </a:r>
            <a:r>
              <a:rPr lang="en-US" dirty="0" smtClean="0"/>
              <a:t>, http</a:t>
            </a:r>
            <a:r>
              <a:rPr lang="en-US" dirty="0"/>
              <a:t>://www.metacyc.org </a:t>
            </a:r>
          </a:p>
        </p:txBody>
      </p:sp>
    </p:spTree>
    <p:extLst>
      <p:ext uri="{BB962C8B-B14F-4D97-AF65-F5344CB8AC3E}">
        <p14:creationId xmlns:p14="http://schemas.microsoft.com/office/powerpoint/2010/main" val="3308648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391</Words>
  <Application>Microsoft Office PowerPoint</Application>
  <PresentationFormat>Widescreen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 Cluster From Corrected p&lt;0.05</vt:lpstr>
      <vt:lpstr>Gene Cluster From Corrected p&lt;0.05</vt:lpstr>
      <vt:lpstr>Gene Cluster From Corrected p&lt;0.05</vt:lpstr>
      <vt:lpstr>Gene Cluster From Corrected p&lt;0.05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biolab</dc:creator>
  <cp:lastModifiedBy>biolab</cp:lastModifiedBy>
  <cp:revision>7</cp:revision>
  <dcterms:created xsi:type="dcterms:W3CDTF">2017-11-07T04:45:51Z</dcterms:created>
  <dcterms:modified xsi:type="dcterms:W3CDTF">2017-11-07T07:23:11Z</dcterms:modified>
</cp:coreProperties>
</file>