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03" r:id="rId3"/>
    <p:sldId id="305" r:id="rId4"/>
    <p:sldId id="264" r:id="rId5"/>
    <p:sldId id="289" r:id="rId6"/>
    <p:sldId id="265" r:id="rId7"/>
    <p:sldId id="263" r:id="rId8"/>
    <p:sldId id="306" r:id="rId9"/>
    <p:sldId id="278" r:id="rId10"/>
    <p:sldId id="275" r:id="rId11"/>
    <p:sldId id="307" r:id="rId12"/>
    <p:sldId id="277" r:id="rId13"/>
    <p:sldId id="287" r:id="rId14"/>
    <p:sldId id="291" r:id="rId15"/>
    <p:sldId id="293" r:id="rId16"/>
    <p:sldId id="284" r:id="rId17"/>
    <p:sldId id="285" r:id="rId18"/>
    <p:sldId id="299" r:id="rId19"/>
    <p:sldId id="308" r:id="rId20"/>
    <p:sldId id="258" r:id="rId21"/>
    <p:sldId id="270" r:id="rId22"/>
    <p:sldId id="259" r:id="rId23"/>
    <p:sldId id="271" r:id="rId24"/>
    <p:sldId id="279" r:id="rId25"/>
    <p:sldId id="282" r:id="rId26"/>
    <p:sldId id="260" r:id="rId27"/>
    <p:sldId id="288" r:id="rId28"/>
    <p:sldId id="261" r:id="rId29"/>
    <p:sldId id="309" r:id="rId30"/>
    <p:sldId id="267" r:id="rId31"/>
    <p:sldId id="310" r:id="rId32"/>
    <p:sldId id="266" r:id="rId33"/>
    <p:sldId id="268" r:id="rId34"/>
    <p:sldId id="269" r:id="rId35"/>
  </p:sldIdLst>
  <p:sldSz cx="12192000" cy="6858000"/>
  <p:notesSz cx="6858000" cy="103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8960D-5FEE-4A86-9B9B-0C4A71BAB079}" v="2851" dt="2019-12-09T00:58:26.028"/>
    <p1510:client id="{146B1168-F119-37ED-40F5-868BB781528D}" v="372" dt="2019-12-10T16:04:04.696"/>
    <p1510:client id="{2824B0D1-7200-4E7C-47CB-0D7BFEF36E4B}" v="116" dt="2019-12-10T04:20:26.366"/>
    <p1510:client id="{2F189435-59D1-4264-BED9-CA91B1CF0685}" v="3883" dt="2019-12-09T00:49:04.084"/>
    <p1510:client id="{3634EDDA-159A-56DC-8E1D-EA38FD910F48}" v="327" dt="2019-12-09T01:00:15.149"/>
    <p1510:client id="{3A1F24CA-411E-C738-D218-0B8CD3CEEC03}" v="5290" dt="2019-12-10T05:17:05.041"/>
    <p1510:client id="{3FA31094-C7BE-4EF7-A59A-1131842660A1}" v="175" dt="2019-12-10T20:11:34.852"/>
    <p1510:client id="{409DA513-4F7D-A795-B05C-CE30ECD088D5}" v="1095" dt="2019-12-10T03:17:48.209"/>
    <p1510:client id="{4A221EEC-9D34-4D85-AFC4-BC573D894445}" v="303" dt="2019-12-10T19:53:59.114"/>
    <p1510:client id="{4EAD121D-145E-4B21-8A22-4370BC519E77}" v="200" dt="2019-12-05T23:22:31.416"/>
    <p1510:client id="{54198055-B49D-F4B6-E00A-1EA40A35F085}" v="4565" dt="2019-12-08T23:57:04.645"/>
    <p1510:client id="{598CDD86-DE56-4717-84CD-17406DDC8444}" v="21" dt="2019-12-10T01:47:21.592"/>
    <p1510:client id="{67A48CA4-667B-EE00-B25A-CBC835984820}" v="1049" dt="2019-12-05T23:59:31.047"/>
    <p1510:client id="{6870F3CB-67EA-1EC5-2F3A-85204B5D61BE}" v="2430" dt="2019-12-10T04:46:49.166"/>
    <p1510:client id="{7634FB4B-15DD-4353-9A3B-50CFF89305A8}" v="3089" dt="2019-12-10T04:34:08.524"/>
    <p1510:client id="{7C232B5E-A64D-4D3C-BA28-46A4E52633E7}" v="44" dt="2019-12-10T01:27:16.021"/>
    <p1510:client id="{8483C1D2-1686-703C-505D-33A414F0471A}" v="226" dt="2019-12-10T18:41:54.435"/>
    <p1510:client id="{8BD7ADA7-E4F8-0A37-77FB-9D96A0873E67}" v="441" dt="2019-12-08T23:36:12.292"/>
    <p1510:client id="{8C657E22-9258-C8CD-2238-4067078FC23E}" v="1915" dt="2019-12-09T00:46:14.578"/>
    <p1510:client id="{AAC14A6B-7894-9F9A-F18B-430B6011CD85}" v="72" dt="2019-12-09T00:57:22.947"/>
    <p1510:client id="{D8F94CFD-D875-4350-B92C-C63409D1F2D9}" v="183" dt="2019-12-05T23:56:49.738"/>
    <p1510:client id="{E03EB8C4-F12E-4CE5-914F-23CEE52FE4CF}" v="289" dt="2019-12-10T19:40:11.480"/>
    <p1510:client id="{E453C1B8-3258-4996-8246-8DE277167EFF}" v="206" dt="2019-12-08T01:19:57.407"/>
    <p1510:client id="{F41D1EB1-53C6-4E60-B8E8-97F1054E96FC}" v="3" dt="2019-12-10T19:32:31.625"/>
    <p1510:client id="{F75C44F5-18D5-4BA7-B118-2F83DCE5B892}" v="12" dt="2019-12-10T20:14:22.013"/>
    <p1510:client id="{F92FC386-F121-393F-7319-7D376A969F83}" v="1477" dt="2019-12-10T04:21:32.503"/>
    <p1510:client id="{FC49CE15-6390-2C35-9E00-399A6FE23FE9}" v="820" dt="2019-12-08T01:25:51.427"/>
    <p1510:client id="{FDCFAF9D-9A5F-4047-9251-2EA3230FBCED}" v="2279" dt="2019-12-09T00:44:59.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25A4C-3A49-4EE5-8B29-89F7CDE8AB13}"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BA918A99-30F5-4E56-9523-F195E21CBEC1}">
      <dgm:prSet/>
      <dgm:spPr/>
      <dgm:t>
        <a:bodyPr/>
        <a:lstStyle/>
        <a:p>
          <a:r>
            <a:rPr lang="en-US" b="1">
              <a:latin typeface="Calibri"/>
              <a:cs typeface="Calibri"/>
            </a:rPr>
            <a:t>Download</a:t>
          </a:r>
          <a:endParaRPr lang="en-US" b="1" i="0" u="none" strike="noStrike" cap="none" baseline="0" noProof="0">
            <a:solidFill>
              <a:srgbClr val="010000"/>
            </a:solidFill>
            <a:latin typeface="Calibri"/>
            <a:cs typeface="Calibri"/>
          </a:endParaRPr>
        </a:p>
      </dgm:t>
    </dgm:pt>
    <dgm:pt modelId="{FE126687-FA55-4815-81A9-1CCF66B6FF24}" type="parTrans" cxnId="{3340A57D-A1B7-4ACF-88F2-6670DA199CAB}">
      <dgm:prSet/>
      <dgm:spPr/>
      <dgm:t>
        <a:bodyPr/>
        <a:lstStyle/>
        <a:p>
          <a:endParaRPr lang="en-US"/>
        </a:p>
      </dgm:t>
    </dgm:pt>
    <dgm:pt modelId="{F6C26B00-5BF8-42B0-B0AC-CA1076C305F1}" type="sibTrans" cxnId="{3340A57D-A1B7-4ACF-88F2-6670DA199CAB}">
      <dgm:prSet/>
      <dgm:spPr/>
      <dgm:t>
        <a:bodyPr/>
        <a:lstStyle/>
        <a:p>
          <a:endParaRPr lang="en-US"/>
        </a:p>
      </dgm:t>
    </dgm:pt>
    <dgm:pt modelId="{FCCBB69B-F6AD-4F93-8A56-414DBA60A79A}">
      <dgm:prSet/>
      <dgm:spPr/>
      <dgm:t>
        <a:bodyPr/>
        <a:lstStyle/>
        <a:p>
          <a:pPr rtl="0"/>
          <a:r>
            <a:rPr lang="en-US" b="1">
              <a:latin typeface="Calibri"/>
              <a:cs typeface="Calibri"/>
            </a:rPr>
            <a:t>Download the data provided by the original research/experiment paper.</a:t>
          </a:r>
        </a:p>
      </dgm:t>
    </dgm:pt>
    <dgm:pt modelId="{9263F3B0-8732-4E4B-878B-B4352D6F6D49}" type="parTrans" cxnId="{A3D521EE-C97B-4641-9597-C09C4CD47054}">
      <dgm:prSet/>
      <dgm:spPr/>
      <dgm:t>
        <a:bodyPr/>
        <a:lstStyle/>
        <a:p>
          <a:endParaRPr lang="en-US"/>
        </a:p>
      </dgm:t>
    </dgm:pt>
    <dgm:pt modelId="{5370A34A-2B27-46BD-A5F9-0B88E0484214}" type="sibTrans" cxnId="{A3D521EE-C97B-4641-9597-C09C4CD47054}">
      <dgm:prSet/>
      <dgm:spPr/>
      <dgm:t>
        <a:bodyPr/>
        <a:lstStyle/>
        <a:p>
          <a:endParaRPr lang="en-US"/>
        </a:p>
      </dgm:t>
    </dgm:pt>
    <dgm:pt modelId="{FE9511B5-921A-497B-9844-26C9EB5078E6}">
      <dgm:prSet/>
      <dgm:spPr/>
      <dgm:t>
        <a:bodyPr/>
        <a:lstStyle/>
        <a:p>
          <a:r>
            <a:rPr lang="en-US" b="1">
              <a:latin typeface="Calibri"/>
              <a:cs typeface="Calibri"/>
            </a:rPr>
            <a:t>Analyze</a:t>
          </a:r>
        </a:p>
      </dgm:t>
    </dgm:pt>
    <dgm:pt modelId="{B5D921A4-C532-4999-9147-53A17F25B38F}" type="parTrans" cxnId="{787FD8F8-2982-4E1A-A55F-710846C15155}">
      <dgm:prSet/>
      <dgm:spPr/>
      <dgm:t>
        <a:bodyPr/>
        <a:lstStyle/>
        <a:p>
          <a:endParaRPr lang="en-US"/>
        </a:p>
      </dgm:t>
    </dgm:pt>
    <dgm:pt modelId="{B1869031-4C6B-4390-B97B-576A2E171290}" type="sibTrans" cxnId="{787FD8F8-2982-4E1A-A55F-710846C15155}">
      <dgm:prSet/>
      <dgm:spPr/>
      <dgm:t>
        <a:bodyPr/>
        <a:lstStyle/>
        <a:p>
          <a:endParaRPr lang="en-US"/>
        </a:p>
      </dgm:t>
    </dgm:pt>
    <dgm:pt modelId="{36193692-6C20-4F7A-B304-ED152DBD0D9B}">
      <dgm:prSet/>
      <dgm:spPr/>
      <dgm:t>
        <a:bodyPr/>
        <a:lstStyle/>
        <a:p>
          <a:r>
            <a:rPr lang="en-US" b="1">
              <a:latin typeface="Calibri"/>
              <a:cs typeface="Calibri"/>
            </a:rPr>
            <a:t>Analyze each data set in order to understand what test was happening at what time, both in terms of the yeast strain being used (wild type/mutated, stressed/non-stressed) and how long the experiment has been occurring.</a:t>
          </a:r>
        </a:p>
      </dgm:t>
    </dgm:pt>
    <dgm:pt modelId="{25A63ECE-AA1C-4239-86F4-A97C7F09FFC5}" type="parTrans" cxnId="{99646704-4CDA-456F-B604-85F338046CD3}">
      <dgm:prSet/>
      <dgm:spPr/>
      <dgm:t>
        <a:bodyPr/>
        <a:lstStyle/>
        <a:p>
          <a:endParaRPr lang="en-US"/>
        </a:p>
      </dgm:t>
    </dgm:pt>
    <dgm:pt modelId="{6A5B88F4-3D32-4985-9F39-07D42B52313B}" type="sibTrans" cxnId="{99646704-4CDA-456F-B604-85F338046CD3}">
      <dgm:prSet/>
      <dgm:spPr/>
      <dgm:t>
        <a:bodyPr/>
        <a:lstStyle/>
        <a:p>
          <a:endParaRPr lang="en-US"/>
        </a:p>
      </dgm:t>
    </dgm:pt>
    <dgm:pt modelId="{CA515FA8-688B-4629-8C98-468668049973}">
      <dgm:prSet/>
      <dgm:spPr/>
      <dgm:t>
        <a:bodyPr/>
        <a:lstStyle/>
        <a:p>
          <a:r>
            <a:rPr lang="en-US" b="1">
              <a:latin typeface="Calibri"/>
              <a:cs typeface="Calibri"/>
            </a:rPr>
            <a:t>Edit</a:t>
          </a:r>
        </a:p>
      </dgm:t>
    </dgm:pt>
    <dgm:pt modelId="{39604B5C-E168-4CDF-9487-724D4F7691BE}" type="parTrans" cxnId="{CD7421F3-4E82-4DEE-A5B8-D884CC74C98C}">
      <dgm:prSet/>
      <dgm:spPr/>
      <dgm:t>
        <a:bodyPr/>
        <a:lstStyle/>
        <a:p>
          <a:endParaRPr lang="en-US"/>
        </a:p>
      </dgm:t>
    </dgm:pt>
    <dgm:pt modelId="{AF6F7BA9-0A91-4540-B731-5A3780ECC638}" type="sibTrans" cxnId="{CD7421F3-4E82-4DEE-A5B8-D884CC74C98C}">
      <dgm:prSet/>
      <dgm:spPr/>
      <dgm:t>
        <a:bodyPr/>
        <a:lstStyle/>
        <a:p>
          <a:endParaRPr lang="en-US"/>
        </a:p>
      </dgm:t>
    </dgm:pt>
    <dgm:pt modelId="{DDB74909-BC86-4573-AC23-4940E2082520}">
      <dgm:prSet/>
      <dgm:spPr/>
      <dgm:t>
        <a:bodyPr/>
        <a:lstStyle/>
        <a:p>
          <a:r>
            <a:rPr lang="en-US" b="1">
              <a:latin typeface="Calibri"/>
              <a:cs typeface="Calibri"/>
            </a:rPr>
            <a:t>In Microsoft Excel, edit title headers in individual data tables in order to be consistent across all data.</a:t>
          </a:r>
        </a:p>
      </dgm:t>
    </dgm:pt>
    <dgm:pt modelId="{01B1685B-3C88-4A1A-8ABF-9C11972C7C52}" type="parTrans" cxnId="{FCD84A47-8073-4A3F-B3D6-F4837BBF0030}">
      <dgm:prSet/>
      <dgm:spPr/>
      <dgm:t>
        <a:bodyPr/>
        <a:lstStyle/>
        <a:p>
          <a:endParaRPr lang="en-US"/>
        </a:p>
      </dgm:t>
    </dgm:pt>
    <dgm:pt modelId="{0C26C48E-7545-48F9-BD08-F07CC622E335}" type="sibTrans" cxnId="{FCD84A47-8073-4A3F-B3D6-F4837BBF0030}">
      <dgm:prSet/>
      <dgm:spPr/>
      <dgm:t>
        <a:bodyPr/>
        <a:lstStyle/>
        <a:p>
          <a:endParaRPr lang="en-US"/>
        </a:p>
      </dgm:t>
    </dgm:pt>
    <dgm:pt modelId="{C129DABE-BE09-4886-B022-8FB5BE337E21}">
      <dgm:prSet phldr="0"/>
      <dgm:spPr/>
      <dgm:t>
        <a:bodyPr/>
        <a:lstStyle/>
        <a:p>
          <a:pPr rtl="0"/>
          <a:r>
            <a:rPr lang="en-US" b="1">
              <a:latin typeface="Calibri"/>
              <a:cs typeface="Calibri"/>
            </a:rPr>
            <a:t>Convert all gene names to their ORF gene names</a:t>
          </a:r>
        </a:p>
      </dgm:t>
    </dgm:pt>
    <dgm:pt modelId="{2D9A3186-CF62-4E43-A580-85FBFE323E9B}" type="parTrans" cxnId="{F1A72BE3-7EA0-4603-9F91-08DA7A26BFE9}">
      <dgm:prSet/>
      <dgm:spPr/>
    </dgm:pt>
    <dgm:pt modelId="{FE89E076-2BD0-40A3-A556-7468D5D50998}" type="sibTrans" cxnId="{F1A72BE3-7EA0-4603-9F91-08DA7A26BFE9}">
      <dgm:prSet/>
      <dgm:spPr/>
    </dgm:pt>
    <dgm:pt modelId="{DAA5444F-3352-4553-9217-A15FB4898530}" type="pres">
      <dgm:prSet presAssocID="{DA925A4C-3A49-4EE5-8B29-89F7CDE8AB13}" presName="Name0" presStyleCnt="0">
        <dgm:presLayoutVars>
          <dgm:dir/>
          <dgm:animLvl val="lvl"/>
          <dgm:resizeHandles val="exact"/>
        </dgm:presLayoutVars>
      </dgm:prSet>
      <dgm:spPr/>
    </dgm:pt>
    <dgm:pt modelId="{7347EF5C-0904-44C0-897A-B0BE141B8910}" type="pres">
      <dgm:prSet presAssocID="{BA918A99-30F5-4E56-9523-F195E21CBEC1}" presName="composite" presStyleCnt="0"/>
      <dgm:spPr/>
    </dgm:pt>
    <dgm:pt modelId="{1056543C-2EE0-4417-9960-DDFB60C05003}" type="pres">
      <dgm:prSet presAssocID="{BA918A99-30F5-4E56-9523-F195E21CBEC1}" presName="parTx" presStyleLbl="alignNode1" presStyleIdx="0" presStyleCnt="3">
        <dgm:presLayoutVars>
          <dgm:chMax val="0"/>
          <dgm:chPref val="0"/>
        </dgm:presLayoutVars>
      </dgm:prSet>
      <dgm:spPr/>
    </dgm:pt>
    <dgm:pt modelId="{781D3572-4F27-4365-AAE8-8E1B9DD448A4}" type="pres">
      <dgm:prSet presAssocID="{BA918A99-30F5-4E56-9523-F195E21CBEC1}" presName="desTx" presStyleLbl="alignAccFollowNode1" presStyleIdx="0" presStyleCnt="3">
        <dgm:presLayoutVars/>
      </dgm:prSet>
      <dgm:spPr/>
    </dgm:pt>
    <dgm:pt modelId="{DC3CDA53-D974-4230-B713-BB099D41F2B4}" type="pres">
      <dgm:prSet presAssocID="{F6C26B00-5BF8-42B0-B0AC-CA1076C305F1}" presName="space" presStyleCnt="0"/>
      <dgm:spPr/>
    </dgm:pt>
    <dgm:pt modelId="{CA291C8C-E94F-4797-8E38-C0417B6F3A36}" type="pres">
      <dgm:prSet presAssocID="{FE9511B5-921A-497B-9844-26C9EB5078E6}" presName="composite" presStyleCnt="0"/>
      <dgm:spPr/>
    </dgm:pt>
    <dgm:pt modelId="{A052845A-0B40-4EBB-A0A9-611BA1D9E7D1}" type="pres">
      <dgm:prSet presAssocID="{FE9511B5-921A-497B-9844-26C9EB5078E6}" presName="parTx" presStyleLbl="alignNode1" presStyleIdx="1" presStyleCnt="3">
        <dgm:presLayoutVars>
          <dgm:chMax val="0"/>
          <dgm:chPref val="0"/>
        </dgm:presLayoutVars>
      </dgm:prSet>
      <dgm:spPr/>
    </dgm:pt>
    <dgm:pt modelId="{BA799DDB-673F-4234-8B02-36DF9A683429}" type="pres">
      <dgm:prSet presAssocID="{FE9511B5-921A-497B-9844-26C9EB5078E6}" presName="desTx" presStyleLbl="alignAccFollowNode1" presStyleIdx="1" presStyleCnt="3">
        <dgm:presLayoutVars/>
      </dgm:prSet>
      <dgm:spPr/>
    </dgm:pt>
    <dgm:pt modelId="{15195AC5-ECA6-41A6-AC8E-429546904D3F}" type="pres">
      <dgm:prSet presAssocID="{B1869031-4C6B-4390-B97B-576A2E171290}" presName="space" presStyleCnt="0"/>
      <dgm:spPr/>
    </dgm:pt>
    <dgm:pt modelId="{86B722CE-D889-4A6C-877D-552449270C81}" type="pres">
      <dgm:prSet presAssocID="{CA515FA8-688B-4629-8C98-468668049973}" presName="composite" presStyleCnt="0"/>
      <dgm:spPr/>
    </dgm:pt>
    <dgm:pt modelId="{F716F261-9532-44C3-B2FF-49FFD5A57778}" type="pres">
      <dgm:prSet presAssocID="{CA515FA8-688B-4629-8C98-468668049973}" presName="parTx" presStyleLbl="alignNode1" presStyleIdx="2" presStyleCnt="3">
        <dgm:presLayoutVars>
          <dgm:chMax val="0"/>
          <dgm:chPref val="0"/>
        </dgm:presLayoutVars>
      </dgm:prSet>
      <dgm:spPr/>
    </dgm:pt>
    <dgm:pt modelId="{8FD48579-C4E4-44E5-ABE0-C6A124D9362E}" type="pres">
      <dgm:prSet presAssocID="{CA515FA8-688B-4629-8C98-468668049973}" presName="desTx" presStyleLbl="alignAccFollowNode1" presStyleIdx="2" presStyleCnt="3">
        <dgm:presLayoutVars/>
      </dgm:prSet>
      <dgm:spPr/>
    </dgm:pt>
  </dgm:ptLst>
  <dgm:cxnLst>
    <dgm:cxn modelId="{99646704-4CDA-456F-B604-85F338046CD3}" srcId="{FE9511B5-921A-497B-9844-26C9EB5078E6}" destId="{36193692-6C20-4F7A-B304-ED152DBD0D9B}" srcOrd="0" destOrd="0" parTransId="{25A63ECE-AA1C-4239-86F4-A97C7F09FFC5}" sibTransId="{6A5B88F4-3D32-4985-9F39-07D42B52313B}"/>
    <dgm:cxn modelId="{1EA15B67-5477-424A-8C62-15F1558815AB}" type="presOf" srcId="{FCCBB69B-F6AD-4F93-8A56-414DBA60A79A}" destId="{781D3572-4F27-4365-AAE8-8E1B9DD448A4}" srcOrd="0" destOrd="0" presId="urn:microsoft.com/office/officeart/2016/7/layout/ChevronBlockProcess"/>
    <dgm:cxn modelId="{FCD84A47-8073-4A3F-B3D6-F4837BBF0030}" srcId="{CA515FA8-688B-4629-8C98-468668049973}" destId="{DDB74909-BC86-4573-AC23-4940E2082520}" srcOrd="0" destOrd="0" parTransId="{01B1685B-3C88-4A1A-8ABF-9C11972C7C52}" sibTransId="{0C26C48E-7545-48F9-BD08-F07CC622E335}"/>
    <dgm:cxn modelId="{83E35569-A803-4A8F-AC94-05AF8406FFE9}" type="presOf" srcId="{CA515FA8-688B-4629-8C98-468668049973}" destId="{F716F261-9532-44C3-B2FF-49FFD5A57778}" srcOrd="0" destOrd="0" presId="urn:microsoft.com/office/officeart/2016/7/layout/ChevronBlockProcess"/>
    <dgm:cxn modelId="{4B6CF753-BB39-49DB-BEB5-78148225C404}" type="presOf" srcId="{DDB74909-BC86-4573-AC23-4940E2082520}" destId="{8FD48579-C4E4-44E5-ABE0-C6A124D9362E}" srcOrd="0" destOrd="0" presId="urn:microsoft.com/office/officeart/2016/7/layout/ChevronBlockProcess"/>
    <dgm:cxn modelId="{3340A57D-A1B7-4ACF-88F2-6670DA199CAB}" srcId="{DA925A4C-3A49-4EE5-8B29-89F7CDE8AB13}" destId="{BA918A99-30F5-4E56-9523-F195E21CBEC1}" srcOrd="0" destOrd="0" parTransId="{FE126687-FA55-4815-81A9-1CCF66B6FF24}" sibTransId="{F6C26B00-5BF8-42B0-B0AC-CA1076C305F1}"/>
    <dgm:cxn modelId="{1B895AAB-11DC-4CEB-B849-D5ED0E86B845}" type="presOf" srcId="{FE9511B5-921A-497B-9844-26C9EB5078E6}" destId="{A052845A-0B40-4EBB-A0A9-611BA1D9E7D1}" srcOrd="0" destOrd="0" presId="urn:microsoft.com/office/officeart/2016/7/layout/ChevronBlockProcess"/>
    <dgm:cxn modelId="{8916E5C3-6984-4970-B7E3-7A77B27FF7FF}" type="presOf" srcId="{DA925A4C-3A49-4EE5-8B29-89F7CDE8AB13}" destId="{DAA5444F-3352-4553-9217-A15FB4898530}" srcOrd="0" destOrd="0" presId="urn:microsoft.com/office/officeart/2016/7/layout/ChevronBlockProcess"/>
    <dgm:cxn modelId="{B1F894C5-615B-41BE-923E-0796583A353F}" type="presOf" srcId="{C129DABE-BE09-4886-B022-8FB5BE337E21}" destId="{8FD48579-C4E4-44E5-ABE0-C6A124D9362E}" srcOrd="0" destOrd="1" presId="urn:microsoft.com/office/officeart/2016/7/layout/ChevronBlockProcess"/>
    <dgm:cxn modelId="{F1A72BE3-7EA0-4603-9F91-08DA7A26BFE9}" srcId="{CA515FA8-688B-4629-8C98-468668049973}" destId="{C129DABE-BE09-4886-B022-8FB5BE337E21}" srcOrd="1" destOrd="0" parTransId="{2D9A3186-CF62-4E43-A580-85FBFE323E9B}" sibTransId="{FE89E076-2BD0-40A3-A556-7468D5D50998}"/>
    <dgm:cxn modelId="{A3D521EE-C97B-4641-9597-C09C4CD47054}" srcId="{BA918A99-30F5-4E56-9523-F195E21CBEC1}" destId="{FCCBB69B-F6AD-4F93-8A56-414DBA60A79A}" srcOrd="0" destOrd="0" parTransId="{9263F3B0-8732-4E4B-878B-B4352D6F6D49}" sibTransId="{5370A34A-2B27-46BD-A5F9-0B88E0484214}"/>
    <dgm:cxn modelId="{23C87DF2-7712-4FC6-AFD6-77FF24E43CB2}" type="presOf" srcId="{BA918A99-30F5-4E56-9523-F195E21CBEC1}" destId="{1056543C-2EE0-4417-9960-DDFB60C05003}" srcOrd="0" destOrd="0" presId="urn:microsoft.com/office/officeart/2016/7/layout/ChevronBlockProcess"/>
    <dgm:cxn modelId="{CD7421F3-4E82-4DEE-A5B8-D884CC74C98C}" srcId="{DA925A4C-3A49-4EE5-8B29-89F7CDE8AB13}" destId="{CA515FA8-688B-4629-8C98-468668049973}" srcOrd="2" destOrd="0" parTransId="{39604B5C-E168-4CDF-9487-724D4F7691BE}" sibTransId="{AF6F7BA9-0A91-4540-B731-5A3780ECC638}"/>
    <dgm:cxn modelId="{0B471DF4-4622-4982-8202-F9501794E614}" type="presOf" srcId="{36193692-6C20-4F7A-B304-ED152DBD0D9B}" destId="{BA799DDB-673F-4234-8B02-36DF9A683429}" srcOrd="0" destOrd="0" presId="urn:microsoft.com/office/officeart/2016/7/layout/ChevronBlockProcess"/>
    <dgm:cxn modelId="{787FD8F8-2982-4E1A-A55F-710846C15155}" srcId="{DA925A4C-3A49-4EE5-8B29-89F7CDE8AB13}" destId="{FE9511B5-921A-497B-9844-26C9EB5078E6}" srcOrd="1" destOrd="0" parTransId="{B5D921A4-C532-4999-9147-53A17F25B38F}" sibTransId="{B1869031-4C6B-4390-B97B-576A2E171290}"/>
    <dgm:cxn modelId="{FDF2FAD1-5E0C-4372-8B81-24BD2AE9F28A}" type="presParOf" srcId="{DAA5444F-3352-4553-9217-A15FB4898530}" destId="{7347EF5C-0904-44C0-897A-B0BE141B8910}" srcOrd="0" destOrd="0" presId="urn:microsoft.com/office/officeart/2016/7/layout/ChevronBlockProcess"/>
    <dgm:cxn modelId="{14C64B19-B0FB-4EF7-B95D-134BAEC97D6D}" type="presParOf" srcId="{7347EF5C-0904-44C0-897A-B0BE141B8910}" destId="{1056543C-2EE0-4417-9960-DDFB60C05003}" srcOrd="0" destOrd="0" presId="urn:microsoft.com/office/officeart/2016/7/layout/ChevronBlockProcess"/>
    <dgm:cxn modelId="{C0CA2827-EB65-4FD5-81C8-5DED89847CB9}" type="presParOf" srcId="{7347EF5C-0904-44C0-897A-B0BE141B8910}" destId="{781D3572-4F27-4365-AAE8-8E1B9DD448A4}" srcOrd="1" destOrd="0" presId="urn:microsoft.com/office/officeart/2016/7/layout/ChevronBlockProcess"/>
    <dgm:cxn modelId="{5D29A63B-3B88-4C90-97A2-1BDF11251FBD}" type="presParOf" srcId="{DAA5444F-3352-4553-9217-A15FB4898530}" destId="{DC3CDA53-D974-4230-B713-BB099D41F2B4}" srcOrd="1" destOrd="0" presId="urn:microsoft.com/office/officeart/2016/7/layout/ChevronBlockProcess"/>
    <dgm:cxn modelId="{7AC73610-2410-4BEF-A2C1-D7C2C457AA87}" type="presParOf" srcId="{DAA5444F-3352-4553-9217-A15FB4898530}" destId="{CA291C8C-E94F-4797-8E38-C0417B6F3A36}" srcOrd="2" destOrd="0" presId="urn:microsoft.com/office/officeart/2016/7/layout/ChevronBlockProcess"/>
    <dgm:cxn modelId="{777543F9-FE67-4C51-BE1F-9CA51720EBEE}" type="presParOf" srcId="{CA291C8C-E94F-4797-8E38-C0417B6F3A36}" destId="{A052845A-0B40-4EBB-A0A9-611BA1D9E7D1}" srcOrd="0" destOrd="0" presId="urn:microsoft.com/office/officeart/2016/7/layout/ChevronBlockProcess"/>
    <dgm:cxn modelId="{E9EBB73C-B18F-4878-8904-DFED55F2F2C3}" type="presParOf" srcId="{CA291C8C-E94F-4797-8E38-C0417B6F3A36}" destId="{BA799DDB-673F-4234-8B02-36DF9A683429}" srcOrd="1" destOrd="0" presId="urn:microsoft.com/office/officeart/2016/7/layout/ChevronBlockProcess"/>
    <dgm:cxn modelId="{3BF6E174-BA53-4D83-A3A3-368B2213D1A4}" type="presParOf" srcId="{DAA5444F-3352-4553-9217-A15FB4898530}" destId="{15195AC5-ECA6-41A6-AC8E-429546904D3F}" srcOrd="3" destOrd="0" presId="urn:microsoft.com/office/officeart/2016/7/layout/ChevronBlockProcess"/>
    <dgm:cxn modelId="{CE92A4A4-3EDA-487A-9D44-CAEBC636F034}" type="presParOf" srcId="{DAA5444F-3352-4553-9217-A15FB4898530}" destId="{86B722CE-D889-4A6C-877D-552449270C81}" srcOrd="4" destOrd="0" presId="urn:microsoft.com/office/officeart/2016/7/layout/ChevronBlockProcess"/>
    <dgm:cxn modelId="{AF6699B0-EC72-4147-A137-1BE15EE857B4}" type="presParOf" srcId="{86B722CE-D889-4A6C-877D-552449270C81}" destId="{F716F261-9532-44C3-B2FF-49FFD5A57778}" srcOrd="0" destOrd="0" presId="urn:microsoft.com/office/officeart/2016/7/layout/ChevronBlockProcess"/>
    <dgm:cxn modelId="{8347EE00-D31A-4777-A330-366CD58173C1}" type="presParOf" srcId="{86B722CE-D889-4A6C-877D-552449270C81}" destId="{8FD48579-C4E4-44E5-ABE0-C6A124D9362E}"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E660DB-D2F8-4689-9DD5-A29F1B9D72D3}"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151CBE59-7F70-4AF1-B649-DB030F0AC089}">
      <dgm:prSet phldr="0"/>
      <dgm:spPr/>
      <dgm:t>
        <a:bodyPr/>
        <a:lstStyle/>
        <a:p>
          <a:pPr rtl="0"/>
          <a:r>
            <a:rPr lang="en-US" b="1" i="0" u="none" strike="noStrike" cap="none" baseline="0" noProof="0">
              <a:solidFill>
                <a:srgbClr val="010000"/>
              </a:solidFill>
              <a:latin typeface="Calibri"/>
              <a:cs typeface="Calibri Light"/>
            </a:rPr>
            <a:t> </a:t>
          </a:r>
        </a:p>
      </dgm:t>
    </dgm:pt>
    <dgm:pt modelId="{4C6E9B58-BC69-463A-AFAC-8321A8420070}" type="parTrans" cxnId="{C76E55B5-18D6-4653-985E-FF413ED761F4}">
      <dgm:prSet/>
      <dgm:spPr/>
      <dgm:t>
        <a:bodyPr/>
        <a:lstStyle/>
        <a:p>
          <a:endParaRPr lang="en-US"/>
        </a:p>
      </dgm:t>
    </dgm:pt>
    <dgm:pt modelId="{6EF370CF-39B3-4E23-BBE8-9B6695FC055E}" type="sibTrans" cxnId="{C76E55B5-18D6-4653-985E-FF413ED761F4}">
      <dgm:prSet phldrT="1" phldr="0"/>
      <dgm:spPr/>
      <dgm:t>
        <a:bodyPr/>
        <a:lstStyle/>
        <a:p>
          <a:r>
            <a:rPr lang="en-US"/>
            <a:t>1</a:t>
          </a:r>
        </a:p>
      </dgm:t>
    </dgm:pt>
    <dgm:pt modelId="{89E77348-5462-4777-B313-B2D92EA4F7CD}">
      <dgm:prSet phldr="0"/>
      <dgm:spPr/>
      <dgm:t>
        <a:bodyPr/>
        <a:lstStyle/>
        <a:p>
          <a:pPr rtl="0"/>
          <a:r>
            <a:rPr lang="en-US" b="1" i="0" u="none" strike="noStrike" cap="none" baseline="0" noProof="0">
              <a:solidFill>
                <a:srgbClr val="010000"/>
              </a:solidFill>
              <a:latin typeface="Calibri"/>
              <a:cs typeface="Calibri Light"/>
            </a:rPr>
            <a:t> </a:t>
          </a:r>
        </a:p>
      </dgm:t>
    </dgm:pt>
    <dgm:pt modelId="{549BA47A-5304-460E-AC8A-CB259FA94E90}" type="parTrans" cxnId="{697AC407-C135-46B2-8C44-1B3DEAA6CA61}">
      <dgm:prSet/>
      <dgm:spPr/>
    </dgm:pt>
    <dgm:pt modelId="{8113BC69-D5DC-4F18-95B5-0E47B79BAAA4}" type="sibTrans" cxnId="{697AC407-C135-46B2-8C44-1B3DEAA6CA61}">
      <dgm:prSet phldrT="2" phldr="0"/>
      <dgm:spPr/>
      <dgm:t>
        <a:bodyPr/>
        <a:lstStyle/>
        <a:p>
          <a:r>
            <a:rPr lang="en-US"/>
            <a:t>2</a:t>
          </a:r>
        </a:p>
      </dgm:t>
    </dgm:pt>
    <dgm:pt modelId="{0D897115-BBF7-445C-9ADE-4446EB31397A}" type="pres">
      <dgm:prSet presAssocID="{BBE660DB-D2F8-4689-9DD5-A29F1B9D72D3}" presName="Name0" presStyleCnt="0">
        <dgm:presLayoutVars>
          <dgm:animLvl val="lvl"/>
          <dgm:resizeHandles val="exact"/>
        </dgm:presLayoutVars>
      </dgm:prSet>
      <dgm:spPr/>
    </dgm:pt>
    <dgm:pt modelId="{B0693784-0373-4FC2-9C9E-0CE0FCE6EF7F}" type="pres">
      <dgm:prSet presAssocID="{151CBE59-7F70-4AF1-B649-DB030F0AC089}" presName="compositeNode" presStyleCnt="0">
        <dgm:presLayoutVars>
          <dgm:bulletEnabled val="1"/>
        </dgm:presLayoutVars>
      </dgm:prSet>
      <dgm:spPr/>
    </dgm:pt>
    <dgm:pt modelId="{75F078BC-C2F6-4FDF-BA56-F99C750CBB14}" type="pres">
      <dgm:prSet presAssocID="{151CBE59-7F70-4AF1-B649-DB030F0AC089}" presName="bgRect" presStyleLbl="bgAccFollowNode1" presStyleIdx="0" presStyleCnt="2"/>
      <dgm:spPr/>
    </dgm:pt>
    <dgm:pt modelId="{7C6473AD-2741-48BD-A6EF-639E9789D232}" type="pres">
      <dgm:prSet presAssocID="{6EF370CF-39B3-4E23-BBE8-9B6695FC055E}" presName="sibTransNodeCircle" presStyleLbl="alignNode1" presStyleIdx="0" presStyleCnt="4">
        <dgm:presLayoutVars>
          <dgm:chMax val="0"/>
          <dgm:bulletEnabled/>
        </dgm:presLayoutVars>
      </dgm:prSet>
      <dgm:spPr/>
    </dgm:pt>
    <dgm:pt modelId="{B8C8A7DA-CD27-46F6-B35A-FB620DAF3F99}" type="pres">
      <dgm:prSet presAssocID="{151CBE59-7F70-4AF1-B649-DB030F0AC089}" presName="bottomLine" presStyleLbl="alignNode1" presStyleIdx="1" presStyleCnt="4">
        <dgm:presLayoutVars/>
      </dgm:prSet>
      <dgm:spPr/>
    </dgm:pt>
    <dgm:pt modelId="{56B0ECEE-B6D8-4EEB-809C-9869B6F5F3CB}" type="pres">
      <dgm:prSet presAssocID="{151CBE59-7F70-4AF1-B649-DB030F0AC089}" presName="nodeText" presStyleLbl="bgAccFollowNode1" presStyleIdx="0" presStyleCnt="2">
        <dgm:presLayoutVars>
          <dgm:bulletEnabled val="1"/>
        </dgm:presLayoutVars>
      </dgm:prSet>
      <dgm:spPr/>
    </dgm:pt>
    <dgm:pt modelId="{EBFACA3C-AAAD-449C-88A9-85826E15650F}" type="pres">
      <dgm:prSet presAssocID="{6EF370CF-39B3-4E23-BBE8-9B6695FC055E}" presName="sibTrans" presStyleCnt="0"/>
      <dgm:spPr/>
    </dgm:pt>
    <dgm:pt modelId="{C3C14421-C77F-4780-B0C1-AD1519203318}" type="pres">
      <dgm:prSet presAssocID="{89E77348-5462-4777-B313-B2D92EA4F7CD}" presName="compositeNode" presStyleCnt="0">
        <dgm:presLayoutVars>
          <dgm:bulletEnabled val="1"/>
        </dgm:presLayoutVars>
      </dgm:prSet>
      <dgm:spPr/>
    </dgm:pt>
    <dgm:pt modelId="{1C13A20D-8415-4FA9-B214-D165E58AB79C}" type="pres">
      <dgm:prSet presAssocID="{89E77348-5462-4777-B313-B2D92EA4F7CD}" presName="bgRect" presStyleLbl="bgAccFollowNode1" presStyleIdx="1" presStyleCnt="2"/>
      <dgm:spPr/>
    </dgm:pt>
    <dgm:pt modelId="{E8A15FBC-BDC3-41C4-93EF-15C7DEBF6DF3}" type="pres">
      <dgm:prSet presAssocID="{8113BC69-D5DC-4F18-95B5-0E47B79BAAA4}" presName="sibTransNodeCircle" presStyleLbl="alignNode1" presStyleIdx="2" presStyleCnt="4">
        <dgm:presLayoutVars>
          <dgm:chMax val="0"/>
          <dgm:bulletEnabled/>
        </dgm:presLayoutVars>
      </dgm:prSet>
      <dgm:spPr/>
    </dgm:pt>
    <dgm:pt modelId="{0029A1AE-BA06-4806-9662-4F4DA96CE004}" type="pres">
      <dgm:prSet presAssocID="{89E77348-5462-4777-B313-B2D92EA4F7CD}" presName="bottomLine" presStyleLbl="alignNode1" presStyleIdx="3" presStyleCnt="4">
        <dgm:presLayoutVars/>
      </dgm:prSet>
      <dgm:spPr/>
    </dgm:pt>
    <dgm:pt modelId="{CCC04500-F91A-438D-A0D2-F7EC0FA7E618}" type="pres">
      <dgm:prSet presAssocID="{89E77348-5462-4777-B313-B2D92EA4F7CD}" presName="nodeText" presStyleLbl="bgAccFollowNode1" presStyleIdx="1" presStyleCnt="2">
        <dgm:presLayoutVars>
          <dgm:bulletEnabled val="1"/>
        </dgm:presLayoutVars>
      </dgm:prSet>
      <dgm:spPr/>
    </dgm:pt>
  </dgm:ptLst>
  <dgm:cxnLst>
    <dgm:cxn modelId="{6B5A4306-38B4-4124-A2FC-78D8C2B245BD}" type="presOf" srcId="{151CBE59-7F70-4AF1-B649-DB030F0AC089}" destId="{75F078BC-C2F6-4FDF-BA56-F99C750CBB14}" srcOrd="0" destOrd="0" presId="urn:microsoft.com/office/officeart/2016/7/layout/BasicLinearProcessNumbered"/>
    <dgm:cxn modelId="{697AC407-C135-46B2-8C44-1B3DEAA6CA61}" srcId="{BBE660DB-D2F8-4689-9DD5-A29F1B9D72D3}" destId="{89E77348-5462-4777-B313-B2D92EA4F7CD}" srcOrd="1" destOrd="0" parTransId="{549BA47A-5304-460E-AC8A-CB259FA94E90}" sibTransId="{8113BC69-D5DC-4F18-95B5-0E47B79BAAA4}"/>
    <dgm:cxn modelId="{B09F104B-45B1-40B3-B844-8E7DCE08A1F2}" type="presOf" srcId="{151CBE59-7F70-4AF1-B649-DB030F0AC089}" destId="{56B0ECEE-B6D8-4EEB-809C-9869B6F5F3CB}" srcOrd="1" destOrd="0" presId="urn:microsoft.com/office/officeart/2016/7/layout/BasicLinearProcessNumbered"/>
    <dgm:cxn modelId="{F51C8A56-E2D7-4615-9834-A75AC5D50919}" type="presOf" srcId="{BBE660DB-D2F8-4689-9DD5-A29F1B9D72D3}" destId="{0D897115-BBF7-445C-9ADE-4446EB31397A}" srcOrd="0" destOrd="0" presId="urn:microsoft.com/office/officeart/2016/7/layout/BasicLinearProcessNumbered"/>
    <dgm:cxn modelId="{548AF493-136C-40FA-A986-B0CA126268F4}" type="presOf" srcId="{8113BC69-D5DC-4F18-95B5-0E47B79BAAA4}" destId="{E8A15FBC-BDC3-41C4-93EF-15C7DEBF6DF3}" srcOrd="0" destOrd="0" presId="urn:microsoft.com/office/officeart/2016/7/layout/BasicLinearProcessNumbered"/>
    <dgm:cxn modelId="{872E1B99-D0CC-4F30-8653-E119F3DFA7AD}" type="presOf" srcId="{89E77348-5462-4777-B313-B2D92EA4F7CD}" destId="{CCC04500-F91A-438D-A0D2-F7EC0FA7E618}" srcOrd="1" destOrd="0" presId="urn:microsoft.com/office/officeart/2016/7/layout/BasicLinearProcessNumbered"/>
    <dgm:cxn modelId="{AB5A99A0-7E6D-4956-9731-A7244470E417}" type="presOf" srcId="{89E77348-5462-4777-B313-B2D92EA4F7CD}" destId="{1C13A20D-8415-4FA9-B214-D165E58AB79C}" srcOrd="0" destOrd="0" presId="urn:microsoft.com/office/officeart/2016/7/layout/BasicLinearProcessNumbered"/>
    <dgm:cxn modelId="{C76E55B5-18D6-4653-985E-FF413ED761F4}" srcId="{BBE660DB-D2F8-4689-9DD5-A29F1B9D72D3}" destId="{151CBE59-7F70-4AF1-B649-DB030F0AC089}" srcOrd="0" destOrd="0" parTransId="{4C6E9B58-BC69-463A-AFAC-8321A8420070}" sibTransId="{6EF370CF-39B3-4E23-BBE8-9B6695FC055E}"/>
    <dgm:cxn modelId="{5938A2DF-62B2-4486-8D3A-8FAFD6E11BDC}" type="presOf" srcId="{6EF370CF-39B3-4E23-BBE8-9B6695FC055E}" destId="{7C6473AD-2741-48BD-A6EF-639E9789D232}" srcOrd="0" destOrd="0" presId="urn:microsoft.com/office/officeart/2016/7/layout/BasicLinearProcessNumbered"/>
    <dgm:cxn modelId="{E285D3BA-2CB8-4F1A-8A13-459BD8B08D6E}" type="presParOf" srcId="{0D897115-BBF7-445C-9ADE-4446EB31397A}" destId="{B0693784-0373-4FC2-9C9E-0CE0FCE6EF7F}" srcOrd="0" destOrd="0" presId="urn:microsoft.com/office/officeart/2016/7/layout/BasicLinearProcessNumbered"/>
    <dgm:cxn modelId="{A7D53321-4697-4B69-B9C1-D5E2F163B39A}" type="presParOf" srcId="{B0693784-0373-4FC2-9C9E-0CE0FCE6EF7F}" destId="{75F078BC-C2F6-4FDF-BA56-F99C750CBB14}" srcOrd="0" destOrd="0" presId="urn:microsoft.com/office/officeart/2016/7/layout/BasicLinearProcessNumbered"/>
    <dgm:cxn modelId="{738C3319-2B5A-4B4B-AC25-8DC9B9D97C95}" type="presParOf" srcId="{B0693784-0373-4FC2-9C9E-0CE0FCE6EF7F}" destId="{7C6473AD-2741-48BD-A6EF-639E9789D232}" srcOrd="1" destOrd="0" presId="urn:microsoft.com/office/officeart/2016/7/layout/BasicLinearProcessNumbered"/>
    <dgm:cxn modelId="{2BD6DFBA-4733-4AB4-A00A-74AF092BBCB3}" type="presParOf" srcId="{B0693784-0373-4FC2-9C9E-0CE0FCE6EF7F}" destId="{B8C8A7DA-CD27-46F6-B35A-FB620DAF3F99}" srcOrd="2" destOrd="0" presId="urn:microsoft.com/office/officeart/2016/7/layout/BasicLinearProcessNumbered"/>
    <dgm:cxn modelId="{B9128680-1AA5-4D36-9840-96A83FB6765D}" type="presParOf" srcId="{B0693784-0373-4FC2-9C9E-0CE0FCE6EF7F}" destId="{56B0ECEE-B6D8-4EEB-809C-9869B6F5F3CB}" srcOrd="3" destOrd="0" presId="urn:microsoft.com/office/officeart/2016/7/layout/BasicLinearProcessNumbered"/>
    <dgm:cxn modelId="{4AE68282-FB86-4431-81CF-525ECDA7CBA6}" type="presParOf" srcId="{0D897115-BBF7-445C-9ADE-4446EB31397A}" destId="{EBFACA3C-AAAD-449C-88A9-85826E15650F}" srcOrd="1" destOrd="0" presId="urn:microsoft.com/office/officeart/2016/7/layout/BasicLinearProcessNumbered"/>
    <dgm:cxn modelId="{46F78D60-1CA1-4EED-ACE0-94691CAEB24E}" type="presParOf" srcId="{0D897115-BBF7-445C-9ADE-4446EB31397A}" destId="{C3C14421-C77F-4780-B0C1-AD1519203318}" srcOrd="2" destOrd="0" presId="urn:microsoft.com/office/officeart/2016/7/layout/BasicLinearProcessNumbered"/>
    <dgm:cxn modelId="{7F6C2051-B9FB-47FA-AE76-29F5D6AF021B}" type="presParOf" srcId="{C3C14421-C77F-4780-B0C1-AD1519203318}" destId="{1C13A20D-8415-4FA9-B214-D165E58AB79C}" srcOrd="0" destOrd="0" presId="urn:microsoft.com/office/officeart/2016/7/layout/BasicLinearProcessNumbered"/>
    <dgm:cxn modelId="{2BE49E07-0EFE-403B-9E32-7084A97B1966}" type="presParOf" srcId="{C3C14421-C77F-4780-B0C1-AD1519203318}" destId="{E8A15FBC-BDC3-41C4-93EF-15C7DEBF6DF3}" srcOrd="1" destOrd="0" presId="urn:microsoft.com/office/officeart/2016/7/layout/BasicLinearProcessNumbered"/>
    <dgm:cxn modelId="{2701A101-4C65-4B83-9E74-6EC9343F0848}" type="presParOf" srcId="{C3C14421-C77F-4780-B0C1-AD1519203318}" destId="{0029A1AE-BA06-4806-9662-4F4DA96CE004}" srcOrd="2" destOrd="0" presId="urn:microsoft.com/office/officeart/2016/7/layout/BasicLinearProcessNumbered"/>
    <dgm:cxn modelId="{DCB8B188-3F00-4249-AEF2-574B4D587165}" type="presParOf" srcId="{C3C14421-C77F-4780-B0C1-AD1519203318}" destId="{CCC04500-F91A-438D-A0D2-F7EC0FA7E61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E660DB-D2F8-4689-9DD5-A29F1B9D72D3}"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35C2CD2E-F066-4F58-9D77-D51EA19A35E5}">
      <dgm:prSet phldr="0"/>
      <dgm:spPr/>
      <dgm:t>
        <a:bodyPr/>
        <a:lstStyle/>
        <a:p>
          <a:pPr algn="l" rtl="0"/>
          <a:r>
            <a:rPr lang="en-US" b="1">
              <a:latin typeface="Calibri"/>
              <a:cs typeface="Calibri"/>
            </a:rPr>
            <a:t> </a:t>
          </a:r>
        </a:p>
      </dgm:t>
    </dgm:pt>
    <dgm:pt modelId="{52E494EA-E607-4B3C-B471-EE997FAB2778}" type="parTrans" cxnId="{FEDCA962-A4F8-41EE-8070-DF5E375579B2}">
      <dgm:prSet/>
      <dgm:spPr/>
    </dgm:pt>
    <dgm:pt modelId="{2E121856-B200-49BF-B9CF-7C5BA5CAF0D5}" type="sibTrans" cxnId="{FEDCA962-A4F8-41EE-8070-DF5E375579B2}">
      <dgm:prSet phldrT="1" phldr="0"/>
      <dgm:spPr/>
      <dgm:t>
        <a:bodyPr/>
        <a:lstStyle/>
        <a:p>
          <a:r>
            <a:rPr lang="en-US"/>
            <a:t>1</a:t>
          </a:r>
        </a:p>
      </dgm:t>
    </dgm:pt>
    <dgm:pt modelId="{A2E7B8EE-A4ED-4232-9A5A-6BBDBAC698FB}">
      <dgm:prSet phldr="0"/>
      <dgm:spPr/>
      <dgm:t>
        <a:bodyPr/>
        <a:lstStyle/>
        <a:p>
          <a:pPr algn="l" rtl="0"/>
          <a:r>
            <a:rPr lang="en-US" b="1" i="0" u="none" strike="noStrike" cap="none" baseline="0" noProof="0">
              <a:solidFill>
                <a:srgbClr val="010000"/>
              </a:solidFill>
              <a:latin typeface="Calibri"/>
              <a:cs typeface="Calibri"/>
            </a:rPr>
            <a:t> </a:t>
          </a:r>
        </a:p>
      </dgm:t>
    </dgm:pt>
    <dgm:pt modelId="{EF10E689-1BDA-4CD0-B825-AA9D66568545}" type="parTrans" cxnId="{52FFFC8F-7E00-45FD-B856-AD39B63FF82A}">
      <dgm:prSet/>
      <dgm:spPr/>
    </dgm:pt>
    <dgm:pt modelId="{07C4784E-960B-44D8-8883-1A5B93010030}" type="sibTrans" cxnId="{52FFFC8F-7E00-45FD-B856-AD39B63FF82A}">
      <dgm:prSet phldrT="2" phldr="0"/>
      <dgm:spPr/>
      <dgm:t>
        <a:bodyPr/>
        <a:lstStyle/>
        <a:p>
          <a:r>
            <a:rPr lang="en-US"/>
            <a:t>2</a:t>
          </a:r>
        </a:p>
      </dgm:t>
    </dgm:pt>
    <dgm:pt modelId="{0D897115-BBF7-445C-9ADE-4446EB31397A}" type="pres">
      <dgm:prSet presAssocID="{BBE660DB-D2F8-4689-9DD5-A29F1B9D72D3}" presName="Name0" presStyleCnt="0">
        <dgm:presLayoutVars>
          <dgm:animLvl val="lvl"/>
          <dgm:resizeHandles val="exact"/>
        </dgm:presLayoutVars>
      </dgm:prSet>
      <dgm:spPr/>
    </dgm:pt>
    <dgm:pt modelId="{0E8BAAB5-554B-45AD-AB8A-54E7DB3D981B}" type="pres">
      <dgm:prSet presAssocID="{35C2CD2E-F066-4F58-9D77-D51EA19A35E5}" presName="compositeNode" presStyleCnt="0">
        <dgm:presLayoutVars>
          <dgm:bulletEnabled val="1"/>
        </dgm:presLayoutVars>
      </dgm:prSet>
      <dgm:spPr/>
    </dgm:pt>
    <dgm:pt modelId="{D155D750-FE2C-4672-A7A5-7BDFFC17AD69}" type="pres">
      <dgm:prSet presAssocID="{35C2CD2E-F066-4F58-9D77-D51EA19A35E5}" presName="bgRect" presStyleLbl="bgAccFollowNode1" presStyleIdx="0" presStyleCnt="2"/>
      <dgm:spPr/>
    </dgm:pt>
    <dgm:pt modelId="{F9BE2BBA-EA77-4F8E-A1CB-ADEEA11B6EAA}" type="pres">
      <dgm:prSet presAssocID="{2E121856-B200-49BF-B9CF-7C5BA5CAF0D5}" presName="sibTransNodeCircle" presStyleLbl="alignNode1" presStyleIdx="0" presStyleCnt="4">
        <dgm:presLayoutVars>
          <dgm:chMax val="0"/>
          <dgm:bulletEnabled/>
        </dgm:presLayoutVars>
      </dgm:prSet>
      <dgm:spPr/>
    </dgm:pt>
    <dgm:pt modelId="{8D65EBC1-1515-4D7C-8268-337F3539DCA1}" type="pres">
      <dgm:prSet presAssocID="{35C2CD2E-F066-4F58-9D77-D51EA19A35E5}" presName="bottomLine" presStyleLbl="alignNode1" presStyleIdx="1" presStyleCnt="4">
        <dgm:presLayoutVars/>
      </dgm:prSet>
      <dgm:spPr/>
    </dgm:pt>
    <dgm:pt modelId="{E49DCA03-6E06-40DF-9A8F-08528B20D4B8}" type="pres">
      <dgm:prSet presAssocID="{35C2CD2E-F066-4F58-9D77-D51EA19A35E5}" presName="nodeText" presStyleLbl="bgAccFollowNode1" presStyleIdx="0" presStyleCnt="2">
        <dgm:presLayoutVars>
          <dgm:bulletEnabled val="1"/>
        </dgm:presLayoutVars>
      </dgm:prSet>
      <dgm:spPr/>
    </dgm:pt>
    <dgm:pt modelId="{9662D41C-CFEF-4EB3-8D3D-FEA745A61B02}" type="pres">
      <dgm:prSet presAssocID="{2E121856-B200-49BF-B9CF-7C5BA5CAF0D5}" presName="sibTrans" presStyleCnt="0"/>
      <dgm:spPr/>
    </dgm:pt>
    <dgm:pt modelId="{5904FFB4-5CE9-49D3-A52B-6201DFFA5380}" type="pres">
      <dgm:prSet presAssocID="{A2E7B8EE-A4ED-4232-9A5A-6BBDBAC698FB}" presName="compositeNode" presStyleCnt="0">
        <dgm:presLayoutVars>
          <dgm:bulletEnabled val="1"/>
        </dgm:presLayoutVars>
      </dgm:prSet>
      <dgm:spPr/>
    </dgm:pt>
    <dgm:pt modelId="{FA1BE38E-EA88-4EAD-A7FC-DC01E61AF9D9}" type="pres">
      <dgm:prSet presAssocID="{A2E7B8EE-A4ED-4232-9A5A-6BBDBAC698FB}" presName="bgRect" presStyleLbl="bgAccFollowNode1" presStyleIdx="1" presStyleCnt="2"/>
      <dgm:spPr/>
    </dgm:pt>
    <dgm:pt modelId="{90621C45-D262-4FCF-A5E9-EB74B658A18D}" type="pres">
      <dgm:prSet presAssocID="{07C4784E-960B-44D8-8883-1A5B93010030}" presName="sibTransNodeCircle" presStyleLbl="alignNode1" presStyleIdx="2" presStyleCnt="4">
        <dgm:presLayoutVars>
          <dgm:chMax val="0"/>
          <dgm:bulletEnabled/>
        </dgm:presLayoutVars>
      </dgm:prSet>
      <dgm:spPr/>
    </dgm:pt>
    <dgm:pt modelId="{9EFD18DA-C043-4B7F-9843-77EDD4B0C736}" type="pres">
      <dgm:prSet presAssocID="{A2E7B8EE-A4ED-4232-9A5A-6BBDBAC698FB}" presName="bottomLine" presStyleLbl="alignNode1" presStyleIdx="3" presStyleCnt="4">
        <dgm:presLayoutVars/>
      </dgm:prSet>
      <dgm:spPr/>
    </dgm:pt>
    <dgm:pt modelId="{94F2E486-D31B-4F94-B7F3-DA762375BA6C}" type="pres">
      <dgm:prSet presAssocID="{A2E7B8EE-A4ED-4232-9A5A-6BBDBAC698FB}" presName="nodeText" presStyleLbl="bgAccFollowNode1" presStyleIdx="1" presStyleCnt="2">
        <dgm:presLayoutVars>
          <dgm:bulletEnabled val="1"/>
        </dgm:presLayoutVars>
      </dgm:prSet>
      <dgm:spPr/>
    </dgm:pt>
  </dgm:ptLst>
  <dgm:cxnLst>
    <dgm:cxn modelId="{1EF3D11A-CD3E-4DB1-9B18-BF7A4C8D3211}" type="presOf" srcId="{35C2CD2E-F066-4F58-9D77-D51EA19A35E5}" destId="{E49DCA03-6E06-40DF-9A8F-08528B20D4B8}" srcOrd="1" destOrd="0" presId="urn:microsoft.com/office/officeart/2016/7/layout/BasicLinearProcessNumbered"/>
    <dgm:cxn modelId="{FEDCA962-A4F8-41EE-8070-DF5E375579B2}" srcId="{BBE660DB-D2F8-4689-9DD5-A29F1B9D72D3}" destId="{35C2CD2E-F066-4F58-9D77-D51EA19A35E5}" srcOrd="0" destOrd="0" parTransId="{52E494EA-E607-4B3C-B471-EE997FAB2778}" sibTransId="{2E121856-B200-49BF-B9CF-7C5BA5CAF0D5}"/>
    <dgm:cxn modelId="{0FDCEE74-269A-4683-A718-E56AB5FC24DD}" type="presOf" srcId="{2E121856-B200-49BF-B9CF-7C5BA5CAF0D5}" destId="{F9BE2BBA-EA77-4F8E-A1CB-ADEEA11B6EAA}" srcOrd="0" destOrd="0" presId="urn:microsoft.com/office/officeart/2016/7/layout/BasicLinearProcessNumbered"/>
    <dgm:cxn modelId="{F51C8A56-E2D7-4615-9834-A75AC5D50919}" type="presOf" srcId="{BBE660DB-D2F8-4689-9DD5-A29F1B9D72D3}" destId="{0D897115-BBF7-445C-9ADE-4446EB31397A}" srcOrd="0" destOrd="0" presId="urn:microsoft.com/office/officeart/2016/7/layout/BasicLinearProcessNumbered"/>
    <dgm:cxn modelId="{52FFFC8F-7E00-45FD-B856-AD39B63FF82A}" srcId="{BBE660DB-D2F8-4689-9DD5-A29F1B9D72D3}" destId="{A2E7B8EE-A4ED-4232-9A5A-6BBDBAC698FB}" srcOrd="1" destOrd="0" parTransId="{EF10E689-1BDA-4CD0-B825-AA9D66568545}" sibTransId="{07C4784E-960B-44D8-8883-1A5B93010030}"/>
    <dgm:cxn modelId="{6D4D5090-7647-4349-87B9-0760BB2B7804}" type="presOf" srcId="{A2E7B8EE-A4ED-4232-9A5A-6BBDBAC698FB}" destId="{FA1BE38E-EA88-4EAD-A7FC-DC01E61AF9D9}" srcOrd="0" destOrd="0" presId="urn:microsoft.com/office/officeart/2016/7/layout/BasicLinearProcessNumbered"/>
    <dgm:cxn modelId="{FEE9A4BE-2511-4164-AF19-BCF1C9765C17}" type="presOf" srcId="{35C2CD2E-F066-4F58-9D77-D51EA19A35E5}" destId="{D155D750-FE2C-4672-A7A5-7BDFFC17AD69}" srcOrd="0" destOrd="0" presId="urn:microsoft.com/office/officeart/2016/7/layout/BasicLinearProcessNumbered"/>
    <dgm:cxn modelId="{0E3E09DB-849E-4842-8C29-668521903505}" type="presOf" srcId="{A2E7B8EE-A4ED-4232-9A5A-6BBDBAC698FB}" destId="{94F2E486-D31B-4F94-B7F3-DA762375BA6C}" srcOrd="1" destOrd="0" presId="urn:microsoft.com/office/officeart/2016/7/layout/BasicLinearProcessNumbered"/>
    <dgm:cxn modelId="{0855ABFD-E501-4996-BD86-ADC81EDAFD42}" type="presOf" srcId="{07C4784E-960B-44D8-8883-1A5B93010030}" destId="{90621C45-D262-4FCF-A5E9-EB74B658A18D}" srcOrd="0" destOrd="0" presId="urn:microsoft.com/office/officeart/2016/7/layout/BasicLinearProcessNumbered"/>
    <dgm:cxn modelId="{3D7D46C9-3813-4B9C-B131-0905F22103F1}" type="presParOf" srcId="{0D897115-BBF7-445C-9ADE-4446EB31397A}" destId="{0E8BAAB5-554B-45AD-AB8A-54E7DB3D981B}" srcOrd="0" destOrd="0" presId="urn:microsoft.com/office/officeart/2016/7/layout/BasicLinearProcessNumbered"/>
    <dgm:cxn modelId="{405A12C3-5AB1-4F15-9CF4-AE45AE72E253}" type="presParOf" srcId="{0E8BAAB5-554B-45AD-AB8A-54E7DB3D981B}" destId="{D155D750-FE2C-4672-A7A5-7BDFFC17AD69}" srcOrd="0" destOrd="0" presId="urn:microsoft.com/office/officeart/2016/7/layout/BasicLinearProcessNumbered"/>
    <dgm:cxn modelId="{2B7C0F79-32F9-49C2-A3FD-E552D1793FDD}" type="presParOf" srcId="{0E8BAAB5-554B-45AD-AB8A-54E7DB3D981B}" destId="{F9BE2BBA-EA77-4F8E-A1CB-ADEEA11B6EAA}" srcOrd="1" destOrd="0" presId="urn:microsoft.com/office/officeart/2016/7/layout/BasicLinearProcessNumbered"/>
    <dgm:cxn modelId="{E4BD0BEE-74F2-433C-8BEC-AFBB325E3892}" type="presParOf" srcId="{0E8BAAB5-554B-45AD-AB8A-54E7DB3D981B}" destId="{8D65EBC1-1515-4D7C-8268-337F3539DCA1}" srcOrd="2" destOrd="0" presId="urn:microsoft.com/office/officeart/2016/7/layout/BasicLinearProcessNumbered"/>
    <dgm:cxn modelId="{CB772D2F-DF70-49A5-A7DA-C14372AD2029}" type="presParOf" srcId="{0E8BAAB5-554B-45AD-AB8A-54E7DB3D981B}" destId="{E49DCA03-6E06-40DF-9A8F-08528B20D4B8}" srcOrd="3" destOrd="0" presId="urn:microsoft.com/office/officeart/2016/7/layout/BasicLinearProcessNumbered"/>
    <dgm:cxn modelId="{4C992DE9-28F3-4673-A690-DB6D591AAA35}" type="presParOf" srcId="{0D897115-BBF7-445C-9ADE-4446EB31397A}" destId="{9662D41C-CFEF-4EB3-8D3D-FEA745A61B02}" srcOrd="1" destOrd="0" presId="urn:microsoft.com/office/officeart/2016/7/layout/BasicLinearProcessNumbered"/>
    <dgm:cxn modelId="{26526892-71DE-4716-96C4-74869F018B5C}" type="presParOf" srcId="{0D897115-BBF7-445C-9ADE-4446EB31397A}" destId="{5904FFB4-5CE9-49D3-A52B-6201DFFA5380}" srcOrd="2" destOrd="0" presId="urn:microsoft.com/office/officeart/2016/7/layout/BasicLinearProcessNumbered"/>
    <dgm:cxn modelId="{3CDF6B29-689D-4B8D-ADFF-FEC08B50B173}" type="presParOf" srcId="{5904FFB4-5CE9-49D3-A52B-6201DFFA5380}" destId="{FA1BE38E-EA88-4EAD-A7FC-DC01E61AF9D9}" srcOrd="0" destOrd="0" presId="urn:microsoft.com/office/officeart/2016/7/layout/BasicLinearProcessNumbered"/>
    <dgm:cxn modelId="{CECA5616-8027-4299-8DE6-7A62ABACEACA}" type="presParOf" srcId="{5904FFB4-5CE9-49D3-A52B-6201DFFA5380}" destId="{90621C45-D262-4FCF-A5E9-EB74B658A18D}" srcOrd="1" destOrd="0" presId="urn:microsoft.com/office/officeart/2016/7/layout/BasicLinearProcessNumbered"/>
    <dgm:cxn modelId="{E89119EC-1A10-4CD9-A8DE-3E6789AB32A9}" type="presParOf" srcId="{5904FFB4-5CE9-49D3-A52B-6201DFFA5380}" destId="{9EFD18DA-C043-4B7F-9843-77EDD4B0C736}" srcOrd="2" destOrd="0" presId="urn:microsoft.com/office/officeart/2016/7/layout/BasicLinearProcessNumbered"/>
    <dgm:cxn modelId="{37C8F32A-9609-4675-AB07-1294846F1E4A}" type="presParOf" srcId="{5904FFB4-5CE9-49D3-A52B-6201DFFA5380}" destId="{94F2E486-D31B-4F94-B7F3-DA762375BA6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925A4C-3A49-4EE5-8B29-89F7CDE8AB13}"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BA918A99-30F5-4E56-9523-F195E21CBEC1}">
      <dgm:prSet/>
      <dgm:spPr/>
      <dgm:t>
        <a:bodyPr/>
        <a:lstStyle/>
        <a:p>
          <a:pPr rtl="0"/>
          <a:r>
            <a:rPr lang="en-US" b="1">
              <a:solidFill>
                <a:srgbClr val="010000"/>
              </a:solidFill>
              <a:latin typeface="Calibri"/>
              <a:cs typeface="Calibri"/>
            </a:rPr>
            <a:t> </a:t>
          </a:r>
          <a:endParaRPr lang="en-US" b="1" i="0" u="none" strike="noStrike" cap="none" baseline="0" noProof="0">
            <a:solidFill>
              <a:srgbClr val="010000"/>
            </a:solidFill>
            <a:latin typeface="Calibri"/>
            <a:cs typeface="Calibri"/>
          </a:endParaRPr>
        </a:p>
      </dgm:t>
    </dgm:pt>
    <dgm:pt modelId="{FE126687-FA55-4815-81A9-1CCF66B6FF24}" type="parTrans" cxnId="{3340A57D-A1B7-4ACF-88F2-6670DA199CAB}">
      <dgm:prSet/>
      <dgm:spPr/>
      <dgm:t>
        <a:bodyPr/>
        <a:lstStyle/>
        <a:p>
          <a:endParaRPr lang="en-US"/>
        </a:p>
      </dgm:t>
    </dgm:pt>
    <dgm:pt modelId="{F6C26B00-5BF8-42B0-B0AC-CA1076C305F1}" type="sibTrans" cxnId="{3340A57D-A1B7-4ACF-88F2-6670DA199CAB}">
      <dgm:prSet/>
      <dgm:spPr/>
      <dgm:t>
        <a:bodyPr/>
        <a:lstStyle/>
        <a:p>
          <a:endParaRPr lang="en-US"/>
        </a:p>
      </dgm:t>
    </dgm:pt>
    <dgm:pt modelId="{7AF93166-C59A-4803-9859-8E561E554F3C}">
      <dgm:prSet phldr="0"/>
      <dgm:spPr/>
      <dgm:t>
        <a:bodyPr/>
        <a:lstStyle/>
        <a:p>
          <a:pPr algn="l" rtl="0"/>
          <a:r>
            <a:rPr lang="en-US" b="1">
              <a:latin typeface="Calibri"/>
              <a:cs typeface="Calibri"/>
            </a:rPr>
            <a:t> </a:t>
          </a:r>
        </a:p>
      </dgm:t>
    </dgm:pt>
    <dgm:pt modelId="{6A90C8A6-9A94-4735-9B77-C2C3DCD2B829}" type="parTrans" cxnId="{AA4A6B45-19C9-46B3-80CC-5954D0AE507F}">
      <dgm:prSet/>
      <dgm:spPr/>
    </dgm:pt>
    <dgm:pt modelId="{F149DC76-958A-454C-B11A-BE961D0626C0}" type="sibTrans" cxnId="{AA4A6B45-19C9-46B3-80CC-5954D0AE507F}">
      <dgm:prSet/>
      <dgm:spPr/>
    </dgm:pt>
    <dgm:pt modelId="{78020020-EEE5-44F3-83B8-CE9D6F115236}">
      <dgm:prSet phldr="0"/>
      <dgm:spPr/>
      <dgm:t>
        <a:bodyPr/>
        <a:lstStyle/>
        <a:p>
          <a:pPr algn="l" rtl="0"/>
          <a:r>
            <a:rPr lang="en-US" b="1">
              <a:latin typeface="Calibri"/>
              <a:cs typeface="Calibri"/>
            </a:rPr>
            <a:t> </a:t>
          </a:r>
        </a:p>
      </dgm:t>
    </dgm:pt>
    <dgm:pt modelId="{EC2D60CE-C828-4512-8B62-239A1AEE7A11}" type="parTrans" cxnId="{D69669FD-449B-401E-9BA0-2A4643A4B46D}">
      <dgm:prSet/>
      <dgm:spPr/>
    </dgm:pt>
    <dgm:pt modelId="{D4924804-A7A7-4FBE-96CE-064D2DDF1E41}" type="sibTrans" cxnId="{D69669FD-449B-401E-9BA0-2A4643A4B46D}">
      <dgm:prSet/>
      <dgm:spPr/>
    </dgm:pt>
    <dgm:pt modelId="{55B5F538-366B-44AF-8DD9-6F7DF82D7E8F}">
      <dgm:prSet phldr="0"/>
      <dgm:spPr/>
      <dgm:t>
        <a:bodyPr/>
        <a:lstStyle/>
        <a:p>
          <a:pPr algn="l" rtl="0"/>
          <a:r>
            <a:rPr lang="en-US" b="1">
              <a:latin typeface="Calibri"/>
              <a:cs typeface="Calibri"/>
            </a:rPr>
            <a:t> </a:t>
          </a:r>
        </a:p>
      </dgm:t>
    </dgm:pt>
    <dgm:pt modelId="{6E49E0B1-FB82-4D94-A81B-1AC549A75231}" type="parTrans" cxnId="{89538AF3-A275-4101-8FB9-7B6144C404AE}">
      <dgm:prSet/>
      <dgm:spPr/>
    </dgm:pt>
    <dgm:pt modelId="{BF25D012-BB93-4290-8AFE-D5F2A910D6E4}" type="sibTrans" cxnId="{89538AF3-A275-4101-8FB9-7B6144C404AE}">
      <dgm:prSet/>
      <dgm:spPr/>
    </dgm:pt>
    <dgm:pt modelId="{497B7301-4CB1-4F68-BB83-4A63BE01B386}">
      <dgm:prSet phldr="0"/>
      <dgm:spPr/>
      <dgm:t>
        <a:bodyPr/>
        <a:lstStyle/>
        <a:p>
          <a:pPr algn="l" rtl="0"/>
          <a:r>
            <a:rPr lang="en-US" b="1">
              <a:latin typeface="Calibri"/>
              <a:cs typeface="Calibri"/>
            </a:rPr>
            <a:t> </a:t>
          </a:r>
        </a:p>
      </dgm:t>
    </dgm:pt>
    <dgm:pt modelId="{DEE60C5C-FFE5-47CC-9260-234F4CE627D2}" type="parTrans" cxnId="{CC971F4C-7246-4F9B-8EDF-35D476232C42}">
      <dgm:prSet/>
      <dgm:spPr/>
    </dgm:pt>
    <dgm:pt modelId="{06AF8464-DFE0-486A-9C94-E4A8C1D05575}" type="sibTrans" cxnId="{CC971F4C-7246-4F9B-8EDF-35D476232C42}">
      <dgm:prSet/>
      <dgm:spPr/>
    </dgm:pt>
    <dgm:pt modelId="{A88DE1E7-3764-475A-9CD0-7436547C9681}">
      <dgm:prSet phldr="0"/>
      <dgm:spPr/>
      <dgm:t>
        <a:bodyPr/>
        <a:lstStyle/>
        <a:p>
          <a:pPr algn="l" rtl="0"/>
          <a:r>
            <a:rPr lang="en-US" b="1">
              <a:latin typeface="Calibri"/>
              <a:cs typeface="Calibri"/>
            </a:rPr>
            <a:t> </a:t>
          </a:r>
        </a:p>
      </dgm:t>
    </dgm:pt>
    <dgm:pt modelId="{3F767354-ED67-4F2A-8DD2-B1ED5DD4AB60}" type="parTrans" cxnId="{4B8BCF53-99C2-4CAC-8B55-2ECED5B7C117}">
      <dgm:prSet/>
      <dgm:spPr/>
    </dgm:pt>
    <dgm:pt modelId="{92565DD8-08BA-4947-9E61-78D98CF811FA}" type="sibTrans" cxnId="{4B8BCF53-99C2-4CAC-8B55-2ECED5B7C117}">
      <dgm:prSet/>
      <dgm:spPr/>
    </dgm:pt>
    <dgm:pt modelId="{1CE13863-1B2F-4625-8CEE-C23573BB6567}">
      <dgm:prSet phldr="0"/>
      <dgm:spPr/>
      <dgm:t>
        <a:bodyPr/>
        <a:lstStyle/>
        <a:p>
          <a:pPr algn="l" rtl="0"/>
          <a:r>
            <a:rPr lang="en-US" b="1">
              <a:latin typeface="Calibri"/>
              <a:cs typeface="Calibri"/>
            </a:rPr>
            <a:t> </a:t>
          </a:r>
        </a:p>
      </dgm:t>
    </dgm:pt>
    <dgm:pt modelId="{09A9FA7D-69E0-49B0-BD59-EDF723CED837}" type="parTrans" cxnId="{AFF1D6BE-3F17-4EE6-A29C-A82697723B0E}">
      <dgm:prSet/>
      <dgm:spPr/>
    </dgm:pt>
    <dgm:pt modelId="{9F893B08-B16E-4837-91F1-6A1CDCDDB744}" type="sibTrans" cxnId="{AFF1D6BE-3F17-4EE6-A29C-A82697723B0E}">
      <dgm:prSet/>
      <dgm:spPr/>
    </dgm:pt>
    <dgm:pt modelId="{6D105743-FD67-47C4-B781-5E9812D78CF0}">
      <dgm:prSet phldr="0"/>
      <dgm:spPr/>
      <dgm:t>
        <a:bodyPr/>
        <a:lstStyle/>
        <a:p>
          <a:pPr algn="l" rtl="0"/>
          <a:r>
            <a:rPr lang="en-US" b="1">
              <a:latin typeface="Calibri"/>
              <a:cs typeface="Calibri"/>
            </a:rPr>
            <a:t> </a:t>
          </a:r>
        </a:p>
      </dgm:t>
    </dgm:pt>
    <dgm:pt modelId="{0F86FFCF-0E0D-4B20-9092-0AC1A86658CD}" type="parTrans" cxnId="{A7B639F5-38BF-47B9-A349-8205AEAA2ABC}">
      <dgm:prSet/>
      <dgm:spPr/>
    </dgm:pt>
    <dgm:pt modelId="{E32BA22A-CFBA-45F8-AFA0-6CC55554D04B}" type="sibTrans" cxnId="{A7B639F5-38BF-47B9-A349-8205AEAA2ABC}">
      <dgm:prSet/>
      <dgm:spPr/>
    </dgm:pt>
    <dgm:pt modelId="{DAA5444F-3352-4553-9217-A15FB4898530}" type="pres">
      <dgm:prSet presAssocID="{DA925A4C-3A49-4EE5-8B29-89F7CDE8AB13}" presName="Name0" presStyleCnt="0">
        <dgm:presLayoutVars>
          <dgm:dir/>
          <dgm:animLvl val="lvl"/>
          <dgm:resizeHandles val="exact"/>
        </dgm:presLayoutVars>
      </dgm:prSet>
      <dgm:spPr/>
    </dgm:pt>
    <dgm:pt modelId="{7347EF5C-0904-44C0-897A-B0BE141B8910}" type="pres">
      <dgm:prSet presAssocID="{BA918A99-30F5-4E56-9523-F195E21CBEC1}" presName="composite" presStyleCnt="0"/>
      <dgm:spPr/>
    </dgm:pt>
    <dgm:pt modelId="{1056543C-2EE0-4417-9960-DDFB60C05003}" type="pres">
      <dgm:prSet presAssocID="{BA918A99-30F5-4E56-9523-F195E21CBEC1}" presName="parTx" presStyleLbl="alignNode1" presStyleIdx="0" presStyleCnt="4">
        <dgm:presLayoutVars>
          <dgm:chMax val="0"/>
          <dgm:chPref val="0"/>
        </dgm:presLayoutVars>
      </dgm:prSet>
      <dgm:spPr/>
    </dgm:pt>
    <dgm:pt modelId="{781D3572-4F27-4365-AAE8-8E1B9DD448A4}" type="pres">
      <dgm:prSet presAssocID="{BA918A99-30F5-4E56-9523-F195E21CBEC1}" presName="desTx" presStyleLbl="alignAccFollowNode1" presStyleIdx="0" presStyleCnt="4">
        <dgm:presLayoutVars/>
      </dgm:prSet>
      <dgm:spPr/>
    </dgm:pt>
    <dgm:pt modelId="{1ADC98D4-7E5A-4BDE-BC35-0D8ED8F1E177}" type="pres">
      <dgm:prSet presAssocID="{F6C26B00-5BF8-42B0-B0AC-CA1076C305F1}" presName="space" presStyleCnt="0"/>
      <dgm:spPr/>
    </dgm:pt>
    <dgm:pt modelId="{BB3B75FD-8A9A-4AC7-BF95-40C17C0024EE}" type="pres">
      <dgm:prSet presAssocID="{78020020-EEE5-44F3-83B8-CE9D6F115236}" presName="composite" presStyleCnt="0"/>
      <dgm:spPr/>
    </dgm:pt>
    <dgm:pt modelId="{B529BA56-941F-4B18-BD0C-4DA0FD2BEC1A}" type="pres">
      <dgm:prSet presAssocID="{78020020-EEE5-44F3-83B8-CE9D6F115236}" presName="parTx" presStyleLbl="alignNode1" presStyleIdx="1" presStyleCnt="4">
        <dgm:presLayoutVars>
          <dgm:chMax val="0"/>
          <dgm:chPref val="0"/>
        </dgm:presLayoutVars>
      </dgm:prSet>
      <dgm:spPr/>
    </dgm:pt>
    <dgm:pt modelId="{55F8DE78-224A-440C-9070-FABA27B73D23}" type="pres">
      <dgm:prSet presAssocID="{78020020-EEE5-44F3-83B8-CE9D6F115236}" presName="desTx" presStyleLbl="alignAccFollowNode1" presStyleIdx="1" presStyleCnt="4">
        <dgm:presLayoutVars/>
      </dgm:prSet>
      <dgm:spPr/>
    </dgm:pt>
    <dgm:pt modelId="{18246B20-91B3-488E-B779-651A9D2AAA5B}" type="pres">
      <dgm:prSet presAssocID="{D4924804-A7A7-4FBE-96CE-064D2DDF1E41}" presName="space" presStyleCnt="0"/>
      <dgm:spPr/>
    </dgm:pt>
    <dgm:pt modelId="{784CF0E9-41BB-4BAC-9D49-AEB962F0DFB7}" type="pres">
      <dgm:prSet presAssocID="{A88DE1E7-3764-475A-9CD0-7436547C9681}" presName="composite" presStyleCnt="0"/>
      <dgm:spPr/>
    </dgm:pt>
    <dgm:pt modelId="{703462C4-AF81-42EE-91F8-361B1B7FFEF0}" type="pres">
      <dgm:prSet presAssocID="{A88DE1E7-3764-475A-9CD0-7436547C9681}" presName="parTx" presStyleLbl="alignNode1" presStyleIdx="2" presStyleCnt="4">
        <dgm:presLayoutVars>
          <dgm:chMax val="0"/>
          <dgm:chPref val="0"/>
        </dgm:presLayoutVars>
      </dgm:prSet>
      <dgm:spPr/>
    </dgm:pt>
    <dgm:pt modelId="{B406BD77-F8FD-4CEB-8981-ED09FB88EC56}" type="pres">
      <dgm:prSet presAssocID="{A88DE1E7-3764-475A-9CD0-7436547C9681}" presName="desTx" presStyleLbl="alignAccFollowNode1" presStyleIdx="2" presStyleCnt="4">
        <dgm:presLayoutVars/>
      </dgm:prSet>
      <dgm:spPr/>
    </dgm:pt>
    <dgm:pt modelId="{87EAC4F1-2329-4AC5-B284-9C8A6747789C}" type="pres">
      <dgm:prSet presAssocID="{92565DD8-08BA-4947-9E61-78D98CF811FA}" presName="space" presStyleCnt="0"/>
      <dgm:spPr/>
    </dgm:pt>
    <dgm:pt modelId="{5698A434-325C-4610-BB86-6F36DDCCD2D4}" type="pres">
      <dgm:prSet presAssocID="{1CE13863-1B2F-4625-8CEE-C23573BB6567}" presName="composite" presStyleCnt="0"/>
      <dgm:spPr/>
    </dgm:pt>
    <dgm:pt modelId="{653A851C-3B10-4440-85E8-A0BF224AFA25}" type="pres">
      <dgm:prSet presAssocID="{1CE13863-1B2F-4625-8CEE-C23573BB6567}" presName="parTx" presStyleLbl="alignNode1" presStyleIdx="3" presStyleCnt="4">
        <dgm:presLayoutVars>
          <dgm:chMax val="0"/>
          <dgm:chPref val="0"/>
        </dgm:presLayoutVars>
      </dgm:prSet>
      <dgm:spPr/>
    </dgm:pt>
    <dgm:pt modelId="{288DA1FF-276C-453D-8F9C-30B79AA5657C}" type="pres">
      <dgm:prSet presAssocID="{1CE13863-1B2F-4625-8CEE-C23573BB6567}" presName="desTx" presStyleLbl="alignAccFollowNode1" presStyleIdx="3" presStyleCnt="4">
        <dgm:presLayoutVars/>
      </dgm:prSet>
      <dgm:spPr/>
    </dgm:pt>
  </dgm:ptLst>
  <dgm:cxnLst>
    <dgm:cxn modelId="{F6E84223-4FC1-48AF-8C0F-D1B7E82D4357}" type="presOf" srcId="{6D105743-FD67-47C4-B781-5E9812D78CF0}" destId="{288DA1FF-276C-453D-8F9C-30B79AA5657C}" srcOrd="0" destOrd="0" presId="urn:microsoft.com/office/officeart/2016/7/layout/ChevronBlockProcess"/>
    <dgm:cxn modelId="{93471035-DA06-499B-97E7-B55D74841461}" type="presOf" srcId="{A88DE1E7-3764-475A-9CD0-7436547C9681}" destId="{703462C4-AF81-42EE-91F8-361B1B7FFEF0}" srcOrd="0" destOrd="0" presId="urn:microsoft.com/office/officeart/2016/7/layout/ChevronBlockProcess"/>
    <dgm:cxn modelId="{14CD9A36-7124-444D-AD55-D46FFD0E90AC}" type="presOf" srcId="{7AF93166-C59A-4803-9859-8E561E554F3C}" destId="{781D3572-4F27-4365-AAE8-8E1B9DD448A4}" srcOrd="0" destOrd="0" presId="urn:microsoft.com/office/officeart/2016/7/layout/ChevronBlockProcess"/>
    <dgm:cxn modelId="{85F6213D-6D4E-4BBB-A4A4-0C9D5164AEC0}" type="presOf" srcId="{1CE13863-1B2F-4625-8CEE-C23573BB6567}" destId="{653A851C-3B10-4440-85E8-A0BF224AFA25}" srcOrd="0" destOrd="0" presId="urn:microsoft.com/office/officeart/2016/7/layout/ChevronBlockProcess"/>
    <dgm:cxn modelId="{AA4A6B45-19C9-46B3-80CC-5954D0AE507F}" srcId="{BA918A99-30F5-4E56-9523-F195E21CBEC1}" destId="{7AF93166-C59A-4803-9859-8E561E554F3C}" srcOrd="0" destOrd="0" parTransId="{6A90C8A6-9A94-4735-9B77-C2C3DCD2B829}" sibTransId="{F149DC76-958A-454C-B11A-BE961D0626C0}"/>
    <dgm:cxn modelId="{CC971F4C-7246-4F9B-8EDF-35D476232C42}" srcId="{A88DE1E7-3764-475A-9CD0-7436547C9681}" destId="{497B7301-4CB1-4F68-BB83-4A63BE01B386}" srcOrd="0" destOrd="0" parTransId="{DEE60C5C-FFE5-47CC-9260-234F4CE627D2}" sibTransId="{06AF8464-DFE0-486A-9C94-E4A8C1D05575}"/>
    <dgm:cxn modelId="{4B8BCF53-99C2-4CAC-8B55-2ECED5B7C117}" srcId="{DA925A4C-3A49-4EE5-8B29-89F7CDE8AB13}" destId="{A88DE1E7-3764-475A-9CD0-7436547C9681}" srcOrd="2" destOrd="0" parTransId="{3F767354-ED67-4F2A-8DD2-B1ED5DD4AB60}" sibTransId="{92565DD8-08BA-4947-9E61-78D98CF811FA}"/>
    <dgm:cxn modelId="{3340A57D-A1B7-4ACF-88F2-6670DA199CAB}" srcId="{DA925A4C-3A49-4EE5-8B29-89F7CDE8AB13}" destId="{BA918A99-30F5-4E56-9523-F195E21CBEC1}" srcOrd="0" destOrd="0" parTransId="{FE126687-FA55-4815-81A9-1CCF66B6FF24}" sibTransId="{F6C26B00-5BF8-42B0-B0AC-CA1076C305F1}"/>
    <dgm:cxn modelId="{AFF1D6BE-3F17-4EE6-A29C-A82697723B0E}" srcId="{DA925A4C-3A49-4EE5-8B29-89F7CDE8AB13}" destId="{1CE13863-1B2F-4625-8CEE-C23573BB6567}" srcOrd="3" destOrd="0" parTransId="{09A9FA7D-69E0-49B0-BD59-EDF723CED837}" sibTransId="{9F893B08-B16E-4837-91F1-6A1CDCDDB744}"/>
    <dgm:cxn modelId="{8916E5C3-6984-4970-B7E3-7A77B27FF7FF}" type="presOf" srcId="{DA925A4C-3A49-4EE5-8B29-89F7CDE8AB13}" destId="{DAA5444F-3352-4553-9217-A15FB4898530}" srcOrd="0" destOrd="0" presId="urn:microsoft.com/office/officeart/2016/7/layout/ChevronBlockProcess"/>
    <dgm:cxn modelId="{5564E4CA-CAA4-4723-B0C1-32F8E2A3FED6}" type="presOf" srcId="{55B5F538-366B-44AF-8DD9-6F7DF82D7E8F}" destId="{55F8DE78-224A-440C-9070-FABA27B73D23}" srcOrd="0" destOrd="0" presId="urn:microsoft.com/office/officeart/2016/7/layout/ChevronBlockProcess"/>
    <dgm:cxn modelId="{23298FCC-F0BA-4BAB-8C62-A1A80D94A065}" type="presOf" srcId="{BA918A99-30F5-4E56-9523-F195E21CBEC1}" destId="{1056543C-2EE0-4417-9960-DDFB60C05003}" srcOrd="0" destOrd="0" presId="urn:microsoft.com/office/officeart/2016/7/layout/ChevronBlockProcess"/>
    <dgm:cxn modelId="{9F58F5E9-2768-41AB-A8E9-C1C9B5D74CB3}" type="presOf" srcId="{78020020-EEE5-44F3-83B8-CE9D6F115236}" destId="{B529BA56-941F-4B18-BD0C-4DA0FD2BEC1A}" srcOrd="0" destOrd="0" presId="urn:microsoft.com/office/officeart/2016/7/layout/ChevronBlockProcess"/>
    <dgm:cxn modelId="{25EC69F2-5E62-4482-8875-B3579AC91D48}" type="presOf" srcId="{497B7301-4CB1-4F68-BB83-4A63BE01B386}" destId="{B406BD77-F8FD-4CEB-8981-ED09FB88EC56}" srcOrd="0" destOrd="0" presId="urn:microsoft.com/office/officeart/2016/7/layout/ChevronBlockProcess"/>
    <dgm:cxn modelId="{89538AF3-A275-4101-8FB9-7B6144C404AE}" srcId="{78020020-EEE5-44F3-83B8-CE9D6F115236}" destId="{55B5F538-366B-44AF-8DD9-6F7DF82D7E8F}" srcOrd="0" destOrd="0" parTransId="{6E49E0B1-FB82-4D94-A81B-1AC549A75231}" sibTransId="{BF25D012-BB93-4290-8AFE-D5F2A910D6E4}"/>
    <dgm:cxn modelId="{A7B639F5-38BF-47B9-A349-8205AEAA2ABC}" srcId="{1CE13863-1B2F-4625-8CEE-C23573BB6567}" destId="{6D105743-FD67-47C4-B781-5E9812D78CF0}" srcOrd="0" destOrd="0" parTransId="{0F86FFCF-0E0D-4B20-9092-0AC1A86658CD}" sibTransId="{E32BA22A-CFBA-45F8-AFA0-6CC55554D04B}"/>
    <dgm:cxn modelId="{D69669FD-449B-401E-9BA0-2A4643A4B46D}" srcId="{DA925A4C-3A49-4EE5-8B29-89F7CDE8AB13}" destId="{78020020-EEE5-44F3-83B8-CE9D6F115236}" srcOrd="1" destOrd="0" parTransId="{EC2D60CE-C828-4512-8B62-239A1AEE7A11}" sibTransId="{D4924804-A7A7-4FBE-96CE-064D2DDF1E41}"/>
    <dgm:cxn modelId="{5856DF17-BAC1-47C1-BD98-FDEC854690ED}" type="presParOf" srcId="{DAA5444F-3352-4553-9217-A15FB4898530}" destId="{7347EF5C-0904-44C0-897A-B0BE141B8910}" srcOrd="0" destOrd="0" presId="urn:microsoft.com/office/officeart/2016/7/layout/ChevronBlockProcess"/>
    <dgm:cxn modelId="{8AFA79DD-5B76-4236-B7B9-8DE9DFDA9E6D}" type="presParOf" srcId="{7347EF5C-0904-44C0-897A-B0BE141B8910}" destId="{1056543C-2EE0-4417-9960-DDFB60C05003}" srcOrd="0" destOrd="0" presId="urn:microsoft.com/office/officeart/2016/7/layout/ChevronBlockProcess"/>
    <dgm:cxn modelId="{BB997BB5-3B3C-4C3B-B3F9-ED70098A1119}" type="presParOf" srcId="{7347EF5C-0904-44C0-897A-B0BE141B8910}" destId="{781D3572-4F27-4365-AAE8-8E1B9DD448A4}" srcOrd="1" destOrd="0" presId="urn:microsoft.com/office/officeart/2016/7/layout/ChevronBlockProcess"/>
    <dgm:cxn modelId="{2D6E44AF-22A5-4B86-93AA-B6367D0781C0}" type="presParOf" srcId="{DAA5444F-3352-4553-9217-A15FB4898530}" destId="{1ADC98D4-7E5A-4BDE-BC35-0D8ED8F1E177}" srcOrd="1" destOrd="0" presId="urn:microsoft.com/office/officeart/2016/7/layout/ChevronBlockProcess"/>
    <dgm:cxn modelId="{EAB20812-5810-44F3-9F0D-343F577A0247}" type="presParOf" srcId="{DAA5444F-3352-4553-9217-A15FB4898530}" destId="{BB3B75FD-8A9A-4AC7-BF95-40C17C0024EE}" srcOrd="2" destOrd="0" presId="urn:microsoft.com/office/officeart/2016/7/layout/ChevronBlockProcess"/>
    <dgm:cxn modelId="{EE56A127-614D-4184-A8F9-6E93884A398B}" type="presParOf" srcId="{BB3B75FD-8A9A-4AC7-BF95-40C17C0024EE}" destId="{B529BA56-941F-4B18-BD0C-4DA0FD2BEC1A}" srcOrd="0" destOrd="0" presId="urn:microsoft.com/office/officeart/2016/7/layout/ChevronBlockProcess"/>
    <dgm:cxn modelId="{8D44C038-1967-44FE-B5EB-F81365D96E69}" type="presParOf" srcId="{BB3B75FD-8A9A-4AC7-BF95-40C17C0024EE}" destId="{55F8DE78-224A-440C-9070-FABA27B73D23}" srcOrd="1" destOrd="0" presId="urn:microsoft.com/office/officeart/2016/7/layout/ChevronBlockProcess"/>
    <dgm:cxn modelId="{D54FAAE4-3606-47DF-A2F5-6C1A434E8E9B}" type="presParOf" srcId="{DAA5444F-3352-4553-9217-A15FB4898530}" destId="{18246B20-91B3-488E-B779-651A9D2AAA5B}" srcOrd="3" destOrd="0" presId="urn:microsoft.com/office/officeart/2016/7/layout/ChevronBlockProcess"/>
    <dgm:cxn modelId="{DCEFC211-6F30-4D37-A84C-8F429DF7F6BC}" type="presParOf" srcId="{DAA5444F-3352-4553-9217-A15FB4898530}" destId="{784CF0E9-41BB-4BAC-9D49-AEB962F0DFB7}" srcOrd="4" destOrd="0" presId="urn:microsoft.com/office/officeart/2016/7/layout/ChevronBlockProcess"/>
    <dgm:cxn modelId="{E4A64EFC-28C3-4741-9588-8F671CB4DB13}" type="presParOf" srcId="{784CF0E9-41BB-4BAC-9D49-AEB962F0DFB7}" destId="{703462C4-AF81-42EE-91F8-361B1B7FFEF0}" srcOrd="0" destOrd="0" presId="urn:microsoft.com/office/officeart/2016/7/layout/ChevronBlockProcess"/>
    <dgm:cxn modelId="{DFEEEE6E-7592-40BC-87C1-B5D255587B8F}" type="presParOf" srcId="{784CF0E9-41BB-4BAC-9D49-AEB962F0DFB7}" destId="{B406BD77-F8FD-4CEB-8981-ED09FB88EC56}" srcOrd="1" destOrd="0" presId="urn:microsoft.com/office/officeart/2016/7/layout/ChevronBlockProcess"/>
    <dgm:cxn modelId="{F1BA494A-8176-473A-AD3E-44C22E0DC1C2}" type="presParOf" srcId="{DAA5444F-3352-4553-9217-A15FB4898530}" destId="{87EAC4F1-2329-4AC5-B284-9C8A6747789C}" srcOrd="5" destOrd="0" presId="urn:microsoft.com/office/officeart/2016/7/layout/ChevronBlockProcess"/>
    <dgm:cxn modelId="{0875E444-EC85-42EA-B28E-A90188FFFB7E}" type="presParOf" srcId="{DAA5444F-3352-4553-9217-A15FB4898530}" destId="{5698A434-325C-4610-BB86-6F36DDCCD2D4}" srcOrd="6" destOrd="0" presId="urn:microsoft.com/office/officeart/2016/7/layout/ChevronBlockProcess"/>
    <dgm:cxn modelId="{0C16D80A-C758-40CF-BCEB-23EDF6D63217}" type="presParOf" srcId="{5698A434-325C-4610-BB86-6F36DDCCD2D4}" destId="{653A851C-3B10-4440-85E8-A0BF224AFA25}" srcOrd="0" destOrd="0" presId="urn:microsoft.com/office/officeart/2016/7/layout/ChevronBlockProcess"/>
    <dgm:cxn modelId="{EB94C0A5-4B1C-4A15-83FD-AFC86FAD2271}" type="presParOf" srcId="{5698A434-325C-4610-BB86-6F36DDCCD2D4}" destId="{288DA1FF-276C-453D-8F9C-30B79AA5657C}"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E660DB-D2F8-4689-9DD5-A29F1B9D72D3}"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E51AE57A-E192-4790-B0D6-B70AFD495C92}">
      <dgm:prSet phldr="0"/>
      <dgm:spPr/>
      <dgm:t>
        <a:bodyPr/>
        <a:lstStyle/>
        <a:p>
          <a:pPr algn="l" rtl="0"/>
          <a:r>
            <a:rPr lang="en-US" b="1" i="0" u="none" strike="noStrike" cap="none" baseline="0" noProof="0">
              <a:latin typeface="Calibri"/>
              <a:cs typeface="Calibri"/>
            </a:rPr>
            <a:t> </a:t>
          </a:r>
        </a:p>
      </dgm:t>
    </dgm:pt>
    <dgm:pt modelId="{AC6FDB45-EB3D-46FE-BAF7-D9AD4365EE01}" type="parTrans" cxnId="{8972B8A8-9C28-4E8C-B970-9DCCB252234D}">
      <dgm:prSet/>
      <dgm:spPr/>
    </dgm:pt>
    <dgm:pt modelId="{A5088683-1099-4DD1-B35C-CD7A752AC707}" type="sibTrans" cxnId="{8972B8A8-9C28-4E8C-B970-9DCCB252234D}">
      <dgm:prSet phldrT="3" phldr="0"/>
      <dgm:spPr/>
      <dgm:t>
        <a:bodyPr/>
        <a:lstStyle/>
        <a:p>
          <a:r>
            <a:rPr lang="en-US"/>
            <a:t>3</a:t>
          </a:r>
        </a:p>
      </dgm:t>
    </dgm:pt>
    <dgm:pt modelId="{602E71B5-ACB7-4437-B7BB-C59242EB8404}">
      <dgm:prSet phldr="0"/>
      <dgm:spPr/>
      <dgm:t>
        <a:bodyPr/>
        <a:lstStyle/>
        <a:p>
          <a:pPr algn="l" rtl="0"/>
          <a:r>
            <a:rPr lang="en-US" b="1">
              <a:latin typeface="Calibri"/>
              <a:cs typeface="Calibri"/>
            </a:rPr>
            <a:t> </a:t>
          </a:r>
          <a:r>
            <a:rPr lang="en-US" b="1" i="0" u="none" strike="noStrike" cap="none" baseline="0" noProof="0">
              <a:solidFill>
                <a:srgbClr val="010000"/>
              </a:solidFill>
              <a:latin typeface="Calibri"/>
              <a:cs typeface="Calibri"/>
            </a:rPr>
            <a:t> </a:t>
          </a:r>
          <a:endParaRPr lang="en-US"/>
        </a:p>
      </dgm:t>
    </dgm:pt>
    <dgm:pt modelId="{49262635-D230-40E5-8F8B-50E51B2C993A}" type="parTrans" cxnId="{4EEF35D5-B70A-457E-82E3-1B00FEDC74EC}">
      <dgm:prSet/>
      <dgm:spPr/>
    </dgm:pt>
    <dgm:pt modelId="{55325647-3AA2-4DC4-8B4A-4F92DC1115BC}" type="sibTrans" cxnId="{4EEF35D5-B70A-457E-82E3-1B00FEDC74EC}">
      <dgm:prSet phldrT="1" phldr="0"/>
      <dgm:spPr/>
      <dgm:t>
        <a:bodyPr/>
        <a:lstStyle/>
        <a:p>
          <a:r>
            <a:rPr lang="en-US"/>
            <a:t>1</a:t>
          </a:r>
        </a:p>
      </dgm:t>
    </dgm:pt>
    <dgm:pt modelId="{1CB23AD7-B403-4728-866B-B32D22849001}">
      <dgm:prSet phldr="0"/>
      <dgm:spPr/>
      <dgm:t>
        <a:bodyPr/>
        <a:lstStyle/>
        <a:p>
          <a:pPr algn="l" rtl="0"/>
          <a:r>
            <a:rPr lang="en-US" b="1" i="0" u="none" strike="noStrike" cap="none" baseline="0" noProof="0">
              <a:latin typeface="Calibri"/>
              <a:cs typeface="Calibri"/>
            </a:rPr>
            <a:t> </a:t>
          </a:r>
        </a:p>
      </dgm:t>
    </dgm:pt>
    <dgm:pt modelId="{D7FB60AB-6A25-4FBC-A173-7BC1CA2A0E21}" type="parTrans" cxnId="{FB66D32E-3EF2-4498-ACEC-57DEA75E48A6}">
      <dgm:prSet/>
      <dgm:spPr/>
    </dgm:pt>
    <dgm:pt modelId="{A49ADBE9-C25B-4DE6-A8EF-9D55404647EF}" type="sibTrans" cxnId="{FB66D32E-3EF2-4498-ACEC-57DEA75E48A6}">
      <dgm:prSet phldrT="2" phldr="0"/>
      <dgm:spPr/>
      <dgm:t>
        <a:bodyPr/>
        <a:lstStyle/>
        <a:p>
          <a:r>
            <a:rPr lang="en-US"/>
            <a:t>2</a:t>
          </a:r>
        </a:p>
      </dgm:t>
    </dgm:pt>
    <dgm:pt modelId="{0D897115-BBF7-445C-9ADE-4446EB31397A}" type="pres">
      <dgm:prSet presAssocID="{BBE660DB-D2F8-4689-9DD5-A29F1B9D72D3}" presName="Name0" presStyleCnt="0">
        <dgm:presLayoutVars>
          <dgm:animLvl val="lvl"/>
          <dgm:resizeHandles val="exact"/>
        </dgm:presLayoutVars>
      </dgm:prSet>
      <dgm:spPr/>
    </dgm:pt>
    <dgm:pt modelId="{3557A5AE-38C1-4E57-8878-823F1B97E5B5}" type="pres">
      <dgm:prSet presAssocID="{602E71B5-ACB7-4437-B7BB-C59242EB8404}" presName="compositeNode" presStyleCnt="0">
        <dgm:presLayoutVars>
          <dgm:bulletEnabled val="1"/>
        </dgm:presLayoutVars>
      </dgm:prSet>
      <dgm:spPr/>
    </dgm:pt>
    <dgm:pt modelId="{20799EC5-D9BD-44C1-AE38-E07A3442BD4B}" type="pres">
      <dgm:prSet presAssocID="{602E71B5-ACB7-4437-B7BB-C59242EB8404}" presName="bgRect" presStyleLbl="bgAccFollowNode1" presStyleIdx="0" presStyleCnt="3"/>
      <dgm:spPr/>
    </dgm:pt>
    <dgm:pt modelId="{13ECC211-3E7F-45D9-AED3-D29A62D11686}" type="pres">
      <dgm:prSet presAssocID="{55325647-3AA2-4DC4-8B4A-4F92DC1115BC}" presName="sibTransNodeCircle" presStyleLbl="alignNode1" presStyleIdx="0" presStyleCnt="6">
        <dgm:presLayoutVars>
          <dgm:chMax val="0"/>
          <dgm:bulletEnabled/>
        </dgm:presLayoutVars>
      </dgm:prSet>
      <dgm:spPr/>
    </dgm:pt>
    <dgm:pt modelId="{DB5E1754-CBA3-4FC7-86DE-69F397223134}" type="pres">
      <dgm:prSet presAssocID="{602E71B5-ACB7-4437-B7BB-C59242EB8404}" presName="bottomLine" presStyleLbl="alignNode1" presStyleIdx="1" presStyleCnt="6">
        <dgm:presLayoutVars/>
      </dgm:prSet>
      <dgm:spPr/>
    </dgm:pt>
    <dgm:pt modelId="{40564D6D-3F91-4F48-97AB-3B8E7CE75D84}" type="pres">
      <dgm:prSet presAssocID="{602E71B5-ACB7-4437-B7BB-C59242EB8404}" presName="nodeText" presStyleLbl="bgAccFollowNode1" presStyleIdx="0" presStyleCnt="3">
        <dgm:presLayoutVars>
          <dgm:bulletEnabled val="1"/>
        </dgm:presLayoutVars>
      </dgm:prSet>
      <dgm:spPr/>
    </dgm:pt>
    <dgm:pt modelId="{F84AE456-4308-4284-A25A-09C3F19E4AB6}" type="pres">
      <dgm:prSet presAssocID="{55325647-3AA2-4DC4-8B4A-4F92DC1115BC}" presName="sibTrans" presStyleCnt="0"/>
      <dgm:spPr/>
    </dgm:pt>
    <dgm:pt modelId="{F8221256-58C1-4BE8-A6B8-DC50BE0FBECA}" type="pres">
      <dgm:prSet presAssocID="{1CB23AD7-B403-4728-866B-B32D22849001}" presName="compositeNode" presStyleCnt="0">
        <dgm:presLayoutVars>
          <dgm:bulletEnabled val="1"/>
        </dgm:presLayoutVars>
      </dgm:prSet>
      <dgm:spPr/>
    </dgm:pt>
    <dgm:pt modelId="{AAC25B8C-0970-4AA8-ABF1-9C3C6F0539EA}" type="pres">
      <dgm:prSet presAssocID="{1CB23AD7-B403-4728-866B-B32D22849001}" presName="bgRect" presStyleLbl="bgAccFollowNode1" presStyleIdx="1" presStyleCnt="3"/>
      <dgm:spPr/>
    </dgm:pt>
    <dgm:pt modelId="{236890FC-F16D-4B95-8593-B082FB8A02FA}" type="pres">
      <dgm:prSet presAssocID="{A49ADBE9-C25B-4DE6-A8EF-9D55404647EF}" presName="sibTransNodeCircle" presStyleLbl="alignNode1" presStyleIdx="2" presStyleCnt="6">
        <dgm:presLayoutVars>
          <dgm:chMax val="0"/>
          <dgm:bulletEnabled/>
        </dgm:presLayoutVars>
      </dgm:prSet>
      <dgm:spPr/>
    </dgm:pt>
    <dgm:pt modelId="{A6503C2B-5F8C-4085-8E02-D2569762E4B4}" type="pres">
      <dgm:prSet presAssocID="{1CB23AD7-B403-4728-866B-B32D22849001}" presName="bottomLine" presStyleLbl="alignNode1" presStyleIdx="3" presStyleCnt="6">
        <dgm:presLayoutVars/>
      </dgm:prSet>
      <dgm:spPr/>
    </dgm:pt>
    <dgm:pt modelId="{2770CE92-1EE6-458D-A031-2F0BC72A7479}" type="pres">
      <dgm:prSet presAssocID="{1CB23AD7-B403-4728-866B-B32D22849001}" presName="nodeText" presStyleLbl="bgAccFollowNode1" presStyleIdx="1" presStyleCnt="3">
        <dgm:presLayoutVars>
          <dgm:bulletEnabled val="1"/>
        </dgm:presLayoutVars>
      </dgm:prSet>
      <dgm:spPr/>
    </dgm:pt>
    <dgm:pt modelId="{F156F42A-A52C-4856-853D-6FDEBBFBA175}" type="pres">
      <dgm:prSet presAssocID="{A49ADBE9-C25B-4DE6-A8EF-9D55404647EF}" presName="sibTrans" presStyleCnt="0"/>
      <dgm:spPr/>
    </dgm:pt>
    <dgm:pt modelId="{A3E96FCE-D704-45AB-919B-DC5E882EC4B7}" type="pres">
      <dgm:prSet presAssocID="{E51AE57A-E192-4790-B0D6-B70AFD495C92}" presName="compositeNode" presStyleCnt="0">
        <dgm:presLayoutVars>
          <dgm:bulletEnabled val="1"/>
        </dgm:presLayoutVars>
      </dgm:prSet>
      <dgm:spPr/>
    </dgm:pt>
    <dgm:pt modelId="{4F178831-BCA9-422C-9892-F3D873D364B6}" type="pres">
      <dgm:prSet presAssocID="{E51AE57A-E192-4790-B0D6-B70AFD495C92}" presName="bgRect" presStyleLbl="bgAccFollowNode1" presStyleIdx="2" presStyleCnt="3"/>
      <dgm:spPr/>
    </dgm:pt>
    <dgm:pt modelId="{EC0A23EF-93AA-4119-BD7D-A3EF08067773}" type="pres">
      <dgm:prSet presAssocID="{A5088683-1099-4DD1-B35C-CD7A752AC707}" presName="sibTransNodeCircle" presStyleLbl="alignNode1" presStyleIdx="4" presStyleCnt="6">
        <dgm:presLayoutVars>
          <dgm:chMax val="0"/>
          <dgm:bulletEnabled/>
        </dgm:presLayoutVars>
      </dgm:prSet>
      <dgm:spPr/>
    </dgm:pt>
    <dgm:pt modelId="{4D6EED44-5047-4F91-8D16-A0090A0A727B}" type="pres">
      <dgm:prSet presAssocID="{E51AE57A-E192-4790-B0D6-B70AFD495C92}" presName="bottomLine" presStyleLbl="alignNode1" presStyleIdx="5" presStyleCnt="6">
        <dgm:presLayoutVars/>
      </dgm:prSet>
      <dgm:spPr/>
    </dgm:pt>
    <dgm:pt modelId="{F02531BE-C168-45EC-AEED-79F9898656C1}" type="pres">
      <dgm:prSet presAssocID="{E51AE57A-E192-4790-B0D6-B70AFD495C92}" presName="nodeText" presStyleLbl="bgAccFollowNode1" presStyleIdx="2" presStyleCnt="3">
        <dgm:presLayoutVars>
          <dgm:bulletEnabled val="1"/>
        </dgm:presLayoutVars>
      </dgm:prSet>
      <dgm:spPr/>
    </dgm:pt>
  </dgm:ptLst>
  <dgm:cxnLst>
    <dgm:cxn modelId="{E66A9915-2E26-4DFE-A403-CD40EAF4C226}" type="presOf" srcId="{A49ADBE9-C25B-4DE6-A8EF-9D55404647EF}" destId="{236890FC-F16D-4B95-8593-B082FB8A02FA}" srcOrd="0" destOrd="0" presId="urn:microsoft.com/office/officeart/2016/7/layout/BasicLinearProcessNumbered"/>
    <dgm:cxn modelId="{2898B816-6C24-42B5-98F1-7E83B0406A34}" type="presOf" srcId="{E51AE57A-E192-4790-B0D6-B70AFD495C92}" destId="{4F178831-BCA9-422C-9892-F3D873D364B6}" srcOrd="0" destOrd="0" presId="urn:microsoft.com/office/officeart/2016/7/layout/BasicLinearProcessNumbered"/>
    <dgm:cxn modelId="{FB66D32E-3EF2-4498-ACEC-57DEA75E48A6}" srcId="{BBE660DB-D2F8-4689-9DD5-A29F1B9D72D3}" destId="{1CB23AD7-B403-4728-866B-B32D22849001}" srcOrd="1" destOrd="0" parTransId="{D7FB60AB-6A25-4FBC-A173-7BC1CA2A0E21}" sibTransId="{A49ADBE9-C25B-4DE6-A8EF-9D55404647EF}"/>
    <dgm:cxn modelId="{B74F6D37-0CB5-49B9-BDB6-9F664106006E}" type="presOf" srcId="{55325647-3AA2-4DC4-8B4A-4F92DC1115BC}" destId="{13ECC211-3E7F-45D9-AED3-D29A62D11686}" srcOrd="0" destOrd="0" presId="urn:microsoft.com/office/officeart/2016/7/layout/BasicLinearProcessNumbered"/>
    <dgm:cxn modelId="{5473A23D-984E-4AF7-A59A-F2B47DABD16C}" type="presOf" srcId="{A5088683-1099-4DD1-B35C-CD7A752AC707}" destId="{EC0A23EF-93AA-4119-BD7D-A3EF08067773}" srcOrd="0" destOrd="0" presId="urn:microsoft.com/office/officeart/2016/7/layout/BasicLinearProcessNumbered"/>
    <dgm:cxn modelId="{EC6EC14A-D336-4FA5-B1D0-6DA3AA57ABC7}" type="presOf" srcId="{602E71B5-ACB7-4437-B7BB-C59242EB8404}" destId="{40564D6D-3F91-4F48-97AB-3B8E7CE75D84}" srcOrd="1" destOrd="0" presId="urn:microsoft.com/office/officeart/2016/7/layout/BasicLinearProcessNumbered"/>
    <dgm:cxn modelId="{F51C8A56-E2D7-4615-9834-A75AC5D50919}" type="presOf" srcId="{BBE660DB-D2F8-4689-9DD5-A29F1B9D72D3}" destId="{0D897115-BBF7-445C-9ADE-4446EB31397A}" srcOrd="0" destOrd="0" presId="urn:microsoft.com/office/officeart/2016/7/layout/BasicLinearProcessNumbered"/>
    <dgm:cxn modelId="{8972B8A8-9C28-4E8C-B970-9DCCB252234D}" srcId="{BBE660DB-D2F8-4689-9DD5-A29F1B9D72D3}" destId="{E51AE57A-E192-4790-B0D6-B70AFD495C92}" srcOrd="2" destOrd="0" parTransId="{AC6FDB45-EB3D-46FE-BAF7-D9AD4365EE01}" sibTransId="{A5088683-1099-4DD1-B35C-CD7A752AC707}"/>
    <dgm:cxn modelId="{058A88A9-B5B2-49ED-A1B7-17419F08619D}" type="presOf" srcId="{E51AE57A-E192-4790-B0D6-B70AFD495C92}" destId="{F02531BE-C168-45EC-AEED-79F9898656C1}" srcOrd="1" destOrd="0" presId="urn:microsoft.com/office/officeart/2016/7/layout/BasicLinearProcessNumbered"/>
    <dgm:cxn modelId="{202559C1-C32F-4AA5-8EA1-0D33221A2AC2}" type="presOf" srcId="{1CB23AD7-B403-4728-866B-B32D22849001}" destId="{AAC25B8C-0970-4AA8-ABF1-9C3C6F0539EA}" srcOrd="0" destOrd="0" presId="urn:microsoft.com/office/officeart/2016/7/layout/BasicLinearProcessNumbered"/>
    <dgm:cxn modelId="{4EEF35D5-B70A-457E-82E3-1B00FEDC74EC}" srcId="{BBE660DB-D2F8-4689-9DD5-A29F1B9D72D3}" destId="{602E71B5-ACB7-4437-B7BB-C59242EB8404}" srcOrd="0" destOrd="0" parTransId="{49262635-D230-40E5-8F8B-50E51B2C993A}" sibTransId="{55325647-3AA2-4DC4-8B4A-4F92DC1115BC}"/>
    <dgm:cxn modelId="{35BF60FE-5AA7-436A-B6EB-D50DBD98BA8D}" type="presOf" srcId="{602E71B5-ACB7-4437-B7BB-C59242EB8404}" destId="{20799EC5-D9BD-44C1-AE38-E07A3442BD4B}" srcOrd="0" destOrd="0" presId="urn:microsoft.com/office/officeart/2016/7/layout/BasicLinearProcessNumbered"/>
    <dgm:cxn modelId="{E8B1CEFE-5B16-4E9D-98FB-8AEB1094EAC5}" type="presOf" srcId="{1CB23AD7-B403-4728-866B-B32D22849001}" destId="{2770CE92-1EE6-458D-A031-2F0BC72A7479}" srcOrd="1" destOrd="0" presId="urn:microsoft.com/office/officeart/2016/7/layout/BasicLinearProcessNumbered"/>
    <dgm:cxn modelId="{0A6D1B0E-342B-4E70-8743-7F16DE69FADE}" type="presParOf" srcId="{0D897115-BBF7-445C-9ADE-4446EB31397A}" destId="{3557A5AE-38C1-4E57-8878-823F1B97E5B5}" srcOrd="0" destOrd="0" presId="urn:microsoft.com/office/officeart/2016/7/layout/BasicLinearProcessNumbered"/>
    <dgm:cxn modelId="{51C2EE95-A5D9-44F7-88EC-A16F557A3D26}" type="presParOf" srcId="{3557A5AE-38C1-4E57-8878-823F1B97E5B5}" destId="{20799EC5-D9BD-44C1-AE38-E07A3442BD4B}" srcOrd="0" destOrd="0" presId="urn:microsoft.com/office/officeart/2016/7/layout/BasicLinearProcessNumbered"/>
    <dgm:cxn modelId="{02528AAC-B049-497B-B9BD-7ACD153AF003}" type="presParOf" srcId="{3557A5AE-38C1-4E57-8878-823F1B97E5B5}" destId="{13ECC211-3E7F-45D9-AED3-D29A62D11686}" srcOrd="1" destOrd="0" presId="urn:microsoft.com/office/officeart/2016/7/layout/BasicLinearProcessNumbered"/>
    <dgm:cxn modelId="{D8D4E7F7-A6B5-476D-82D0-502F3345727C}" type="presParOf" srcId="{3557A5AE-38C1-4E57-8878-823F1B97E5B5}" destId="{DB5E1754-CBA3-4FC7-86DE-69F397223134}" srcOrd="2" destOrd="0" presId="urn:microsoft.com/office/officeart/2016/7/layout/BasicLinearProcessNumbered"/>
    <dgm:cxn modelId="{A0FB2455-00DB-4CA0-993C-53F28250A0BE}" type="presParOf" srcId="{3557A5AE-38C1-4E57-8878-823F1B97E5B5}" destId="{40564D6D-3F91-4F48-97AB-3B8E7CE75D84}" srcOrd="3" destOrd="0" presId="urn:microsoft.com/office/officeart/2016/7/layout/BasicLinearProcessNumbered"/>
    <dgm:cxn modelId="{3DF780A9-811A-41E4-88C1-BD2BCE74DA42}" type="presParOf" srcId="{0D897115-BBF7-445C-9ADE-4446EB31397A}" destId="{F84AE456-4308-4284-A25A-09C3F19E4AB6}" srcOrd="1" destOrd="0" presId="urn:microsoft.com/office/officeart/2016/7/layout/BasicLinearProcessNumbered"/>
    <dgm:cxn modelId="{32E38E42-5C7F-4150-B40F-8834CF9078E4}" type="presParOf" srcId="{0D897115-BBF7-445C-9ADE-4446EB31397A}" destId="{F8221256-58C1-4BE8-A6B8-DC50BE0FBECA}" srcOrd="2" destOrd="0" presId="urn:microsoft.com/office/officeart/2016/7/layout/BasicLinearProcessNumbered"/>
    <dgm:cxn modelId="{1B1AE4F8-D035-4930-B4D8-4A94D81601F4}" type="presParOf" srcId="{F8221256-58C1-4BE8-A6B8-DC50BE0FBECA}" destId="{AAC25B8C-0970-4AA8-ABF1-9C3C6F0539EA}" srcOrd="0" destOrd="0" presId="urn:microsoft.com/office/officeart/2016/7/layout/BasicLinearProcessNumbered"/>
    <dgm:cxn modelId="{F205E3CA-0FC6-4D84-AC8A-BF2A9918C32B}" type="presParOf" srcId="{F8221256-58C1-4BE8-A6B8-DC50BE0FBECA}" destId="{236890FC-F16D-4B95-8593-B082FB8A02FA}" srcOrd="1" destOrd="0" presId="urn:microsoft.com/office/officeart/2016/7/layout/BasicLinearProcessNumbered"/>
    <dgm:cxn modelId="{8A07B5A4-E1D0-4103-97E2-AFD92EA9380E}" type="presParOf" srcId="{F8221256-58C1-4BE8-A6B8-DC50BE0FBECA}" destId="{A6503C2B-5F8C-4085-8E02-D2569762E4B4}" srcOrd="2" destOrd="0" presId="urn:microsoft.com/office/officeart/2016/7/layout/BasicLinearProcessNumbered"/>
    <dgm:cxn modelId="{E681A616-1965-4592-8CDE-0B352438133E}" type="presParOf" srcId="{F8221256-58C1-4BE8-A6B8-DC50BE0FBECA}" destId="{2770CE92-1EE6-458D-A031-2F0BC72A7479}" srcOrd="3" destOrd="0" presId="urn:microsoft.com/office/officeart/2016/7/layout/BasicLinearProcessNumbered"/>
    <dgm:cxn modelId="{DC0333A6-17B9-45D2-8B05-52DB591DEB6A}" type="presParOf" srcId="{0D897115-BBF7-445C-9ADE-4446EB31397A}" destId="{F156F42A-A52C-4856-853D-6FDEBBFBA175}" srcOrd="3" destOrd="0" presId="urn:microsoft.com/office/officeart/2016/7/layout/BasicLinearProcessNumbered"/>
    <dgm:cxn modelId="{0A94FA1F-07D1-4F6E-A80D-F90AC653B56D}" type="presParOf" srcId="{0D897115-BBF7-445C-9ADE-4446EB31397A}" destId="{A3E96FCE-D704-45AB-919B-DC5E882EC4B7}" srcOrd="4" destOrd="0" presId="urn:microsoft.com/office/officeart/2016/7/layout/BasicLinearProcessNumbered"/>
    <dgm:cxn modelId="{1D0B2FC6-0CCC-47C8-AFDB-7507F9B4DC77}" type="presParOf" srcId="{A3E96FCE-D704-45AB-919B-DC5E882EC4B7}" destId="{4F178831-BCA9-422C-9892-F3D873D364B6}" srcOrd="0" destOrd="0" presId="urn:microsoft.com/office/officeart/2016/7/layout/BasicLinearProcessNumbered"/>
    <dgm:cxn modelId="{010AE823-1E63-4D54-8A76-EFF167346BD3}" type="presParOf" srcId="{A3E96FCE-D704-45AB-919B-DC5E882EC4B7}" destId="{EC0A23EF-93AA-4119-BD7D-A3EF08067773}" srcOrd="1" destOrd="0" presId="urn:microsoft.com/office/officeart/2016/7/layout/BasicLinearProcessNumbered"/>
    <dgm:cxn modelId="{56864F69-204A-4209-8526-224862FC7AEC}" type="presParOf" srcId="{A3E96FCE-D704-45AB-919B-DC5E882EC4B7}" destId="{4D6EED44-5047-4F91-8D16-A0090A0A727B}" srcOrd="2" destOrd="0" presId="urn:microsoft.com/office/officeart/2016/7/layout/BasicLinearProcessNumbered"/>
    <dgm:cxn modelId="{B2541E52-C2A0-42E8-8784-6136124EF717}" type="presParOf" srcId="{A3E96FCE-D704-45AB-919B-DC5E882EC4B7}" destId="{F02531BE-C168-45EC-AEED-79F9898656C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1D28AD-04B1-498A-8C7C-D3CD50F1EF82}" type="doc">
      <dgm:prSet loTypeId="urn:microsoft.com/office/officeart/2016/7/layout/VerticalDownArrowProcess" loCatId="process" qsTypeId="urn:microsoft.com/office/officeart/2005/8/quickstyle/simple1" qsCatId="simple" csTypeId="urn:microsoft.com/office/officeart/2005/8/colors/accent1_4" csCatId="accent1" phldr="1"/>
      <dgm:spPr/>
      <dgm:t>
        <a:bodyPr/>
        <a:lstStyle/>
        <a:p>
          <a:endParaRPr lang="en-US"/>
        </a:p>
      </dgm:t>
    </dgm:pt>
    <dgm:pt modelId="{153538F6-B177-4310-817C-D41DC58FBE0B}">
      <dgm:prSet/>
      <dgm:spPr/>
      <dgm:t>
        <a:bodyPr/>
        <a:lstStyle/>
        <a:p>
          <a:r>
            <a:rPr lang="en-US" b="1">
              <a:latin typeface="Calibri"/>
              <a:cs typeface="Calibri"/>
            </a:rPr>
            <a:t>Open</a:t>
          </a:r>
          <a:endParaRPr lang="en-US" b="1" i="0" u="none" strike="noStrike" cap="none" baseline="0" noProof="0">
            <a:solidFill>
              <a:srgbClr val="010000"/>
            </a:solidFill>
            <a:latin typeface="Calibri"/>
            <a:cs typeface="Calibri"/>
          </a:endParaRPr>
        </a:p>
      </dgm:t>
    </dgm:pt>
    <dgm:pt modelId="{826AE22C-4A78-439D-8A30-861F7E95EFA2}" type="parTrans" cxnId="{F1EAC54D-3168-49A5-B3AC-3592AA0F5000}">
      <dgm:prSet/>
      <dgm:spPr/>
      <dgm:t>
        <a:bodyPr/>
        <a:lstStyle/>
        <a:p>
          <a:endParaRPr lang="en-US"/>
        </a:p>
      </dgm:t>
    </dgm:pt>
    <dgm:pt modelId="{EBA43BAE-3667-4C08-85B6-314A3273C14D}" type="sibTrans" cxnId="{F1EAC54D-3168-49A5-B3AC-3592AA0F5000}">
      <dgm:prSet/>
      <dgm:spPr/>
      <dgm:t>
        <a:bodyPr/>
        <a:lstStyle/>
        <a:p>
          <a:endParaRPr lang="en-US"/>
        </a:p>
      </dgm:t>
    </dgm:pt>
    <dgm:pt modelId="{EAB8BA3E-83FC-48B4-B652-F1BF25D57C5C}">
      <dgm:prSet/>
      <dgm:spPr/>
      <dgm:t>
        <a:bodyPr/>
        <a:lstStyle/>
        <a:p>
          <a:r>
            <a:rPr lang="en-US" b="1">
              <a:latin typeface="Calibri"/>
              <a:cs typeface="Calibri"/>
            </a:rPr>
            <a:t>Format</a:t>
          </a:r>
        </a:p>
      </dgm:t>
    </dgm:pt>
    <dgm:pt modelId="{1B82F48E-BAE4-4479-BED5-C365CB0F76B5}" type="parTrans" cxnId="{A0349184-AEDD-46AD-8D3C-EB45CCD1600C}">
      <dgm:prSet/>
      <dgm:spPr/>
      <dgm:t>
        <a:bodyPr/>
        <a:lstStyle/>
        <a:p>
          <a:endParaRPr lang="en-US"/>
        </a:p>
      </dgm:t>
    </dgm:pt>
    <dgm:pt modelId="{7CCA951F-AF1A-4B4B-B957-9A647B64E4D4}" type="sibTrans" cxnId="{A0349184-AEDD-46AD-8D3C-EB45CCD1600C}">
      <dgm:prSet/>
      <dgm:spPr/>
      <dgm:t>
        <a:bodyPr/>
        <a:lstStyle/>
        <a:p>
          <a:endParaRPr lang="en-US"/>
        </a:p>
      </dgm:t>
    </dgm:pt>
    <dgm:pt modelId="{E8D57BC7-51BF-4AC5-BA9C-9053CE6D93AC}">
      <dgm:prSet phldr="0"/>
      <dgm:spPr/>
      <dgm:t>
        <a:bodyPr/>
        <a:lstStyle/>
        <a:p>
          <a:pPr rtl="0"/>
          <a:r>
            <a:rPr lang="en-US" b="1">
              <a:latin typeface="Calibri"/>
              <a:cs typeface="Calibri"/>
            </a:rPr>
            <a:t> </a:t>
          </a:r>
        </a:p>
      </dgm:t>
    </dgm:pt>
    <dgm:pt modelId="{2DF54361-65B4-4024-98B0-E1E0A99F1B2D}" type="parTrans" cxnId="{908E2DE3-FDCE-46A4-9F7F-35B00BE0B208}">
      <dgm:prSet/>
      <dgm:spPr/>
      <dgm:t>
        <a:bodyPr/>
        <a:lstStyle/>
        <a:p>
          <a:endParaRPr lang="en-US"/>
        </a:p>
      </dgm:t>
    </dgm:pt>
    <dgm:pt modelId="{8AD7850E-6243-4C86-ADA2-1D844B8FD652}" type="sibTrans" cxnId="{908E2DE3-FDCE-46A4-9F7F-35B00BE0B208}">
      <dgm:prSet/>
      <dgm:spPr/>
      <dgm:t>
        <a:bodyPr/>
        <a:lstStyle/>
        <a:p>
          <a:endParaRPr lang="en-US"/>
        </a:p>
      </dgm:t>
    </dgm:pt>
    <dgm:pt modelId="{FF19BC48-9CA2-4014-8B40-9F8415C35F24}">
      <dgm:prSet/>
      <dgm:spPr/>
      <dgm:t>
        <a:bodyPr/>
        <a:lstStyle/>
        <a:p>
          <a:r>
            <a:rPr lang="en-US" b="1">
              <a:latin typeface="Calibri"/>
              <a:cs typeface="Calibri"/>
            </a:rPr>
            <a:t>Transpose</a:t>
          </a:r>
        </a:p>
      </dgm:t>
    </dgm:pt>
    <dgm:pt modelId="{74C1C0E1-8ABB-49FA-BA69-73F7FFFADC19}" type="parTrans" cxnId="{C217FA00-F3C7-4FEF-BFB9-CF32D1E23BAA}">
      <dgm:prSet/>
      <dgm:spPr/>
      <dgm:t>
        <a:bodyPr/>
        <a:lstStyle/>
        <a:p>
          <a:endParaRPr lang="en-US"/>
        </a:p>
      </dgm:t>
    </dgm:pt>
    <dgm:pt modelId="{AC4A1205-519A-4265-9CE8-9F023EB1D9FE}" type="sibTrans" cxnId="{C217FA00-F3C7-4FEF-BFB9-CF32D1E23BAA}">
      <dgm:prSet/>
      <dgm:spPr/>
      <dgm:t>
        <a:bodyPr/>
        <a:lstStyle/>
        <a:p>
          <a:endParaRPr lang="en-US"/>
        </a:p>
      </dgm:t>
    </dgm:pt>
    <dgm:pt modelId="{CA6A6E00-2C77-4DDF-B965-6979FE612BF8}">
      <dgm:prSet/>
      <dgm:spPr/>
      <dgm:t>
        <a:bodyPr/>
        <a:lstStyle/>
        <a:p>
          <a:r>
            <a:rPr lang="en-US" b="1">
              <a:latin typeface="Calibri"/>
              <a:cs typeface="Calibri"/>
            </a:rPr>
            <a:t>Submit</a:t>
          </a:r>
        </a:p>
      </dgm:t>
    </dgm:pt>
    <dgm:pt modelId="{B4E82A6C-F3AE-4E79-9755-08F79D6FD7AA}" type="parTrans" cxnId="{C6E8E22D-3B38-4814-B609-D4E33DD9B675}">
      <dgm:prSet/>
      <dgm:spPr/>
      <dgm:t>
        <a:bodyPr/>
        <a:lstStyle/>
        <a:p>
          <a:endParaRPr lang="en-US"/>
        </a:p>
      </dgm:t>
    </dgm:pt>
    <dgm:pt modelId="{50B71282-C8B6-47D1-88BD-53B8B7E527A4}" type="sibTrans" cxnId="{C6E8E22D-3B38-4814-B609-D4E33DD9B675}">
      <dgm:prSet/>
      <dgm:spPr/>
      <dgm:t>
        <a:bodyPr/>
        <a:lstStyle/>
        <a:p>
          <a:endParaRPr lang="en-US"/>
        </a:p>
      </dgm:t>
    </dgm:pt>
    <dgm:pt modelId="{13F4B917-7B0F-469B-B05D-294E9E45C685}">
      <dgm:prSet phldr="0"/>
      <dgm:spPr/>
      <dgm:t>
        <a:bodyPr/>
        <a:lstStyle/>
        <a:p>
          <a:r>
            <a:rPr lang="en-US" b="1">
              <a:latin typeface="Calibri"/>
              <a:cs typeface="Calibri"/>
            </a:rPr>
            <a:t> </a:t>
          </a:r>
        </a:p>
      </dgm:t>
    </dgm:pt>
    <dgm:pt modelId="{4D069CE1-7C90-4CA7-A164-6FC7C5CFC9CF}" type="parTrans" cxnId="{ABB79061-7C86-41A3-A6ED-2C30852E0DC8}">
      <dgm:prSet/>
      <dgm:spPr/>
    </dgm:pt>
    <dgm:pt modelId="{A91D9A0C-6ECA-4E36-AAB0-4A68EC340CF0}" type="sibTrans" cxnId="{ABB79061-7C86-41A3-A6ED-2C30852E0DC8}">
      <dgm:prSet/>
      <dgm:spPr/>
    </dgm:pt>
    <dgm:pt modelId="{9D23DEEF-50E5-45E5-8CCE-0FF7C24B9AA8}">
      <dgm:prSet phldr="0"/>
      <dgm:spPr/>
      <dgm:t>
        <a:bodyPr/>
        <a:lstStyle/>
        <a:p>
          <a:pPr rtl="0"/>
          <a:r>
            <a:rPr lang="en-US" b="1">
              <a:latin typeface="Calibri"/>
              <a:cs typeface="Calibri"/>
            </a:rPr>
            <a:t> </a:t>
          </a:r>
        </a:p>
      </dgm:t>
    </dgm:pt>
    <dgm:pt modelId="{EF4E49DC-CC3D-44AC-9D40-AB8D8FB90E8D}" type="parTrans" cxnId="{471399C4-75AA-4BD8-8579-1B4124FF19D0}">
      <dgm:prSet/>
      <dgm:spPr/>
    </dgm:pt>
    <dgm:pt modelId="{091B9238-C6C5-4445-94C6-DA389E7D16EC}" type="sibTrans" cxnId="{471399C4-75AA-4BD8-8579-1B4124FF19D0}">
      <dgm:prSet/>
      <dgm:spPr/>
    </dgm:pt>
    <dgm:pt modelId="{AD19000B-F1DC-4329-9B8D-DB7C41B71C48}">
      <dgm:prSet phldr="0"/>
      <dgm:spPr/>
      <dgm:t>
        <a:bodyPr/>
        <a:lstStyle/>
        <a:p>
          <a:r>
            <a:rPr lang="en-US" b="1">
              <a:latin typeface="Calibri"/>
              <a:cs typeface="Calibri"/>
            </a:rPr>
            <a:t> </a:t>
          </a:r>
        </a:p>
      </dgm:t>
    </dgm:pt>
    <dgm:pt modelId="{DE98C36A-82DD-4ADC-99F7-199A6CD456C3}" type="parTrans" cxnId="{553427AA-A87F-4EA1-83AB-C25D5AB13DA6}">
      <dgm:prSet/>
      <dgm:spPr/>
    </dgm:pt>
    <dgm:pt modelId="{C02579B6-360C-4482-A3A2-852360D17FAD}" type="sibTrans" cxnId="{553427AA-A87F-4EA1-83AB-C25D5AB13DA6}">
      <dgm:prSet/>
      <dgm:spPr/>
    </dgm:pt>
    <dgm:pt modelId="{B7078284-13D7-463B-8340-884A371BE52C}" type="pres">
      <dgm:prSet presAssocID="{A81D28AD-04B1-498A-8C7C-D3CD50F1EF82}" presName="Name0" presStyleCnt="0">
        <dgm:presLayoutVars>
          <dgm:dir/>
          <dgm:animLvl val="lvl"/>
          <dgm:resizeHandles val="exact"/>
        </dgm:presLayoutVars>
      </dgm:prSet>
      <dgm:spPr/>
    </dgm:pt>
    <dgm:pt modelId="{ABAAA644-7558-4D68-B1F8-727C5012C9EF}" type="pres">
      <dgm:prSet presAssocID="{CA6A6E00-2C77-4DDF-B965-6979FE612BF8}" presName="boxAndChildren" presStyleCnt="0"/>
      <dgm:spPr/>
    </dgm:pt>
    <dgm:pt modelId="{C0829076-403F-480D-A353-DC8741671AD5}" type="pres">
      <dgm:prSet presAssocID="{CA6A6E00-2C77-4DDF-B965-6979FE612BF8}" presName="parentTextBox" presStyleLbl="alignNode1" presStyleIdx="0" presStyleCnt="4"/>
      <dgm:spPr/>
    </dgm:pt>
    <dgm:pt modelId="{CB2F8612-93AF-467F-BC22-684C4D4AB5EE}" type="pres">
      <dgm:prSet presAssocID="{CA6A6E00-2C77-4DDF-B965-6979FE612BF8}" presName="descendantBox" presStyleLbl="bgAccFollowNode1" presStyleIdx="0" presStyleCnt="4"/>
      <dgm:spPr/>
    </dgm:pt>
    <dgm:pt modelId="{B5807E68-094D-448A-B631-4C567B943160}" type="pres">
      <dgm:prSet presAssocID="{AC4A1205-519A-4265-9CE8-9F023EB1D9FE}" presName="sp" presStyleCnt="0"/>
      <dgm:spPr/>
    </dgm:pt>
    <dgm:pt modelId="{6D5C302E-330B-492D-84FB-52174CB280BC}" type="pres">
      <dgm:prSet presAssocID="{FF19BC48-9CA2-4014-8B40-9F8415C35F24}" presName="arrowAndChildren" presStyleCnt="0"/>
      <dgm:spPr/>
    </dgm:pt>
    <dgm:pt modelId="{D5A24E03-4CC1-4016-9B1E-155219211A22}" type="pres">
      <dgm:prSet presAssocID="{FF19BC48-9CA2-4014-8B40-9F8415C35F24}" presName="parentTextArrow" presStyleLbl="node1" presStyleIdx="0" presStyleCnt="0"/>
      <dgm:spPr/>
    </dgm:pt>
    <dgm:pt modelId="{F32C5766-EC08-48B3-B257-4278B5BBDD01}" type="pres">
      <dgm:prSet presAssocID="{FF19BC48-9CA2-4014-8B40-9F8415C35F24}" presName="arrow" presStyleLbl="alignNode1" presStyleIdx="1" presStyleCnt="4"/>
      <dgm:spPr/>
    </dgm:pt>
    <dgm:pt modelId="{3AC6577A-34BC-4881-83D7-06FA659988A9}" type="pres">
      <dgm:prSet presAssocID="{FF19BC48-9CA2-4014-8B40-9F8415C35F24}" presName="descendantArrow" presStyleLbl="bgAccFollowNode1" presStyleIdx="1" presStyleCnt="4"/>
      <dgm:spPr/>
    </dgm:pt>
    <dgm:pt modelId="{4A3E1241-DD03-442B-982D-568214013947}" type="pres">
      <dgm:prSet presAssocID="{7CCA951F-AF1A-4B4B-B957-9A647B64E4D4}" presName="sp" presStyleCnt="0"/>
      <dgm:spPr/>
    </dgm:pt>
    <dgm:pt modelId="{460A4BB7-7E78-4A0B-B4DE-8B1A09FCF3AD}" type="pres">
      <dgm:prSet presAssocID="{EAB8BA3E-83FC-48B4-B652-F1BF25D57C5C}" presName="arrowAndChildren" presStyleCnt="0"/>
      <dgm:spPr/>
    </dgm:pt>
    <dgm:pt modelId="{1F8DAB47-C498-4315-BE84-AC7DF305C997}" type="pres">
      <dgm:prSet presAssocID="{EAB8BA3E-83FC-48B4-B652-F1BF25D57C5C}" presName="parentTextArrow" presStyleLbl="node1" presStyleIdx="0" presStyleCnt="0"/>
      <dgm:spPr/>
    </dgm:pt>
    <dgm:pt modelId="{DBD0ADCB-04FA-4E74-86C9-7382218415EF}" type="pres">
      <dgm:prSet presAssocID="{EAB8BA3E-83FC-48B4-B652-F1BF25D57C5C}" presName="arrow" presStyleLbl="alignNode1" presStyleIdx="2" presStyleCnt="4"/>
      <dgm:spPr/>
    </dgm:pt>
    <dgm:pt modelId="{9E3B7600-1F70-4FBC-97C4-78BD59ACF7FD}" type="pres">
      <dgm:prSet presAssocID="{EAB8BA3E-83FC-48B4-B652-F1BF25D57C5C}" presName="descendantArrow" presStyleLbl="bgAccFollowNode1" presStyleIdx="2" presStyleCnt="4"/>
      <dgm:spPr/>
    </dgm:pt>
    <dgm:pt modelId="{ABFA463A-082C-4765-B3F0-1F5E142282B0}" type="pres">
      <dgm:prSet presAssocID="{EBA43BAE-3667-4C08-85B6-314A3273C14D}" presName="sp" presStyleCnt="0"/>
      <dgm:spPr/>
    </dgm:pt>
    <dgm:pt modelId="{062BF268-D1FA-4243-8BF0-F03BC48AA88F}" type="pres">
      <dgm:prSet presAssocID="{153538F6-B177-4310-817C-D41DC58FBE0B}" presName="arrowAndChildren" presStyleCnt="0"/>
      <dgm:spPr/>
    </dgm:pt>
    <dgm:pt modelId="{FEA97DB3-A9A5-4251-B79E-1367A4684E7F}" type="pres">
      <dgm:prSet presAssocID="{153538F6-B177-4310-817C-D41DC58FBE0B}" presName="parentTextArrow" presStyleLbl="node1" presStyleIdx="0" presStyleCnt="0"/>
      <dgm:spPr/>
    </dgm:pt>
    <dgm:pt modelId="{16FBF8F8-7794-4127-BFFD-6BB69E59459D}" type="pres">
      <dgm:prSet presAssocID="{153538F6-B177-4310-817C-D41DC58FBE0B}" presName="arrow" presStyleLbl="alignNode1" presStyleIdx="3" presStyleCnt="4"/>
      <dgm:spPr/>
    </dgm:pt>
    <dgm:pt modelId="{18AD3C96-0876-4FD7-B488-732134360DBA}" type="pres">
      <dgm:prSet presAssocID="{153538F6-B177-4310-817C-D41DC58FBE0B}" presName="descendantArrow" presStyleLbl="bgAccFollowNode1" presStyleIdx="3" presStyleCnt="4"/>
      <dgm:spPr/>
    </dgm:pt>
  </dgm:ptLst>
  <dgm:cxnLst>
    <dgm:cxn modelId="{C217FA00-F3C7-4FEF-BFB9-CF32D1E23BAA}" srcId="{A81D28AD-04B1-498A-8C7C-D3CD50F1EF82}" destId="{FF19BC48-9CA2-4014-8B40-9F8415C35F24}" srcOrd="2" destOrd="0" parTransId="{74C1C0E1-8ABB-49FA-BA69-73F7FFFADC19}" sibTransId="{AC4A1205-519A-4265-9CE8-9F023EB1D9FE}"/>
    <dgm:cxn modelId="{4FF6A605-BD29-40AC-AC59-6D00B123FB1A}" type="presOf" srcId="{EAB8BA3E-83FC-48B4-B652-F1BF25D57C5C}" destId="{DBD0ADCB-04FA-4E74-86C9-7382218415EF}" srcOrd="1" destOrd="0" presId="urn:microsoft.com/office/officeart/2016/7/layout/VerticalDownArrowProcess"/>
    <dgm:cxn modelId="{C6E8E22D-3B38-4814-B609-D4E33DD9B675}" srcId="{A81D28AD-04B1-498A-8C7C-D3CD50F1EF82}" destId="{CA6A6E00-2C77-4DDF-B965-6979FE612BF8}" srcOrd="3" destOrd="0" parTransId="{B4E82A6C-F3AE-4E79-9755-08F79D6FD7AA}" sibTransId="{50B71282-C8B6-47D1-88BD-53B8B7E527A4}"/>
    <dgm:cxn modelId="{3451AD39-5775-4C7D-87EF-273A3A35D265}" type="presOf" srcId="{E8D57BC7-51BF-4AC5-BA9C-9053CE6D93AC}" destId="{9E3B7600-1F70-4FBC-97C4-78BD59ACF7FD}" srcOrd="0" destOrd="0" presId="urn:microsoft.com/office/officeart/2016/7/layout/VerticalDownArrowProcess"/>
    <dgm:cxn modelId="{564EE73A-0677-44BE-82C6-93134B16B143}" type="presOf" srcId="{A81D28AD-04B1-498A-8C7C-D3CD50F1EF82}" destId="{B7078284-13D7-463B-8340-884A371BE52C}" srcOrd="0" destOrd="0" presId="urn:microsoft.com/office/officeart/2016/7/layout/VerticalDownArrowProcess"/>
    <dgm:cxn modelId="{ABB79061-7C86-41A3-A6ED-2C30852E0DC8}" srcId="{153538F6-B177-4310-817C-D41DC58FBE0B}" destId="{13F4B917-7B0F-469B-B05D-294E9E45C685}" srcOrd="0" destOrd="0" parTransId="{4D069CE1-7C90-4CA7-A164-6FC7C5CFC9CF}" sibTransId="{A91D9A0C-6ECA-4E36-AAB0-4A68EC340CF0}"/>
    <dgm:cxn modelId="{BAF33146-02BD-4BF1-90AB-096B5C4BC1CE}" type="presOf" srcId="{153538F6-B177-4310-817C-D41DC58FBE0B}" destId="{16FBF8F8-7794-4127-BFFD-6BB69E59459D}" srcOrd="1" destOrd="0" presId="urn:microsoft.com/office/officeart/2016/7/layout/VerticalDownArrowProcess"/>
    <dgm:cxn modelId="{F1EAC54D-3168-49A5-B3AC-3592AA0F5000}" srcId="{A81D28AD-04B1-498A-8C7C-D3CD50F1EF82}" destId="{153538F6-B177-4310-817C-D41DC58FBE0B}" srcOrd="0" destOrd="0" parTransId="{826AE22C-4A78-439D-8A30-861F7E95EFA2}" sibTransId="{EBA43BAE-3667-4C08-85B6-314A3273C14D}"/>
    <dgm:cxn modelId="{D4EB0F59-B7FF-47BB-9572-3AC104FAB37C}" type="presOf" srcId="{9D23DEEF-50E5-45E5-8CCE-0FF7C24B9AA8}" destId="{3AC6577A-34BC-4881-83D7-06FA659988A9}" srcOrd="0" destOrd="0" presId="urn:microsoft.com/office/officeart/2016/7/layout/VerticalDownArrowProcess"/>
    <dgm:cxn modelId="{BE6E217D-17F5-4FB5-9A9C-B8817C0926A3}" type="presOf" srcId="{CA6A6E00-2C77-4DDF-B965-6979FE612BF8}" destId="{C0829076-403F-480D-A353-DC8741671AD5}" srcOrd="0" destOrd="0" presId="urn:microsoft.com/office/officeart/2016/7/layout/VerticalDownArrowProcess"/>
    <dgm:cxn modelId="{A0349184-AEDD-46AD-8D3C-EB45CCD1600C}" srcId="{A81D28AD-04B1-498A-8C7C-D3CD50F1EF82}" destId="{EAB8BA3E-83FC-48B4-B652-F1BF25D57C5C}" srcOrd="1" destOrd="0" parTransId="{1B82F48E-BAE4-4479-BED5-C365CB0F76B5}" sibTransId="{7CCA951F-AF1A-4B4B-B957-9A647B64E4D4}"/>
    <dgm:cxn modelId="{B0936E88-E3DD-472A-82B4-553841C17E14}" type="presOf" srcId="{AD19000B-F1DC-4329-9B8D-DB7C41B71C48}" destId="{CB2F8612-93AF-467F-BC22-684C4D4AB5EE}" srcOrd="0" destOrd="0" presId="urn:microsoft.com/office/officeart/2016/7/layout/VerticalDownArrowProcess"/>
    <dgm:cxn modelId="{15D3E097-4605-40A7-BC9D-29B8EACB0CD0}" type="presOf" srcId="{153538F6-B177-4310-817C-D41DC58FBE0B}" destId="{FEA97DB3-A9A5-4251-B79E-1367A4684E7F}" srcOrd="0" destOrd="0" presId="urn:microsoft.com/office/officeart/2016/7/layout/VerticalDownArrowProcess"/>
    <dgm:cxn modelId="{553427AA-A87F-4EA1-83AB-C25D5AB13DA6}" srcId="{CA6A6E00-2C77-4DDF-B965-6979FE612BF8}" destId="{AD19000B-F1DC-4329-9B8D-DB7C41B71C48}" srcOrd="0" destOrd="0" parTransId="{DE98C36A-82DD-4ADC-99F7-199A6CD456C3}" sibTransId="{C02579B6-360C-4482-A3A2-852360D17FAD}"/>
    <dgm:cxn modelId="{45CECCBB-478A-4259-B31E-D389C978B020}" type="presOf" srcId="{FF19BC48-9CA2-4014-8B40-9F8415C35F24}" destId="{D5A24E03-4CC1-4016-9B1E-155219211A22}" srcOrd="0" destOrd="0" presId="urn:microsoft.com/office/officeart/2016/7/layout/VerticalDownArrowProcess"/>
    <dgm:cxn modelId="{471399C4-75AA-4BD8-8579-1B4124FF19D0}" srcId="{FF19BC48-9CA2-4014-8B40-9F8415C35F24}" destId="{9D23DEEF-50E5-45E5-8CCE-0FF7C24B9AA8}" srcOrd="0" destOrd="0" parTransId="{EF4E49DC-CC3D-44AC-9D40-AB8D8FB90E8D}" sibTransId="{091B9238-C6C5-4445-94C6-DA389E7D16EC}"/>
    <dgm:cxn modelId="{EA1625E2-1030-4FF2-A770-D8D2336E5D45}" type="presOf" srcId="{FF19BC48-9CA2-4014-8B40-9F8415C35F24}" destId="{F32C5766-EC08-48B3-B257-4278B5BBDD01}" srcOrd="1" destOrd="0" presId="urn:microsoft.com/office/officeart/2016/7/layout/VerticalDownArrowProcess"/>
    <dgm:cxn modelId="{908E2DE3-FDCE-46A4-9F7F-35B00BE0B208}" srcId="{EAB8BA3E-83FC-48B4-B652-F1BF25D57C5C}" destId="{E8D57BC7-51BF-4AC5-BA9C-9053CE6D93AC}" srcOrd="0" destOrd="0" parTransId="{2DF54361-65B4-4024-98B0-E1E0A99F1B2D}" sibTransId="{8AD7850E-6243-4C86-ADA2-1D844B8FD652}"/>
    <dgm:cxn modelId="{4AE913E9-B008-4CD2-8EEC-A828374ED02F}" type="presOf" srcId="{EAB8BA3E-83FC-48B4-B652-F1BF25D57C5C}" destId="{1F8DAB47-C498-4315-BE84-AC7DF305C997}" srcOrd="0" destOrd="0" presId="urn:microsoft.com/office/officeart/2016/7/layout/VerticalDownArrowProcess"/>
    <dgm:cxn modelId="{3CC152F8-55AC-48B0-B12C-E54A627DA196}" type="presOf" srcId="{13F4B917-7B0F-469B-B05D-294E9E45C685}" destId="{18AD3C96-0876-4FD7-B488-732134360DBA}" srcOrd="0" destOrd="0" presId="urn:microsoft.com/office/officeart/2016/7/layout/VerticalDownArrowProcess"/>
    <dgm:cxn modelId="{2C166EA3-45AC-4880-A82F-DB857A7474B9}" type="presParOf" srcId="{B7078284-13D7-463B-8340-884A371BE52C}" destId="{ABAAA644-7558-4D68-B1F8-727C5012C9EF}" srcOrd="0" destOrd="0" presId="urn:microsoft.com/office/officeart/2016/7/layout/VerticalDownArrowProcess"/>
    <dgm:cxn modelId="{89D00B68-F620-4D69-9B13-1399FFB473DA}" type="presParOf" srcId="{ABAAA644-7558-4D68-B1F8-727C5012C9EF}" destId="{C0829076-403F-480D-A353-DC8741671AD5}" srcOrd="0" destOrd="0" presId="urn:microsoft.com/office/officeart/2016/7/layout/VerticalDownArrowProcess"/>
    <dgm:cxn modelId="{975E2863-70B6-4281-8D5F-1E01A7101F40}" type="presParOf" srcId="{ABAAA644-7558-4D68-B1F8-727C5012C9EF}" destId="{CB2F8612-93AF-467F-BC22-684C4D4AB5EE}" srcOrd="1" destOrd="0" presId="urn:microsoft.com/office/officeart/2016/7/layout/VerticalDownArrowProcess"/>
    <dgm:cxn modelId="{A53FDE2B-891C-466F-8BEA-317C80CEF868}" type="presParOf" srcId="{B7078284-13D7-463B-8340-884A371BE52C}" destId="{B5807E68-094D-448A-B631-4C567B943160}" srcOrd="1" destOrd="0" presId="urn:microsoft.com/office/officeart/2016/7/layout/VerticalDownArrowProcess"/>
    <dgm:cxn modelId="{F23A5C12-1B92-410B-AEF4-7186860E8CE1}" type="presParOf" srcId="{B7078284-13D7-463B-8340-884A371BE52C}" destId="{6D5C302E-330B-492D-84FB-52174CB280BC}" srcOrd="2" destOrd="0" presId="urn:microsoft.com/office/officeart/2016/7/layout/VerticalDownArrowProcess"/>
    <dgm:cxn modelId="{4A3205C4-95A7-41D9-B83F-155159AE796A}" type="presParOf" srcId="{6D5C302E-330B-492D-84FB-52174CB280BC}" destId="{D5A24E03-4CC1-4016-9B1E-155219211A22}" srcOrd="0" destOrd="0" presId="urn:microsoft.com/office/officeart/2016/7/layout/VerticalDownArrowProcess"/>
    <dgm:cxn modelId="{7EBFFA1D-63EC-4666-B239-247A4EBE060C}" type="presParOf" srcId="{6D5C302E-330B-492D-84FB-52174CB280BC}" destId="{F32C5766-EC08-48B3-B257-4278B5BBDD01}" srcOrd="1" destOrd="0" presId="urn:microsoft.com/office/officeart/2016/7/layout/VerticalDownArrowProcess"/>
    <dgm:cxn modelId="{6DDADDAE-34FE-4EC0-B9A5-0AB99BEC8A01}" type="presParOf" srcId="{6D5C302E-330B-492D-84FB-52174CB280BC}" destId="{3AC6577A-34BC-4881-83D7-06FA659988A9}" srcOrd="2" destOrd="0" presId="urn:microsoft.com/office/officeart/2016/7/layout/VerticalDownArrowProcess"/>
    <dgm:cxn modelId="{4F0F68D8-4D2B-4C3A-8F87-65CC47B3D492}" type="presParOf" srcId="{B7078284-13D7-463B-8340-884A371BE52C}" destId="{4A3E1241-DD03-442B-982D-568214013947}" srcOrd="3" destOrd="0" presId="urn:microsoft.com/office/officeart/2016/7/layout/VerticalDownArrowProcess"/>
    <dgm:cxn modelId="{32CDC339-ABFD-4609-9028-B280E2FE2524}" type="presParOf" srcId="{B7078284-13D7-463B-8340-884A371BE52C}" destId="{460A4BB7-7E78-4A0B-B4DE-8B1A09FCF3AD}" srcOrd="4" destOrd="0" presId="urn:microsoft.com/office/officeart/2016/7/layout/VerticalDownArrowProcess"/>
    <dgm:cxn modelId="{86078FFB-0714-4B1F-B31F-BCB10CF79C88}" type="presParOf" srcId="{460A4BB7-7E78-4A0B-B4DE-8B1A09FCF3AD}" destId="{1F8DAB47-C498-4315-BE84-AC7DF305C997}" srcOrd="0" destOrd="0" presId="urn:microsoft.com/office/officeart/2016/7/layout/VerticalDownArrowProcess"/>
    <dgm:cxn modelId="{5CEAE6BA-5E04-4ECF-8748-B4DF00578C7A}" type="presParOf" srcId="{460A4BB7-7E78-4A0B-B4DE-8B1A09FCF3AD}" destId="{DBD0ADCB-04FA-4E74-86C9-7382218415EF}" srcOrd="1" destOrd="0" presId="urn:microsoft.com/office/officeart/2016/7/layout/VerticalDownArrowProcess"/>
    <dgm:cxn modelId="{382E8FB9-0CFD-482D-ADEF-0939C857A833}" type="presParOf" srcId="{460A4BB7-7E78-4A0B-B4DE-8B1A09FCF3AD}" destId="{9E3B7600-1F70-4FBC-97C4-78BD59ACF7FD}" srcOrd="2" destOrd="0" presId="urn:microsoft.com/office/officeart/2016/7/layout/VerticalDownArrowProcess"/>
    <dgm:cxn modelId="{737EF84D-EAC2-401B-BD24-BA31AC7FE7F8}" type="presParOf" srcId="{B7078284-13D7-463B-8340-884A371BE52C}" destId="{ABFA463A-082C-4765-B3F0-1F5E142282B0}" srcOrd="5" destOrd="0" presId="urn:microsoft.com/office/officeart/2016/7/layout/VerticalDownArrowProcess"/>
    <dgm:cxn modelId="{8C49CDA8-2986-47A2-B32A-06B83A5E9396}" type="presParOf" srcId="{B7078284-13D7-463B-8340-884A371BE52C}" destId="{062BF268-D1FA-4243-8BF0-F03BC48AA88F}" srcOrd="6" destOrd="0" presId="urn:microsoft.com/office/officeart/2016/7/layout/VerticalDownArrowProcess"/>
    <dgm:cxn modelId="{487A1D4F-D5EF-4DEC-92FD-7AA50F044AF7}" type="presParOf" srcId="{062BF268-D1FA-4243-8BF0-F03BC48AA88F}" destId="{FEA97DB3-A9A5-4251-B79E-1367A4684E7F}" srcOrd="0" destOrd="0" presId="urn:microsoft.com/office/officeart/2016/7/layout/VerticalDownArrowProcess"/>
    <dgm:cxn modelId="{5A011420-4157-4C6B-8859-F0A5B9B6E11A}" type="presParOf" srcId="{062BF268-D1FA-4243-8BF0-F03BC48AA88F}" destId="{16FBF8F8-7794-4127-BFFD-6BB69E59459D}" srcOrd="1" destOrd="0" presId="urn:microsoft.com/office/officeart/2016/7/layout/VerticalDownArrowProcess"/>
    <dgm:cxn modelId="{B577437C-BA17-4436-965C-D58442EEAEAC}" type="presParOf" srcId="{062BF268-D1FA-4243-8BF0-F03BC48AA88F}" destId="{18AD3C96-0876-4FD7-B488-732134360DB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C621B-F15B-4EF4-BAAD-136C5A221C30}" type="doc">
      <dgm:prSet loTypeId="urn:microsoft.com/office/officeart/2005/8/layout/hierarchy1" loCatId="hierarchy" qsTypeId="urn:microsoft.com/office/officeart/2005/8/quickstyle/simple1" qsCatId="simple" csTypeId="urn:microsoft.com/office/officeart/2005/8/colors/accent1_5" csCatId="accent1" phldr="1"/>
      <dgm:spPr/>
      <dgm:t>
        <a:bodyPr/>
        <a:lstStyle/>
        <a:p>
          <a:endParaRPr lang="en-US"/>
        </a:p>
      </dgm:t>
    </dgm:pt>
    <dgm:pt modelId="{DD24A8E6-047C-446E-8BF4-CCED75A042FE}">
      <dgm:prSet/>
      <dgm:spPr/>
      <dgm:t>
        <a:bodyPr/>
        <a:lstStyle/>
        <a:p>
          <a:r>
            <a:rPr lang="en-US" b="1">
              <a:latin typeface="Calibri"/>
              <a:cs typeface="Calibri"/>
            </a:rPr>
            <a:t>The final, collaborative database schema included the microarray data from all three class research groups</a:t>
          </a:r>
          <a:endParaRPr lang="en-US" b="1" i="0" u="none" strike="noStrike" cap="none" baseline="0" noProof="0">
            <a:latin typeface="Calibri"/>
            <a:cs typeface="Calibri"/>
          </a:endParaRPr>
        </a:p>
      </dgm:t>
    </dgm:pt>
    <dgm:pt modelId="{D390C156-678E-4A03-8EC0-E88CDA6F3849}" type="parTrans" cxnId="{89D485DC-6AB1-4CEE-AC4F-CB8C8758C6EE}">
      <dgm:prSet/>
      <dgm:spPr/>
      <dgm:t>
        <a:bodyPr/>
        <a:lstStyle/>
        <a:p>
          <a:endParaRPr lang="en-US"/>
        </a:p>
      </dgm:t>
    </dgm:pt>
    <dgm:pt modelId="{4A612215-E43C-40B5-A93A-3E8FC8386DA9}" type="sibTrans" cxnId="{89D485DC-6AB1-4CEE-AC4F-CB8C8758C6EE}">
      <dgm:prSet/>
      <dgm:spPr/>
      <dgm:t>
        <a:bodyPr/>
        <a:lstStyle/>
        <a:p>
          <a:endParaRPr lang="en-US"/>
        </a:p>
      </dgm:t>
    </dgm:pt>
    <dgm:pt modelId="{568B7461-8FC6-4513-A17E-B9AFA248B80E}">
      <dgm:prSet/>
      <dgm:spPr/>
      <dgm:t>
        <a:bodyPr/>
        <a:lstStyle/>
        <a:p>
          <a:pPr rtl="0"/>
          <a:r>
            <a:rPr lang="en-US" b="1">
              <a:latin typeface="Calibri"/>
              <a:cs typeface="Calibri"/>
            </a:rPr>
            <a:t>All databases were downloaded and using MS Access, a query was created to connect all 3 databases as well as degradation rates, production rates an gene expression data provided by Dr. Kam Dahlquist.</a:t>
          </a:r>
        </a:p>
      </dgm:t>
    </dgm:pt>
    <dgm:pt modelId="{AACF14C3-1434-43C5-B416-FB4FF2900038}" type="parTrans" cxnId="{6217B79B-55C7-4CEE-A774-188CEADE77A7}">
      <dgm:prSet/>
      <dgm:spPr/>
      <dgm:t>
        <a:bodyPr/>
        <a:lstStyle/>
        <a:p>
          <a:endParaRPr lang="en-US"/>
        </a:p>
      </dgm:t>
    </dgm:pt>
    <dgm:pt modelId="{1F9C205B-B7C5-49BB-A27E-3A8840911EAB}" type="sibTrans" cxnId="{6217B79B-55C7-4CEE-A774-188CEADE77A7}">
      <dgm:prSet/>
      <dgm:spPr/>
      <dgm:t>
        <a:bodyPr/>
        <a:lstStyle/>
        <a:p>
          <a:endParaRPr lang="en-US"/>
        </a:p>
      </dgm:t>
    </dgm:pt>
    <dgm:pt modelId="{D267259C-2C60-47EA-B4A1-F916B0E63BD5}">
      <dgm:prSet phldr="0"/>
      <dgm:spPr/>
      <dgm:t>
        <a:bodyPr/>
        <a:lstStyle/>
        <a:p>
          <a:pPr rtl="0"/>
          <a:r>
            <a:rPr lang="en-US" b="1">
              <a:latin typeface="Calibri"/>
              <a:cs typeface="Calibri"/>
            </a:rPr>
            <a:t>Using the common data type, the gene ID, all Gene ID columns were linked to visualize the relationships.</a:t>
          </a:r>
        </a:p>
      </dgm:t>
    </dgm:pt>
    <dgm:pt modelId="{585B7227-083C-4858-9E13-F138D0D6984A}" type="parTrans" cxnId="{E0662538-C2BC-4FD4-BEE2-511650180CA4}">
      <dgm:prSet/>
      <dgm:spPr/>
    </dgm:pt>
    <dgm:pt modelId="{2530D385-BA5E-4C18-9550-F1308DC4E7D6}" type="sibTrans" cxnId="{E0662538-C2BC-4FD4-BEE2-511650180CA4}">
      <dgm:prSet/>
      <dgm:spPr/>
    </dgm:pt>
    <dgm:pt modelId="{7BA4DACA-D332-40FD-95D9-C682EE53A956}" type="pres">
      <dgm:prSet presAssocID="{CD3C621B-F15B-4EF4-BAAD-136C5A221C30}" presName="hierChild1" presStyleCnt="0">
        <dgm:presLayoutVars>
          <dgm:chPref val="1"/>
          <dgm:dir/>
          <dgm:animOne val="branch"/>
          <dgm:animLvl val="lvl"/>
          <dgm:resizeHandles/>
        </dgm:presLayoutVars>
      </dgm:prSet>
      <dgm:spPr/>
    </dgm:pt>
    <dgm:pt modelId="{8149710F-F006-4B4C-B6FE-C1A31677F836}" type="pres">
      <dgm:prSet presAssocID="{DD24A8E6-047C-446E-8BF4-CCED75A042FE}" presName="hierRoot1" presStyleCnt="0"/>
      <dgm:spPr/>
    </dgm:pt>
    <dgm:pt modelId="{C3E67246-E7F6-4A12-B32C-9DB756569A8D}" type="pres">
      <dgm:prSet presAssocID="{DD24A8E6-047C-446E-8BF4-CCED75A042FE}" presName="composite" presStyleCnt="0"/>
      <dgm:spPr/>
    </dgm:pt>
    <dgm:pt modelId="{553E8F12-BB13-40B3-9CB8-656DFAE0B4BB}" type="pres">
      <dgm:prSet presAssocID="{DD24A8E6-047C-446E-8BF4-CCED75A042FE}" presName="background" presStyleLbl="node0" presStyleIdx="0" presStyleCnt="3"/>
      <dgm:spPr/>
    </dgm:pt>
    <dgm:pt modelId="{CD45A938-5BAB-4137-9148-7E3B6BE4E9E9}" type="pres">
      <dgm:prSet presAssocID="{DD24A8E6-047C-446E-8BF4-CCED75A042FE}" presName="text" presStyleLbl="fgAcc0" presStyleIdx="0" presStyleCnt="3">
        <dgm:presLayoutVars>
          <dgm:chPref val="3"/>
        </dgm:presLayoutVars>
      </dgm:prSet>
      <dgm:spPr/>
    </dgm:pt>
    <dgm:pt modelId="{39F6D78C-F65E-473A-83AD-1C8DCD9712CC}" type="pres">
      <dgm:prSet presAssocID="{DD24A8E6-047C-446E-8BF4-CCED75A042FE}" presName="hierChild2" presStyleCnt="0"/>
      <dgm:spPr/>
    </dgm:pt>
    <dgm:pt modelId="{745DD1F0-D4A1-4456-B8C8-1107AAA48835}" type="pres">
      <dgm:prSet presAssocID="{568B7461-8FC6-4513-A17E-B9AFA248B80E}" presName="hierRoot1" presStyleCnt="0"/>
      <dgm:spPr/>
    </dgm:pt>
    <dgm:pt modelId="{C19E8652-570F-47B4-B1ED-20DA2A7D702B}" type="pres">
      <dgm:prSet presAssocID="{568B7461-8FC6-4513-A17E-B9AFA248B80E}" presName="composite" presStyleCnt="0"/>
      <dgm:spPr/>
    </dgm:pt>
    <dgm:pt modelId="{83293171-5AF9-4728-A662-945034EA8484}" type="pres">
      <dgm:prSet presAssocID="{568B7461-8FC6-4513-A17E-B9AFA248B80E}" presName="background" presStyleLbl="node0" presStyleIdx="1" presStyleCnt="3"/>
      <dgm:spPr/>
    </dgm:pt>
    <dgm:pt modelId="{ADE8BA82-8BFD-4D08-8E57-4028D8388B45}" type="pres">
      <dgm:prSet presAssocID="{568B7461-8FC6-4513-A17E-B9AFA248B80E}" presName="text" presStyleLbl="fgAcc0" presStyleIdx="1" presStyleCnt="3">
        <dgm:presLayoutVars>
          <dgm:chPref val="3"/>
        </dgm:presLayoutVars>
      </dgm:prSet>
      <dgm:spPr/>
    </dgm:pt>
    <dgm:pt modelId="{F1B1D4F2-7311-496D-85F5-6B922160FE8B}" type="pres">
      <dgm:prSet presAssocID="{568B7461-8FC6-4513-A17E-B9AFA248B80E}" presName="hierChild2" presStyleCnt="0"/>
      <dgm:spPr/>
    </dgm:pt>
    <dgm:pt modelId="{69A6DA41-C7EC-407C-8909-9AAEAA55CDD1}" type="pres">
      <dgm:prSet presAssocID="{D267259C-2C60-47EA-B4A1-F916B0E63BD5}" presName="hierRoot1" presStyleCnt="0"/>
      <dgm:spPr/>
    </dgm:pt>
    <dgm:pt modelId="{6F29CE7D-FFAA-463A-820D-6C8387C740CB}" type="pres">
      <dgm:prSet presAssocID="{D267259C-2C60-47EA-B4A1-F916B0E63BD5}" presName="composite" presStyleCnt="0"/>
      <dgm:spPr/>
    </dgm:pt>
    <dgm:pt modelId="{201BB6B1-9B22-4C35-9A45-3F95463530C6}" type="pres">
      <dgm:prSet presAssocID="{D267259C-2C60-47EA-B4A1-F916B0E63BD5}" presName="background" presStyleLbl="node0" presStyleIdx="2" presStyleCnt="3"/>
      <dgm:spPr/>
    </dgm:pt>
    <dgm:pt modelId="{73B9D578-1A34-4B9D-984D-72B30F6A831C}" type="pres">
      <dgm:prSet presAssocID="{D267259C-2C60-47EA-B4A1-F916B0E63BD5}" presName="text" presStyleLbl="fgAcc0" presStyleIdx="2" presStyleCnt="3">
        <dgm:presLayoutVars>
          <dgm:chPref val="3"/>
        </dgm:presLayoutVars>
      </dgm:prSet>
      <dgm:spPr/>
    </dgm:pt>
    <dgm:pt modelId="{87F9ED4E-05A2-4667-AB2B-DF0B3685021F}" type="pres">
      <dgm:prSet presAssocID="{D267259C-2C60-47EA-B4A1-F916B0E63BD5}" presName="hierChild2" presStyleCnt="0"/>
      <dgm:spPr/>
    </dgm:pt>
  </dgm:ptLst>
  <dgm:cxnLst>
    <dgm:cxn modelId="{D23FB310-A767-4D5C-82A9-76277C3D5715}" type="presOf" srcId="{CD3C621B-F15B-4EF4-BAAD-136C5A221C30}" destId="{7BA4DACA-D332-40FD-95D9-C682EE53A956}" srcOrd="0" destOrd="0" presId="urn:microsoft.com/office/officeart/2005/8/layout/hierarchy1"/>
    <dgm:cxn modelId="{E0662538-C2BC-4FD4-BEE2-511650180CA4}" srcId="{CD3C621B-F15B-4EF4-BAAD-136C5A221C30}" destId="{D267259C-2C60-47EA-B4A1-F916B0E63BD5}" srcOrd="2" destOrd="0" parTransId="{585B7227-083C-4858-9E13-F138D0D6984A}" sibTransId="{2530D385-BA5E-4C18-9550-F1308DC4E7D6}"/>
    <dgm:cxn modelId="{6217B79B-55C7-4CEE-A774-188CEADE77A7}" srcId="{CD3C621B-F15B-4EF4-BAAD-136C5A221C30}" destId="{568B7461-8FC6-4513-A17E-B9AFA248B80E}" srcOrd="1" destOrd="0" parTransId="{AACF14C3-1434-43C5-B416-FB4FF2900038}" sibTransId="{1F9C205B-B7C5-49BB-A27E-3A8840911EAB}"/>
    <dgm:cxn modelId="{33C2C1C0-D12D-4251-9C57-FA9FD75FFE6B}" type="presOf" srcId="{DD24A8E6-047C-446E-8BF4-CCED75A042FE}" destId="{CD45A938-5BAB-4137-9148-7E3B6BE4E9E9}" srcOrd="0" destOrd="0" presId="urn:microsoft.com/office/officeart/2005/8/layout/hierarchy1"/>
    <dgm:cxn modelId="{6D0D2BD5-ABB7-4271-8A2D-D9D85CE44F86}" type="presOf" srcId="{D267259C-2C60-47EA-B4A1-F916B0E63BD5}" destId="{73B9D578-1A34-4B9D-984D-72B30F6A831C}" srcOrd="0" destOrd="0" presId="urn:microsoft.com/office/officeart/2005/8/layout/hierarchy1"/>
    <dgm:cxn modelId="{89D485DC-6AB1-4CEE-AC4F-CB8C8758C6EE}" srcId="{CD3C621B-F15B-4EF4-BAAD-136C5A221C30}" destId="{DD24A8E6-047C-446E-8BF4-CCED75A042FE}" srcOrd="0" destOrd="0" parTransId="{D390C156-678E-4A03-8EC0-E88CDA6F3849}" sibTransId="{4A612215-E43C-40B5-A93A-3E8FC8386DA9}"/>
    <dgm:cxn modelId="{A29449E5-9D8B-43D3-BCFA-83A692C6D32B}" type="presOf" srcId="{568B7461-8FC6-4513-A17E-B9AFA248B80E}" destId="{ADE8BA82-8BFD-4D08-8E57-4028D8388B45}" srcOrd="0" destOrd="0" presId="urn:microsoft.com/office/officeart/2005/8/layout/hierarchy1"/>
    <dgm:cxn modelId="{B4210636-1787-4FB6-95D9-D30B9E92C09D}" type="presParOf" srcId="{7BA4DACA-D332-40FD-95D9-C682EE53A956}" destId="{8149710F-F006-4B4C-B6FE-C1A31677F836}" srcOrd="0" destOrd="0" presId="urn:microsoft.com/office/officeart/2005/8/layout/hierarchy1"/>
    <dgm:cxn modelId="{28B20832-C288-4D17-A25D-59DF03FC27AB}" type="presParOf" srcId="{8149710F-F006-4B4C-B6FE-C1A31677F836}" destId="{C3E67246-E7F6-4A12-B32C-9DB756569A8D}" srcOrd="0" destOrd="0" presId="urn:microsoft.com/office/officeart/2005/8/layout/hierarchy1"/>
    <dgm:cxn modelId="{D4DB73CD-5706-4EBD-9DE4-30C2A7CC75FC}" type="presParOf" srcId="{C3E67246-E7F6-4A12-B32C-9DB756569A8D}" destId="{553E8F12-BB13-40B3-9CB8-656DFAE0B4BB}" srcOrd="0" destOrd="0" presId="urn:microsoft.com/office/officeart/2005/8/layout/hierarchy1"/>
    <dgm:cxn modelId="{2876A1FF-9162-4246-8BA9-EB80CE83C3B6}" type="presParOf" srcId="{C3E67246-E7F6-4A12-B32C-9DB756569A8D}" destId="{CD45A938-5BAB-4137-9148-7E3B6BE4E9E9}" srcOrd="1" destOrd="0" presId="urn:microsoft.com/office/officeart/2005/8/layout/hierarchy1"/>
    <dgm:cxn modelId="{DD696C42-BF52-451A-BAF9-5CA2564C63A4}" type="presParOf" srcId="{8149710F-F006-4B4C-B6FE-C1A31677F836}" destId="{39F6D78C-F65E-473A-83AD-1C8DCD9712CC}" srcOrd="1" destOrd="0" presId="urn:microsoft.com/office/officeart/2005/8/layout/hierarchy1"/>
    <dgm:cxn modelId="{776B1761-5FD6-4DCB-8714-673EDB0C63B5}" type="presParOf" srcId="{7BA4DACA-D332-40FD-95D9-C682EE53A956}" destId="{745DD1F0-D4A1-4456-B8C8-1107AAA48835}" srcOrd="1" destOrd="0" presId="urn:microsoft.com/office/officeart/2005/8/layout/hierarchy1"/>
    <dgm:cxn modelId="{2B39177E-DC6A-45B5-ADA1-4170C50037E8}" type="presParOf" srcId="{745DD1F0-D4A1-4456-B8C8-1107AAA48835}" destId="{C19E8652-570F-47B4-B1ED-20DA2A7D702B}" srcOrd="0" destOrd="0" presId="urn:microsoft.com/office/officeart/2005/8/layout/hierarchy1"/>
    <dgm:cxn modelId="{FECF90C7-338E-4EB8-8E10-6612245789E8}" type="presParOf" srcId="{C19E8652-570F-47B4-B1ED-20DA2A7D702B}" destId="{83293171-5AF9-4728-A662-945034EA8484}" srcOrd="0" destOrd="0" presId="urn:microsoft.com/office/officeart/2005/8/layout/hierarchy1"/>
    <dgm:cxn modelId="{7B748832-E1AF-4EA7-AFA4-87CC70874021}" type="presParOf" srcId="{C19E8652-570F-47B4-B1ED-20DA2A7D702B}" destId="{ADE8BA82-8BFD-4D08-8E57-4028D8388B45}" srcOrd="1" destOrd="0" presId="urn:microsoft.com/office/officeart/2005/8/layout/hierarchy1"/>
    <dgm:cxn modelId="{F43E3A28-B460-457A-9556-65F48175B1EC}" type="presParOf" srcId="{745DD1F0-D4A1-4456-B8C8-1107AAA48835}" destId="{F1B1D4F2-7311-496D-85F5-6B922160FE8B}" srcOrd="1" destOrd="0" presId="urn:microsoft.com/office/officeart/2005/8/layout/hierarchy1"/>
    <dgm:cxn modelId="{0EA2F716-428B-44A5-85AB-27A8C7823C34}" type="presParOf" srcId="{7BA4DACA-D332-40FD-95D9-C682EE53A956}" destId="{69A6DA41-C7EC-407C-8909-9AAEAA55CDD1}" srcOrd="2" destOrd="0" presId="urn:microsoft.com/office/officeart/2005/8/layout/hierarchy1"/>
    <dgm:cxn modelId="{16268A4D-2AB3-4F6A-8BF1-D567CF04AD90}" type="presParOf" srcId="{69A6DA41-C7EC-407C-8909-9AAEAA55CDD1}" destId="{6F29CE7D-FFAA-463A-820D-6C8387C740CB}" srcOrd="0" destOrd="0" presId="urn:microsoft.com/office/officeart/2005/8/layout/hierarchy1"/>
    <dgm:cxn modelId="{D816AD46-7379-45D8-AA25-8C1A1E06876A}" type="presParOf" srcId="{6F29CE7D-FFAA-463A-820D-6C8387C740CB}" destId="{201BB6B1-9B22-4C35-9A45-3F95463530C6}" srcOrd="0" destOrd="0" presId="urn:microsoft.com/office/officeart/2005/8/layout/hierarchy1"/>
    <dgm:cxn modelId="{81CD39E7-6782-4302-AC95-5B19E05FEC52}" type="presParOf" srcId="{6F29CE7D-FFAA-463A-820D-6C8387C740CB}" destId="{73B9D578-1A34-4B9D-984D-72B30F6A831C}" srcOrd="1" destOrd="0" presId="urn:microsoft.com/office/officeart/2005/8/layout/hierarchy1"/>
    <dgm:cxn modelId="{D03CBC17-BA37-4FF2-831C-C8466F7C3FF3}" type="presParOf" srcId="{69A6DA41-C7EC-407C-8909-9AAEAA55CDD1}" destId="{87F9ED4E-05A2-4667-AB2B-DF0B3685021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6543C-2EE0-4417-9960-DDFB60C05003}">
      <dsp:nvSpPr>
        <dsp:cNvPr id="0" name=""/>
        <dsp:cNvSpPr/>
      </dsp:nvSpPr>
      <dsp:spPr>
        <a:xfrm>
          <a:off x="8930" y="361502"/>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a:cs typeface="Calibri"/>
            </a:rPr>
            <a:t>Download</a:t>
          </a:r>
          <a:endParaRPr lang="en-US" sz="2800" b="1" i="0" u="none" strike="noStrike" kern="1200" cap="none" baseline="0" noProof="0">
            <a:solidFill>
              <a:srgbClr val="010000"/>
            </a:solidFill>
            <a:latin typeface="Calibri"/>
            <a:cs typeface="Calibri"/>
          </a:endParaRPr>
        </a:p>
      </dsp:txBody>
      <dsp:txXfrm>
        <a:off x="327014" y="361502"/>
        <a:ext cx="2898096" cy="1060279"/>
      </dsp:txXfrm>
    </dsp:sp>
    <dsp:sp modelId="{781D3572-4F27-4365-AAE8-8E1B9DD448A4}">
      <dsp:nvSpPr>
        <dsp:cNvPr id="0" name=""/>
        <dsp:cNvSpPr/>
      </dsp:nvSpPr>
      <dsp:spPr>
        <a:xfrm>
          <a:off x="8930" y="1421781"/>
          <a:ext cx="3216180" cy="25680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711200" rtl="0">
            <a:lnSpc>
              <a:spcPct val="90000"/>
            </a:lnSpc>
            <a:spcBef>
              <a:spcPct val="0"/>
            </a:spcBef>
            <a:spcAft>
              <a:spcPct val="35000"/>
            </a:spcAft>
            <a:buNone/>
          </a:pPr>
          <a:r>
            <a:rPr lang="en-US" sz="1600" b="1" kern="1200">
              <a:latin typeface="Calibri"/>
              <a:cs typeface="Calibri"/>
            </a:rPr>
            <a:t>Download the data provided by the original research/experiment paper.</a:t>
          </a:r>
        </a:p>
      </dsp:txBody>
      <dsp:txXfrm>
        <a:off x="8930" y="1421781"/>
        <a:ext cx="3216180" cy="2568054"/>
      </dsp:txXfrm>
    </dsp:sp>
    <dsp:sp modelId="{A052845A-0B40-4EBB-A0A9-611BA1D9E7D1}">
      <dsp:nvSpPr>
        <dsp:cNvPr id="0" name=""/>
        <dsp:cNvSpPr/>
      </dsp:nvSpPr>
      <dsp:spPr>
        <a:xfrm>
          <a:off x="3490667" y="361502"/>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a:cs typeface="Calibri"/>
            </a:rPr>
            <a:t>Analyze</a:t>
          </a:r>
        </a:p>
      </dsp:txBody>
      <dsp:txXfrm>
        <a:off x="3808751" y="361502"/>
        <a:ext cx="2898096" cy="1060279"/>
      </dsp:txXfrm>
    </dsp:sp>
    <dsp:sp modelId="{BA799DDB-673F-4234-8B02-36DF9A683429}">
      <dsp:nvSpPr>
        <dsp:cNvPr id="0" name=""/>
        <dsp:cNvSpPr/>
      </dsp:nvSpPr>
      <dsp:spPr>
        <a:xfrm>
          <a:off x="3490667" y="1421781"/>
          <a:ext cx="3216180" cy="25680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711200">
            <a:lnSpc>
              <a:spcPct val="90000"/>
            </a:lnSpc>
            <a:spcBef>
              <a:spcPct val="0"/>
            </a:spcBef>
            <a:spcAft>
              <a:spcPct val="35000"/>
            </a:spcAft>
            <a:buNone/>
          </a:pPr>
          <a:r>
            <a:rPr lang="en-US" sz="1600" b="1" kern="1200">
              <a:latin typeface="Calibri"/>
              <a:cs typeface="Calibri"/>
            </a:rPr>
            <a:t>Analyze each data set in order to understand what test was happening at what time, both in terms of the yeast strain being used (wild type/mutated, stressed/non-stressed) and how long the experiment has been occurring.</a:t>
          </a:r>
        </a:p>
      </dsp:txBody>
      <dsp:txXfrm>
        <a:off x="3490667" y="1421781"/>
        <a:ext cx="3216180" cy="2568054"/>
      </dsp:txXfrm>
    </dsp:sp>
    <dsp:sp modelId="{F716F261-9532-44C3-B2FF-49FFD5A57778}">
      <dsp:nvSpPr>
        <dsp:cNvPr id="0" name=""/>
        <dsp:cNvSpPr/>
      </dsp:nvSpPr>
      <dsp:spPr>
        <a:xfrm>
          <a:off x="6972405" y="361502"/>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a:cs typeface="Calibri"/>
            </a:rPr>
            <a:t>Edit</a:t>
          </a:r>
        </a:p>
      </dsp:txBody>
      <dsp:txXfrm>
        <a:off x="7290489" y="361502"/>
        <a:ext cx="2898096" cy="1060279"/>
      </dsp:txXfrm>
    </dsp:sp>
    <dsp:sp modelId="{8FD48579-C4E4-44E5-ABE0-C6A124D9362E}">
      <dsp:nvSpPr>
        <dsp:cNvPr id="0" name=""/>
        <dsp:cNvSpPr/>
      </dsp:nvSpPr>
      <dsp:spPr>
        <a:xfrm>
          <a:off x="6972405" y="1421781"/>
          <a:ext cx="3216180" cy="25680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711200">
            <a:lnSpc>
              <a:spcPct val="90000"/>
            </a:lnSpc>
            <a:spcBef>
              <a:spcPct val="0"/>
            </a:spcBef>
            <a:spcAft>
              <a:spcPct val="35000"/>
            </a:spcAft>
            <a:buNone/>
          </a:pPr>
          <a:r>
            <a:rPr lang="en-US" sz="1600" b="1" kern="1200">
              <a:latin typeface="Calibri"/>
              <a:cs typeface="Calibri"/>
            </a:rPr>
            <a:t>In Microsoft Excel, edit title headers in individual data tables in order to be consistent across all data.</a:t>
          </a:r>
        </a:p>
        <a:p>
          <a:pPr marL="0" lvl="0" indent="0" algn="l" defTabSz="711200" rtl="0">
            <a:lnSpc>
              <a:spcPct val="90000"/>
            </a:lnSpc>
            <a:spcBef>
              <a:spcPct val="0"/>
            </a:spcBef>
            <a:spcAft>
              <a:spcPct val="35000"/>
            </a:spcAft>
            <a:buNone/>
          </a:pPr>
          <a:r>
            <a:rPr lang="en-US" sz="1600" b="1" kern="1200">
              <a:latin typeface="Calibri"/>
              <a:cs typeface="Calibri"/>
            </a:rPr>
            <a:t>Convert all gene names to their ORF gene names</a:t>
          </a:r>
        </a:p>
      </dsp:txBody>
      <dsp:txXfrm>
        <a:off x="6972405" y="1421781"/>
        <a:ext cx="3216180" cy="2568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078BC-C2F6-4FDF-BA56-F99C750CBB14}">
      <dsp:nvSpPr>
        <dsp:cNvPr id="0" name=""/>
        <dsp:cNvSpPr/>
      </dsp:nvSpPr>
      <dsp:spPr>
        <a:xfrm>
          <a:off x="1283" y="0"/>
          <a:ext cx="5006206"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1155700" rtl="0">
            <a:lnSpc>
              <a:spcPct val="90000"/>
            </a:lnSpc>
            <a:spcBef>
              <a:spcPct val="0"/>
            </a:spcBef>
            <a:spcAft>
              <a:spcPct val="35000"/>
            </a:spcAft>
            <a:buNone/>
          </a:pPr>
          <a:r>
            <a:rPr lang="en-US" sz="2600" b="1" i="0" u="none" strike="noStrike" kern="1200" cap="none" baseline="0" noProof="0">
              <a:solidFill>
                <a:srgbClr val="010000"/>
              </a:solidFill>
              <a:latin typeface="Calibri"/>
              <a:cs typeface="Calibri Light"/>
            </a:rPr>
            <a:t> </a:t>
          </a:r>
        </a:p>
      </dsp:txBody>
      <dsp:txXfrm>
        <a:off x="1283" y="1653508"/>
        <a:ext cx="5006206" cy="2610802"/>
      </dsp:txXfrm>
    </dsp:sp>
    <dsp:sp modelId="{7C6473AD-2741-48BD-A6EF-639E9789D232}">
      <dsp:nvSpPr>
        <dsp:cNvPr id="0" name=""/>
        <dsp:cNvSpPr/>
      </dsp:nvSpPr>
      <dsp:spPr>
        <a:xfrm>
          <a:off x="1851685"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042857" y="626305"/>
        <a:ext cx="923057" cy="923057"/>
      </dsp:txXfrm>
    </dsp:sp>
    <dsp:sp modelId="{B8C8A7DA-CD27-46F6-B35A-FB620DAF3F99}">
      <dsp:nvSpPr>
        <dsp:cNvPr id="0" name=""/>
        <dsp:cNvSpPr/>
      </dsp:nvSpPr>
      <dsp:spPr>
        <a:xfrm>
          <a:off x="1283" y="4351266"/>
          <a:ext cx="500620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3A20D-8415-4FA9-B214-D165E58AB79C}">
      <dsp:nvSpPr>
        <dsp:cNvPr id="0" name=""/>
        <dsp:cNvSpPr/>
      </dsp:nvSpPr>
      <dsp:spPr>
        <a:xfrm>
          <a:off x="5508110" y="0"/>
          <a:ext cx="5006206"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1155700" rtl="0">
            <a:lnSpc>
              <a:spcPct val="90000"/>
            </a:lnSpc>
            <a:spcBef>
              <a:spcPct val="0"/>
            </a:spcBef>
            <a:spcAft>
              <a:spcPct val="35000"/>
            </a:spcAft>
            <a:buNone/>
          </a:pPr>
          <a:r>
            <a:rPr lang="en-US" sz="2600" b="1" i="0" u="none" strike="noStrike" kern="1200" cap="none" baseline="0" noProof="0">
              <a:solidFill>
                <a:srgbClr val="010000"/>
              </a:solidFill>
              <a:latin typeface="Calibri"/>
              <a:cs typeface="Calibri Light"/>
            </a:rPr>
            <a:t> </a:t>
          </a:r>
        </a:p>
      </dsp:txBody>
      <dsp:txXfrm>
        <a:off x="5508110" y="1653508"/>
        <a:ext cx="5006206" cy="2610802"/>
      </dsp:txXfrm>
    </dsp:sp>
    <dsp:sp modelId="{E8A15FBC-BDC3-41C4-93EF-15C7DEBF6DF3}">
      <dsp:nvSpPr>
        <dsp:cNvPr id="0" name=""/>
        <dsp:cNvSpPr/>
      </dsp:nvSpPr>
      <dsp:spPr>
        <a:xfrm>
          <a:off x="7358512"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549684" y="626305"/>
        <a:ext cx="923057" cy="923057"/>
      </dsp:txXfrm>
    </dsp:sp>
    <dsp:sp modelId="{0029A1AE-BA06-4806-9662-4F4DA96CE004}">
      <dsp:nvSpPr>
        <dsp:cNvPr id="0" name=""/>
        <dsp:cNvSpPr/>
      </dsp:nvSpPr>
      <dsp:spPr>
        <a:xfrm>
          <a:off x="5508110" y="4351266"/>
          <a:ext cx="500620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5D750-FE2C-4672-A7A5-7BDFFC17AD69}">
      <dsp:nvSpPr>
        <dsp:cNvPr id="0" name=""/>
        <dsp:cNvSpPr/>
      </dsp:nvSpPr>
      <dsp:spPr>
        <a:xfrm>
          <a:off x="1283" y="0"/>
          <a:ext cx="5006206"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1155700" rtl="0">
            <a:lnSpc>
              <a:spcPct val="90000"/>
            </a:lnSpc>
            <a:spcBef>
              <a:spcPct val="0"/>
            </a:spcBef>
            <a:spcAft>
              <a:spcPct val="35000"/>
            </a:spcAft>
            <a:buNone/>
          </a:pPr>
          <a:r>
            <a:rPr lang="en-US" sz="2600" b="1" kern="1200">
              <a:latin typeface="Calibri"/>
              <a:cs typeface="Calibri"/>
            </a:rPr>
            <a:t> </a:t>
          </a:r>
        </a:p>
      </dsp:txBody>
      <dsp:txXfrm>
        <a:off x="1283" y="1653508"/>
        <a:ext cx="5006206" cy="2610802"/>
      </dsp:txXfrm>
    </dsp:sp>
    <dsp:sp modelId="{F9BE2BBA-EA77-4F8E-A1CB-ADEEA11B6EAA}">
      <dsp:nvSpPr>
        <dsp:cNvPr id="0" name=""/>
        <dsp:cNvSpPr/>
      </dsp:nvSpPr>
      <dsp:spPr>
        <a:xfrm>
          <a:off x="1851685"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042857" y="626305"/>
        <a:ext cx="923057" cy="923057"/>
      </dsp:txXfrm>
    </dsp:sp>
    <dsp:sp modelId="{8D65EBC1-1515-4D7C-8268-337F3539DCA1}">
      <dsp:nvSpPr>
        <dsp:cNvPr id="0" name=""/>
        <dsp:cNvSpPr/>
      </dsp:nvSpPr>
      <dsp:spPr>
        <a:xfrm>
          <a:off x="1283" y="4351266"/>
          <a:ext cx="500620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BE38E-EA88-4EAD-A7FC-DC01E61AF9D9}">
      <dsp:nvSpPr>
        <dsp:cNvPr id="0" name=""/>
        <dsp:cNvSpPr/>
      </dsp:nvSpPr>
      <dsp:spPr>
        <a:xfrm>
          <a:off x="5508110" y="0"/>
          <a:ext cx="5006206"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1155700" rtl="0">
            <a:lnSpc>
              <a:spcPct val="90000"/>
            </a:lnSpc>
            <a:spcBef>
              <a:spcPct val="0"/>
            </a:spcBef>
            <a:spcAft>
              <a:spcPct val="35000"/>
            </a:spcAft>
            <a:buNone/>
          </a:pPr>
          <a:r>
            <a:rPr lang="en-US" sz="2600" b="1" i="0" u="none" strike="noStrike" kern="1200" cap="none" baseline="0" noProof="0">
              <a:solidFill>
                <a:srgbClr val="010000"/>
              </a:solidFill>
              <a:latin typeface="Calibri"/>
              <a:cs typeface="Calibri"/>
            </a:rPr>
            <a:t> </a:t>
          </a:r>
        </a:p>
      </dsp:txBody>
      <dsp:txXfrm>
        <a:off x="5508110" y="1653508"/>
        <a:ext cx="5006206" cy="2610802"/>
      </dsp:txXfrm>
    </dsp:sp>
    <dsp:sp modelId="{90621C45-D262-4FCF-A5E9-EB74B658A18D}">
      <dsp:nvSpPr>
        <dsp:cNvPr id="0" name=""/>
        <dsp:cNvSpPr/>
      </dsp:nvSpPr>
      <dsp:spPr>
        <a:xfrm>
          <a:off x="7358512"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549684" y="626305"/>
        <a:ext cx="923057" cy="923057"/>
      </dsp:txXfrm>
    </dsp:sp>
    <dsp:sp modelId="{9EFD18DA-C043-4B7F-9843-77EDD4B0C736}">
      <dsp:nvSpPr>
        <dsp:cNvPr id="0" name=""/>
        <dsp:cNvSpPr/>
      </dsp:nvSpPr>
      <dsp:spPr>
        <a:xfrm>
          <a:off x="5508110" y="4351266"/>
          <a:ext cx="500620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6543C-2EE0-4417-9960-DDFB60C05003}">
      <dsp:nvSpPr>
        <dsp:cNvPr id="0" name=""/>
        <dsp:cNvSpPr/>
      </dsp:nvSpPr>
      <dsp:spPr>
        <a:xfrm>
          <a:off x="12110"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rgbClr val="010000"/>
              </a:solidFill>
              <a:latin typeface="Calibri"/>
              <a:cs typeface="Calibri"/>
            </a:rPr>
            <a:t> </a:t>
          </a:r>
          <a:endParaRPr lang="en-US" sz="2800" b="1" i="0" u="none" strike="noStrike" kern="1200" cap="none" baseline="0" noProof="0">
            <a:solidFill>
              <a:srgbClr val="010000"/>
            </a:solidFill>
            <a:latin typeface="Calibri"/>
            <a:cs typeface="Calibri"/>
          </a:endParaRPr>
        </a:p>
      </dsp:txBody>
      <dsp:txXfrm>
        <a:off x="251711" y="870267"/>
        <a:ext cx="2183037" cy="798671"/>
      </dsp:txXfrm>
    </dsp:sp>
    <dsp:sp modelId="{781D3572-4F27-4365-AAE8-8E1B9DD448A4}">
      <dsp:nvSpPr>
        <dsp:cNvPr id="0" name=""/>
        <dsp:cNvSpPr/>
      </dsp:nvSpPr>
      <dsp:spPr>
        <a:xfrm>
          <a:off x="12110"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rtl="0">
            <a:lnSpc>
              <a:spcPct val="90000"/>
            </a:lnSpc>
            <a:spcBef>
              <a:spcPct val="0"/>
            </a:spcBef>
            <a:spcAft>
              <a:spcPct val="35000"/>
            </a:spcAft>
            <a:buNone/>
          </a:pPr>
          <a:r>
            <a:rPr lang="en-US" sz="2000" b="1" kern="1200">
              <a:latin typeface="Calibri"/>
              <a:cs typeface="Calibri"/>
            </a:rPr>
            <a:t> </a:t>
          </a:r>
        </a:p>
      </dsp:txBody>
      <dsp:txXfrm>
        <a:off x="12110" y="1668939"/>
        <a:ext cx="2422638" cy="1812130"/>
      </dsp:txXfrm>
    </dsp:sp>
    <dsp:sp modelId="{B529BA56-941F-4B18-BD0C-4DA0FD2BEC1A}">
      <dsp:nvSpPr>
        <dsp:cNvPr id="0" name=""/>
        <dsp:cNvSpPr/>
      </dsp:nvSpPr>
      <dsp:spPr>
        <a:xfrm>
          <a:off x="2621823"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l" defTabSz="1244600" rtl="0">
            <a:lnSpc>
              <a:spcPct val="90000"/>
            </a:lnSpc>
            <a:spcBef>
              <a:spcPct val="0"/>
            </a:spcBef>
            <a:spcAft>
              <a:spcPct val="35000"/>
            </a:spcAft>
            <a:buNone/>
          </a:pPr>
          <a:r>
            <a:rPr lang="en-US" sz="2800" b="1" kern="1200">
              <a:latin typeface="Calibri"/>
              <a:cs typeface="Calibri"/>
            </a:rPr>
            <a:t> </a:t>
          </a:r>
        </a:p>
      </dsp:txBody>
      <dsp:txXfrm>
        <a:off x="2861424" y="870267"/>
        <a:ext cx="2183037" cy="798671"/>
      </dsp:txXfrm>
    </dsp:sp>
    <dsp:sp modelId="{55F8DE78-224A-440C-9070-FABA27B73D23}">
      <dsp:nvSpPr>
        <dsp:cNvPr id="0" name=""/>
        <dsp:cNvSpPr/>
      </dsp:nvSpPr>
      <dsp:spPr>
        <a:xfrm>
          <a:off x="2621823"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rtl="0">
            <a:lnSpc>
              <a:spcPct val="90000"/>
            </a:lnSpc>
            <a:spcBef>
              <a:spcPct val="0"/>
            </a:spcBef>
            <a:spcAft>
              <a:spcPct val="35000"/>
            </a:spcAft>
            <a:buNone/>
          </a:pPr>
          <a:r>
            <a:rPr lang="en-US" sz="2000" b="1" kern="1200">
              <a:latin typeface="Calibri"/>
              <a:cs typeface="Calibri"/>
            </a:rPr>
            <a:t> </a:t>
          </a:r>
        </a:p>
      </dsp:txBody>
      <dsp:txXfrm>
        <a:off x="2621823" y="1668939"/>
        <a:ext cx="2422638" cy="1812130"/>
      </dsp:txXfrm>
    </dsp:sp>
    <dsp:sp modelId="{703462C4-AF81-42EE-91F8-361B1B7FFEF0}">
      <dsp:nvSpPr>
        <dsp:cNvPr id="0" name=""/>
        <dsp:cNvSpPr/>
      </dsp:nvSpPr>
      <dsp:spPr>
        <a:xfrm>
          <a:off x="5231536"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l" defTabSz="1244600" rtl="0">
            <a:lnSpc>
              <a:spcPct val="90000"/>
            </a:lnSpc>
            <a:spcBef>
              <a:spcPct val="0"/>
            </a:spcBef>
            <a:spcAft>
              <a:spcPct val="35000"/>
            </a:spcAft>
            <a:buNone/>
          </a:pPr>
          <a:r>
            <a:rPr lang="en-US" sz="2800" b="1" kern="1200">
              <a:latin typeface="Calibri"/>
              <a:cs typeface="Calibri"/>
            </a:rPr>
            <a:t> </a:t>
          </a:r>
        </a:p>
      </dsp:txBody>
      <dsp:txXfrm>
        <a:off x="5471137" y="870267"/>
        <a:ext cx="2183037" cy="798671"/>
      </dsp:txXfrm>
    </dsp:sp>
    <dsp:sp modelId="{B406BD77-F8FD-4CEB-8981-ED09FB88EC56}">
      <dsp:nvSpPr>
        <dsp:cNvPr id="0" name=""/>
        <dsp:cNvSpPr/>
      </dsp:nvSpPr>
      <dsp:spPr>
        <a:xfrm>
          <a:off x="5231536"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rtl="0">
            <a:lnSpc>
              <a:spcPct val="90000"/>
            </a:lnSpc>
            <a:spcBef>
              <a:spcPct val="0"/>
            </a:spcBef>
            <a:spcAft>
              <a:spcPct val="35000"/>
            </a:spcAft>
            <a:buNone/>
          </a:pPr>
          <a:r>
            <a:rPr lang="en-US" sz="2000" b="1" kern="1200">
              <a:latin typeface="Calibri"/>
              <a:cs typeface="Calibri"/>
            </a:rPr>
            <a:t> </a:t>
          </a:r>
        </a:p>
      </dsp:txBody>
      <dsp:txXfrm>
        <a:off x="5231536" y="1668939"/>
        <a:ext cx="2422638" cy="1812130"/>
      </dsp:txXfrm>
    </dsp:sp>
    <dsp:sp modelId="{653A851C-3B10-4440-85E8-A0BF224AFA25}">
      <dsp:nvSpPr>
        <dsp:cNvPr id="0" name=""/>
        <dsp:cNvSpPr/>
      </dsp:nvSpPr>
      <dsp:spPr>
        <a:xfrm>
          <a:off x="7841249" y="870267"/>
          <a:ext cx="2662239" cy="79867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l" defTabSz="1244600" rtl="0">
            <a:lnSpc>
              <a:spcPct val="90000"/>
            </a:lnSpc>
            <a:spcBef>
              <a:spcPct val="0"/>
            </a:spcBef>
            <a:spcAft>
              <a:spcPct val="35000"/>
            </a:spcAft>
            <a:buNone/>
          </a:pPr>
          <a:r>
            <a:rPr lang="en-US" sz="2800" b="1" kern="1200">
              <a:latin typeface="Calibri"/>
              <a:cs typeface="Calibri"/>
            </a:rPr>
            <a:t> </a:t>
          </a:r>
        </a:p>
      </dsp:txBody>
      <dsp:txXfrm>
        <a:off x="8080850" y="870267"/>
        <a:ext cx="2183037" cy="798671"/>
      </dsp:txXfrm>
    </dsp:sp>
    <dsp:sp modelId="{288DA1FF-276C-453D-8F9C-30B79AA5657C}">
      <dsp:nvSpPr>
        <dsp:cNvPr id="0" name=""/>
        <dsp:cNvSpPr/>
      </dsp:nvSpPr>
      <dsp:spPr>
        <a:xfrm>
          <a:off x="7841249" y="1668939"/>
          <a:ext cx="2422638" cy="18121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89000" rtl="0">
            <a:lnSpc>
              <a:spcPct val="90000"/>
            </a:lnSpc>
            <a:spcBef>
              <a:spcPct val="0"/>
            </a:spcBef>
            <a:spcAft>
              <a:spcPct val="35000"/>
            </a:spcAft>
            <a:buNone/>
          </a:pPr>
          <a:r>
            <a:rPr lang="en-US" sz="2000" b="1" kern="1200">
              <a:latin typeface="Calibri"/>
              <a:cs typeface="Calibri"/>
            </a:rPr>
            <a:t> </a:t>
          </a:r>
        </a:p>
      </dsp:txBody>
      <dsp:txXfrm>
        <a:off x="7841249" y="1668939"/>
        <a:ext cx="2422638" cy="1812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99EC5-D9BD-44C1-AE38-E07A3442BD4B}">
      <dsp:nvSpPr>
        <dsp:cNvPr id="0" name=""/>
        <dsp:cNvSpPr/>
      </dsp:nvSpPr>
      <dsp:spPr>
        <a:xfrm>
          <a:off x="0"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rtl="0">
            <a:lnSpc>
              <a:spcPct val="90000"/>
            </a:lnSpc>
            <a:spcBef>
              <a:spcPct val="0"/>
            </a:spcBef>
            <a:spcAft>
              <a:spcPct val="35000"/>
            </a:spcAft>
            <a:buNone/>
          </a:pPr>
          <a:r>
            <a:rPr lang="en-US" sz="2600" b="1" kern="1200">
              <a:latin typeface="Calibri"/>
              <a:cs typeface="Calibri"/>
            </a:rPr>
            <a:t> </a:t>
          </a:r>
          <a:r>
            <a:rPr lang="en-US" sz="2600" b="1" i="0" u="none" strike="noStrike" kern="1200" cap="none" baseline="0" noProof="0">
              <a:solidFill>
                <a:srgbClr val="010000"/>
              </a:solidFill>
              <a:latin typeface="Calibri"/>
              <a:cs typeface="Calibri"/>
            </a:rPr>
            <a:t> </a:t>
          </a:r>
          <a:endParaRPr lang="en-US" sz="2600" kern="1200"/>
        </a:p>
      </dsp:txBody>
      <dsp:txXfrm>
        <a:off x="0" y="1653508"/>
        <a:ext cx="3286125" cy="2610802"/>
      </dsp:txXfrm>
    </dsp:sp>
    <dsp:sp modelId="{13ECC211-3E7F-45D9-AED3-D29A62D11686}">
      <dsp:nvSpPr>
        <dsp:cNvPr id="0" name=""/>
        <dsp:cNvSpPr/>
      </dsp:nvSpPr>
      <dsp:spPr>
        <a:xfrm>
          <a:off x="990361"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DB5E1754-CBA3-4FC7-86DE-69F397223134}">
      <dsp:nvSpPr>
        <dsp:cNvPr id="0" name=""/>
        <dsp:cNvSpPr/>
      </dsp:nvSpPr>
      <dsp:spPr>
        <a:xfrm>
          <a:off x="0"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25B8C-0970-4AA8-ABF1-9C3C6F0539EA}">
      <dsp:nvSpPr>
        <dsp:cNvPr id="0" name=""/>
        <dsp:cNvSpPr/>
      </dsp:nvSpPr>
      <dsp:spPr>
        <a:xfrm>
          <a:off x="3614737"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rtl="0">
            <a:lnSpc>
              <a:spcPct val="90000"/>
            </a:lnSpc>
            <a:spcBef>
              <a:spcPct val="0"/>
            </a:spcBef>
            <a:spcAft>
              <a:spcPct val="35000"/>
            </a:spcAft>
            <a:buNone/>
          </a:pPr>
          <a:r>
            <a:rPr lang="en-US" sz="2600" b="1" i="0" u="none" strike="noStrike" kern="1200" cap="none" baseline="0" noProof="0">
              <a:latin typeface="Calibri"/>
              <a:cs typeface="Calibri"/>
            </a:rPr>
            <a:t> </a:t>
          </a:r>
        </a:p>
      </dsp:txBody>
      <dsp:txXfrm>
        <a:off x="3614737" y="1653508"/>
        <a:ext cx="3286125" cy="2610802"/>
      </dsp:txXfrm>
    </dsp:sp>
    <dsp:sp modelId="{236890FC-F16D-4B95-8593-B082FB8A02FA}">
      <dsp:nvSpPr>
        <dsp:cNvPr id="0" name=""/>
        <dsp:cNvSpPr/>
      </dsp:nvSpPr>
      <dsp:spPr>
        <a:xfrm>
          <a:off x="4605099"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A6503C2B-5F8C-4085-8E02-D2569762E4B4}">
      <dsp:nvSpPr>
        <dsp:cNvPr id="0" name=""/>
        <dsp:cNvSpPr/>
      </dsp:nvSpPr>
      <dsp:spPr>
        <a:xfrm>
          <a:off x="3614737"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78831-BCA9-422C-9892-F3D873D364B6}">
      <dsp:nvSpPr>
        <dsp:cNvPr id="0" name=""/>
        <dsp:cNvSpPr/>
      </dsp:nvSpPr>
      <dsp:spPr>
        <a:xfrm>
          <a:off x="7229475"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rtl="0">
            <a:lnSpc>
              <a:spcPct val="90000"/>
            </a:lnSpc>
            <a:spcBef>
              <a:spcPct val="0"/>
            </a:spcBef>
            <a:spcAft>
              <a:spcPct val="35000"/>
            </a:spcAft>
            <a:buNone/>
          </a:pPr>
          <a:r>
            <a:rPr lang="en-US" sz="2600" b="1" i="0" u="none" strike="noStrike" kern="1200" cap="none" baseline="0" noProof="0">
              <a:latin typeface="Calibri"/>
              <a:cs typeface="Calibri"/>
            </a:rPr>
            <a:t> </a:t>
          </a:r>
        </a:p>
      </dsp:txBody>
      <dsp:txXfrm>
        <a:off x="7229475" y="1653508"/>
        <a:ext cx="3286125" cy="2610802"/>
      </dsp:txXfrm>
    </dsp:sp>
    <dsp:sp modelId="{EC0A23EF-93AA-4119-BD7D-A3EF08067773}">
      <dsp:nvSpPr>
        <dsp:cNvPr id="0" name=""/>
        <dsp:cNvSpPr/>
      </dsp:nvSpPr>
      <dsp:spPr>
        <a:xfrm>
          <a:off x="8219836"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4D6EED44-5047-4F91-8D16-A0090A0A727B}">
      <dsp:nvSpPr>
        <dsp:cNvPr id="0" name=""/>
        <dsp:cNvSpPr/>
      </dsp:nvSpPr>
      <dsp:spPr>
        <a:xfrm>
          <a:off x="7229475"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29076-403F-480D-A353-DC8741671AD5}">
      <dsp:nvSpPr>
        <dsp:cNvPr id="0" name=""/>
        <dsp:cNvSpPr/>
      </dsp:nvSpPr>
      <dsp:spPr>
        <a:xfrm>
          <a:off x="0" y="4242222"/>
          <a:ext cx="1761331" cy="928094"/>
        </a:xfrm>
        <a:prstGeom prst="rect">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266" tIns="199136" rIns="12526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a:cs typeface="Calibri"/>
            </a:rPr>
            <a:t>Submit</a:t>
          </a:r>
        </a:p>
      </dsp:txBody>
      <dsp:txXfrm>
        <a:off x="0" y="4242222"/>
        <a:ext cx="1761331" cy="928094"/>
      </dsp:txXfrm>
    </dsp:sp>
    <dsp:sp modelId="{CB2F8612-93AF-467F-BC22-684C4D4AB5EE}">
      <dsp:nvSpPr>
        <dsp:cNvPr id="0" name=""/>
        <dsp:cNvSpPr/>
      </dsp:nvSpPr>
      <dsp:spPr>
        <a:xfrm>
          <a:off x="1761331" y="4242222"/>
          <a:ext cx="5283993" cy="928094"/>
        </a:xfrm>
        <a:prstGeom prst="rect">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84" tIns="292100" rIns="107184" bIns="292100" numCol="1" spcCol="1270" anchor="ctr" anchorCtr="0">
          <a:noAutofit/>
        </a:bodyPr>
        <a:lstStyle/>
        <a:p>
          <a:pPr marL="0" lvl="0" indent="0" algn="l" defTabSz="1022350">
            <a:lnSpc>
              <a:spcPct val="90000"/>
            </a:lnSpc>
            <a:spcBef>
              <a:spcPct val="0"/>
            </a:spcBef>
            <a:spcAft>
              <a:spcPct val="35000"/>
            </a:spcAft>
            <a:buNone/>
          </a:pPr>
          <a:r>
            <a:rPr lang="en-US" sz="2300" b="1" kern="1200">
              <a:latin typeface="Calibri"/>
              <a:cs typeface="Calibri"/>
            </a:rPr>
            <a:t> </a:t>
          </a:r>
        </a:p>
      </dsp:txBody>
      <dsp:txXfrm>
        <a:off x="1761331" y="4242222"/>
        <a:ext cx="5283993" cy="928094"/>
      </dsp:txXfrm>
    </dsp:sp>
    <dsp:sp modelId="{F32C5766-EC08-48B3-B257-4278B5BBDD01}">
      <dsp:nvSpPr>
        <dsp:cNvPr id="0" name=""/>
        <dsp:cNvSpPr/>
      </dsp:nvSpPr>
      <dsp:spPr>
        <a:xfrm rot="10800000">
          <a:off x="0" y="2828734"/>
          <a:ext cx="1761331" cy="1427409"/>
        </a:xfrm>
        <a:prstGeom prst="upArrowCallout">
          <a:avLst>
            <a:gd name="adj1" fmla="val 5000"/>
            <a:gd name="adj2" fmla="val 10000"/>
            <a:gd name="adj3" fmla="val 15000"/>
            <a:gd name="adj4" fmla="val 64977"/>
          </a:avLst>
        </a:prstGeom>
        <a:solidFill>
          <a:schemeClr val="accent1">
            <a:shade val="50000"/>
            <a:hueOff val="201247"/>
            <a:satOff val="-4901"/>
            <a:lumOff val="21448"/>
            <a:alphaOff val="0"/>
          </a:schemeClr>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266" tIns="199136" rIns="12526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a:cs typeface="Calibri"/>
            </a:rPr>
            <a:t>Transpose</a:t>
          </a:r>
        </a:p>
      </dsp:txBody>
      <dsp:txXfrm rot="-10800000">
        <a:off x="0" y="2828734"/>
        <a:ext cx="1761331" cy="927816"/>
      </dsp:txXfrm>
    </dsp:sp>
    <dsp:sp modelId="{3AC6577A-34BC-4881-83D7-06FA659988A9}">
      <dsp:nvSpPr>
        <dsp:cNvPr id="0" name=""/>
        <dsp:cNvSpPr/>
      </dsp:nvSpPr>
      <dsp:spPr>
        <a:xfrm>
          <a:off x="1761331" y="2828734"/>
          <a:ext cx="5283993" cy="927816"/>
        </a:xfrm>
        <a:prstGeom prst="rect">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84" tIns="292100" rIns="107184" bIns="292100" numCol="1" spcCol="1270" anchor="ctr" anchorCtr="0">
          <a:noAutofit/>
        </a:bodyPr>
        <a:lstStyle/>
        <a:p>
          <a:pPr marL="0" lvl="0" indent="0" algn="l" defTabSz="1022350" rtl="0">
            <a:lnSpc>
              <a:spcPct val="90000"/>
            </a:lnSpc>
            <a:spcBef>
              <a:spcPct val="0"/>
            </a:spcBef>
            <a:spcAft>
              <a:spcPct val="35000"/>
            </a:spcAft>
            <a:buNone/>
          </a:pPr>
          <a:r>
            <a:rPr lang="en-US" sz="2300" b="1" kern="1200">
              <a:latin typeface="Calibri"/>
              <a:cs typeface="Calibri"/>
            </a:rPr>
            <a:t> </a:t>
          </a:r>
        </a:p>
      </dsp:txBody>
      <dsp:txXfrm>
        <a:off x="1761331" y="2828734"/>
        <a:ext cx="5283993" cy="927816"/>
      </dsp:txXfrm>
    </dsp:sp>
    <dsp:sp modelId="{DBD0ADCB-04FA-4E74-86C9-7382218415EF}">
      <dsp:nvSpPr>
        <dsp:cNvPr id="0" name=""/>
        <dsp:cNvSpPr/>
      </dsp:nvSpPr>
      <dsp:spPr>
        <a:xfrm rot="10800000">
          <a:off x="0" y="1415246"/>
          <a:ext cx="1761331" cy="1427409"/>
        </a:xfrm>
        <a:prstGeom prst="upArrowCallout">
          <a:avLst>
            <a:gd name="adj1" fmla="val 5000"/>
            <a:gd name="adj2" fmla="val 10000"/>
            <a:gd name="adj3" fmla="val 15000"/>
            <a:gd name="adj4" fmla="val 64977"/>
          </a:avLst>
        </a:prstGeom>
        <a:solidFill>
          <a:schemeClr val="accent1">
            <a:shade val="50000"/>
            <a:hueOff val="402493"/>
            <a:satOff val="-9802"/>
            <a:lumOff val="42896"/>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266" tIns="199136" rIns="12526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a:cs typeface="Calibri"/>
            </a:rPr>
            <a:t>Format</a:t>
          </a:r>
        </a:p>
      </dsp:txBody>
      <dsp:txXfrm rot="-10800000">
        <a:off x="0" y="1415246"/>
        <a:ext cx="1761331" cy="927816"/>
      </dsp:txXfrm>
    </dsp:sp>
    <dsp:sp modelId="{9E3B7600-1F70-4FBC-97C4-78BD59ACF7FD}">
      <dsp:nvSpPr>
        <dsp:cNvPr id="0" name=""/>
        <dsp:cNvSpPr/>
      </dsp:nvSpPr>
      <dsp:spPr>
        <a:xfrm>
          <a:off x="1761331" y="1415246"/>
          <a:ext cx="5283993" cy="927816"/>
        </a:xfrm>
        <a:prstGeom prst="rect">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84" tIns="292100" rIns="107184" bIns="292100" numCol="1" spcCol="1270" anchor="ctr" anchorCtr="0">
          <a:noAutofit/>
        </a:bodyPr>
        <a:lstStyle/>
        <a:p>
          <a:pPr marL="0" lvl="0" indent="0" algn="l" defTabSz="1022350" rtl="0">
            <a:lnSpc>
              <a:spcPct val="90000"/>
            </a:lnSpc>
            <a:spcBef>
              <a:spcPct val="0"/>
            </a:spcBef>
            <a:spcAft>
              <a:spcPct val="35000"/>
            </a:spcAft>
            <a:buNone/>
          </a:pPr>
          <a:r>
            <a:rPr lang="en-US" sz="2300" b="1" kern="1200">
              <a:latin typeface="Calibri"/>
              <a:cs typeface="Calibri"/>
            </a:rPr>
            <a:t> </a:t>
          </a:r>
        </a:p>
      </dsp:txBody>
      <dsp:txXfrm>
        <a:off x="1761331" y="1415246"/>
        <a:ext cx="5283993" cy="927816"/>
      </dsp:txXfrm>
    </dsp:sp>
    <dsp:sp modelId="{16FBF8F8-7794-4127-BFFD-6BB69E59459D}">
      <dsp:nvSpPr>
        <dsp:cNvPr id="0" name=""/>
        <dsp:cNvSpPr/>
      </dsp:nvSpPr>
      <dsp:spPr>
        <a:xfrm rot="10800000">
          <a:off x="0" y="1758"/>
          <a:ext cx="1761331" cy="1427409"/>
        </a:xfrm>
        <a:prstGeom prst="upArrowCallout">
          <a:avLst>
            <a:gd name="adj1" fmla="val 5000"/>
            <a:gd name="adj2" fmla="val 10000"/>
            <a:gd name="adj3" fmla="val 15000"/>
            <a:gd name="adj4" fmla="val 64977"/>
          </a:avLst>
        </a:prstGeom>
        <a:solidFill>
          <a:schemeClr val="accent1">
            <a:shade val="50000"/>
            <a:hueOff val="201247"/>
            <a:satOff val="-4901"/>
            <a:lumOff val="21448"/>
            <a:alphaOff val="0"/>
          </a:schemeClr>
        </a:solidFill>
        <a:ln w="12700" cap="flat" cmpd="sng" algn="ctr">
          <a:solidFill>
            <a:schemeClr val="accent1">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266" tIns="199136" rIns="12526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a:cs typeface="Calibri"/>
            </a:rPr>
            <a:t>Open</a:t>
          </a:r>
          <a:endParaRPr lang="en-US" sz="2800" b="1" i="0" u="none" strike="noStrike" kern="1200" cap="none" baseline="0" noProof="0">
            <a:solidFill>
              <a:srgbClr val="010000"/>
            </a:solidFill>
            <a:latin typeface="Calibri"/>
            <a:cs typeface="Calibri"/>
          </a:endParaRPr>
        </a:p>
      </dsp:txBody>
      <dsp:txXfrm rot="-10800000">
        <a:off x="0" y="1758"/>
        <a:ext cx="1761331" cy="927816"/>
      </dsp:txXfrm>
    </dsp:sp>
    <dsp:sp modelId="{18AD3C96-0876-4FD7-B488-732134360DBA}">
      <dsp:nvSpPr>
        <dsp:cNvPr id="0" name=""/>
        <dsp:cNvSpPr/>
      </dsp:nvSpPr>
      <dsp:spPr>
        <a:xfrm>
          <a:off x="1761331" y="1758"/>
          <a:ext cx="5283993" cy="927816"/>
        </a:xfrm>
        <a:prstGeom prst="rect">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84" tIns="292100" rIns="107184" bIns="292100" numCol="1" spcCol="1270" anchor="ctr" anchorCtr="0">
          <a:noAutofit/>
        </a:bodyPr>
        <a:lstStyle/>
        <a:p>
          <a:pPr marL="0" lvl="0" indent="0" algn="l" defTabSz="1022350">
            <a:lnSpc>
              <a:spcPct val="90000"/>
            </a:lnSpc>
            <a:spcBef>
              <a:spcPct val="0"/>
            </a:spcBef>
            <a:spcAft>
              <a:spcPct val="35000"/>
            </a:spcAft>
            <a:buNone/>
          </a:pPr>
          <a:r>
            <a:rPr lang="en-US" sz="2300" b="1" kern="1200">
              <a:latin typeface="Calibri"/>
              <a:cs typeface="Calibri"/>
            </a:rPr>
            <a:t> </a:t>
          </a:r>
        </a:p>
      </dsp:txBody>
      <dsp:txXfrm>
        <a:off x="1761331" y="1758"/>
        <a:ext cx="5283993" cy="9278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E8F12-BB13-40B3-9CB8-656DFAE0B4BB}">
      <dsp:nvSpPr>
        <dsp:cNvPr id="0" name=""/>
        <dsp:cNvSpPr/>
      </dsp:nvSpPr>
      <dsp:spPr>
        <a:xfrm>
          <a:off x="0" y="1080567"/>
          <a:ext cx="2957512" cy="1878020"/>
        </a:xfrm>
        <a:prstGeom prst="roundRect">
          <a:avLst>
            <a:gd name="adj" fmla="val 10000"/>
          </a:avLst>
        </a:prstGeom>
        <a:solidFill>
          <a:schemeClr val="accent1">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5A938-5BAB-4137-9148-7E3B6BE4E9E9}">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Calibri"/>
              <a:cs typeface="Calibri"/>
            </a:rPr>
            <a:t>The final, collaborative database schema included the microarray data from all three class research groups</a:t>
          </a:r>
          <a:endParaRPr lang="en-US" sz="1600" b="1" i="0" u="none" strike="noStrike" kern="1200" cap="none" baseline="0" noProof="0">
            <a:latin typeface="Calibri"/>
            <a:cs typeface="Calibri"/>
          </a:endParaRPr>
        </a:p>
      </dsp:txBody>
      <dsp:txXfrm>
        <a:off x="383617" y="1447754"/>
        <a:ext cx="2847502" cy="1768010"/>
      </dsp:txXfrm>
    </dsp:sp>
    <dsp:sp modelId="{83293171-5AF9-4728-A662-945034EA8484}">
      <dsp:nvSpPr>
        <dsp:cNvPr id="0" name=""/>
        <dsp:cNvSpPr/>
      </dsp:nvSpPr>
      <dsp:spPr>
        <a:xfrm>
          <a:off x="3614737" y="1080567"/>
          <a:ext cx="2957512" cy="1878020"/>
        </a:xfrm>
        <a:prstGeom prst="roundRect">
          <a:avLst>
            <a:gd name="adj" fmla="val 10000"/>
          </a:avLst>
        </a:prstGeom>
        <a:solidFill>
          <a:schemeClr val="accent1">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8BA82-8BFD-4D08-8E57-4028D8388B45}">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a:cs typeface="Calibri"/>
            </a:rPr>
            <a:t>All databases were downloaded and using MS Access, a query was created to connect all 3 databases as well as degradation rates, production rates an gene expression data provided by Dr. Kam Dahlquist.</a:t>
          </a:r>
        </a:p>
      </dsp:txBody>
      <dsp:txXfrm>
        <a:off x="3998355" y="1447754"/>
        <a:ext cx="2847502" cy="1768010"/>
      </dsp:txXfrm>
    </dsp:sp>
    <dsp:sp modelId="{201BB6B1-9B22-4C35-9A45-3F95463530C6}">
      <dsp:nvSpPr>
        <dsp:cNvPr id="0" name=""/>
        <dsp:cNvSpPr/>
      </dsp:nvSpPr>
      <dsp:spPr>
        <a:xfrm>
          <a:off x="7229475" y="1080567"/>
          <a:ext cx="2957512" cy="1878020"/>
        </a:xfrm>
        <a:prstGeom prst="roundRect">
          <a:avLst>
            <a:gd name="adj" fmla="val 10000"/>
          </a:avLst>
        </a:prstGeom>
        <a:solidFill>
          <a:schemeClr val="accent1">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9D578-1A34-4B9D-984D-72B30F6A831C}">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a:cs typeface="Calibri"/>
            </a:rPr>
            <a:t>Using the common data type, the gene ID, all Gene ID columns were linked to visualize the relationships.</a:t>
          </a:r>
        </a:p>
      </dsp:txBody>
      <dsp:txXfrm>
        <a:off x="7613092" y="1447754"/>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3FAE0-4844-4468-BE3A-061C7BEBB5ED}" type="datetimeFigureOut">
              <a:rPr lang="en-US"/>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B4EA5-EC62-4805-AE9F-FB03229E24DB}" type="slidenum">
              <a:rPr lang="en-US"/>
              <a:t>‹#›</a:t>
            </a:fld>
            <a:endParaRPr lang="en-US"/>
          </a:p>
        </p:txBody>
      </p:sp>
    </p:spTree>
    <p:extLst>
      <p:ext uri="{BB962C8B-B14F-4D97-AF65-F5344CB8AC3E}">
        <p14:creationId xmlns:p14="http://schemas.microsoft.com/office/powerpoint/2010/main" val="21245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DELISA</a:t>
            </a:r>
          </a:p>
        </p:txBody>
      </p:sp>
      <p:sp>
        <p:nvSpPr>
          <p:cNvPr id="4" name="Slide Number Placeholder 3"/>
          <p:cNvSpPr>
            <a:spLocks noGrp="1"/>
          </p:cNvSpPr>
          <p:nvPr>
            <p:ph type="sldNum" sz="quarter" idx="5"/>
          </p:nvPr>
        </p:nvSpPr>
        <p:spPr/>
        <p:txBody>
          <a:bodyPr/>
          <a:lstStyle/>
          <a:p>
            <a:fld id="{507B4EA5-EC62-4805-AE9F-FB03229E24DB}" type="slidenum">
              <a:rPr lang="en-US"/>
              <a:t>1</a:t>
            </a:fld>
            <a:endParaRPr lang="en-US"/>
          </a:p>
        </p:txBody>
      </p:sp>
    </p:spTree>
    <p:extLst>
      <p:ext uri="{BB962C8B-B14F-4D97-AF65-F5344CB8AC3E}">
        <p14:creationId xmlns:p14="http://schemas.microsoft.com/office/powerpoint/2010/main" val="283350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DeLisa</a:t>
            </a:r>
          </a:p>
        </p:txBody>
      </p:sp>
      <p:sp>
        <p:nvSpPr>
          <p:cNvPr id="4" name="Slide Number Placeholder 3"/>
          <p:cNvSpPr>
            <a:spLocks noGrp="1"/>
          </p:cNvSpPr>
          <p:nvPr>
            <p:ph type="sldNum" sz="quarter" idx="5"/>
          </p:nvPr>
        </p:nvSpPr>
        <p:spPr/>
        <p:txBody>
          <a:bodyPr/>
          <a:lstStyle/>
          <a:p>
            <a:fld id="{507B4EA5-EC62-4805-AE9F-FB03229E24DB}" type="slidenum">
              <a:rPr lang="en-US"/>
              <a:t>10</a:t>
            </a:fld>
            <a:endParaRPr lang="en-US"/>
          </a:p>
        </p:txBody>
      </p:sp>
    </p:spTree>
    <p:extLst>
      <p:ext uri="{BB962C8B-B14F-4D97-AF65-F5344CB8AC3E}">
        <p14:creationId xmlns:p14="http://schemas.microsoft.com/office/powerpoint/2010/main" val="342174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cs typeface="Calibri"/>
              </a:rPr>
              <a:t>DeLisa</a:t>
            </a:r>
            <a:endParaRPr lang="en-US" b="1" err="1"/>
          </a:p>
          <a:p>
            <a:r>
              <a:rPr lang="en-US" b="1"/>
              <a:t>Introduction</a:t>
            </a:r>
            <a:endParaRPr lang="en-US">
              <a:cs typeface="Calibri" panose="020F0502020204030204"/>
            </a:endParaRPr>
          </a:p>
          <a:p>
            <a:pPr lvl="1">
              <a:buFont typeface="Arial"/>
              <a:buChar char="•"/>
            </a:pPr>
            <a:r>
              <a:rPr lang="en-US"/>
              <a:t>Review of the research paper used to inspire this work </a:t>
            </a:r>
            <a:endParaRPr lang="en-US">
              <a:cs typeface="Calibri"/>
            </a:endParaRPr>
          </a:p>
          <a:p>
            <a:pPr lvl="1">
              <a:buFont typeface="Arial"/>
              <a:buChar char="•"/>
            </a:pPr>
            <a:r>
              <a:rPr lang="en-US"/>
              <a:t>Importance of this experiment</a:t>
            </a:r>
            <a:endParaRPr lang="en-US">
              <a:cs typeface="Calibri"/>
            </a:endParaRPr>
          </a:p>
          <a:p>
            <a:pPr lvl="1">
              <a:buFont typeface="Arial"/>
              <a:buChar char="•"/>
            </a:pPr>
            <a:r>
              <a:rPr lang="en-US"/>
              <a:t>Team roles and responsibilities</a:t>
            </a:r>
            <a:endParaRPr lang="en-US">
              <a:cs typeface="Calibri"/>
            </a:endParaRPr>
          </a:p>
          <a:p>
            <a:pPr marL="285750" indent="-285750">
              <a:buFont typeface="Arial"/>
              <a:buChar char="•"/>
            </a:pPr>
            <a:r>
              <a:rPr lang="en-US" b="1"/>
              <a:t>Materials and Methods</a:t>
            </a:r>
            <a:endParaRPr lang="en-US"/>
          </a:p>
          <a:p>
            <a:pPr lvl="1">
              <a:buFont typeface="Arial"/>
              <a:buChar char="•"/>
            </a:pPr>
            <a:r>
              <a:rPr lang="en-US"/>
              <a:t>Procedural Overview</a:t>
            </a:r>
            <a:endParaRPr lang="en-US">
              <a:cs typeface="Calibri"/>
            </a:endParaRPr>
          </a:p>
          <a:p>
            <a:pPr lvl="1">
              <a:buFont typeface="Arial"/>
              <a:buChar char="•"/>
            </a:pPr>
            <a:r>
              <a:rPr lang="en-US"/>
              <a:t>Extraction of the data from the original source</a:t>
            </a:r>
            <a:endParaRPr lang="en-US">
              <a:cs typeface="Calibri"/>
            </a:endParaRPr>
          </a:p>
          <a:p>
            <a:pPr lvl="1">
              <a:buFont typeface="Arial"/>
              <a:buChar char="•"/>
            </a:pPr>
            <a:r>
              <a:rPr lang="en-US"/>
              <a:t>Statistical analysis of microarray dataset</a:t>
            </a:r>
            <a:endParaRPr lang="en-US">
              <a:cs typeface="Calibri"/>
            </a:endParaRPr>
          </a:p>
          <a:p>
            <a:pPr lvl="1">
              <a:buFont typeface="Arial"/>
              <a:buChar char="•"/>
            </a:pPr>
            <a:r>
              <a:rPr lang="en-US"/>
              <a:t>Creation of MS Access database containing production and degradation rates.</a:t>
            </a:r>
            <a:endParaRPr lang="en-US">
              <a:cs typeface="Calibri"/>
            </a:endParaRPr>
          </a:p>
          <a:p>
            <a:pPr lvl="1">
              <a:buFont typeface="Arial"/>
              <a:buChar char="•"/>
            </a:pPr>
            <a:r>
              <a:rPr lang="en-US"/>
              <a:t>Analysis of data using various expression pattern methodologies</a:t>
            </a:r>
            <a:endParaRPr lang="en-US">
              <a:cs typeface="Calibri"/>
            </a:endParaRPr>
          </a:p>
          <a:p>
            <a:pPr lvl="2">
              <a:buFont typeface="Arial"/>
              <a:buChar char="•"/>
            </a:pPr>
            <a:r>
              <a:rPr lang="en-US"/>
              <a:t>STEM, YEASTRACT, </a:t>
            </a:r>
            <a:r>
              <a:rPr lang="en-US" err="1"/>
              <a:t>GRNsight</a:t>
            </a:r>
            <a:r>
              <a:rPr lang="en-US"/>
              <a:t>, </a:t>
            </a:r>
            <a:r>
              <a:rPr lang="en-US" err="1"/>
              <a:t>GRNmap</a:t>
            </a:r>
            <a:endParaRPr lang="en-US"/>
          </a:p>
          <a:p>
            <a:pPr lvl="1">
              <a:buFont typeface="Arial"/>
              <a:buChar char="•"/>
            </a:pPr>
            <a:r>
              <a:rPr lang="en-US"/>
              <a:t>Visualization of different relationships among multiple databases through a schema</a:t>
            </a:r>
            <a:endParaRPr lang="en-US">
              <a:cs typeface="Calibri"/>
            </a:endParaRPr>
          </a:p>
          <a:p>
            <a:pPr marL="285750" indent="-285750">
              <a:buFont typeface="Arial"/>
              <a:buChar char="•"/>
            </a:pPr>
            <a:r>
              <a:rPr lang="en-US" b="1"/>
              <a:t>Results</a:t>
            </a:r>
            <a:endParaRPr lang="en-US"/>
          </a:p>
          <a:p>
            <a:pPr lvl="1">
              <a:buFont typeface="Arial"/>
              <a:buChar char="•"/>
            </a:pPr>
            <a:r>
              <a:rPr lang="en-US"/>
              <a:t>ANOVA, STEM, Gene Ontology (GO) results, YEASTRACT p-values, </a:t>
            </a:r>
            <a:r>
              <a:rPr lang="en-US" err="1"/>
              <a:t>GRNsight</a:t>
            </a:r>
            <a:r>
              <a:rPr lang="en-US"/>
              <a:t>, Final schema</a:t>
            </a:r>
            <a:endParaRPr lang="en-US">
              <a:cs typeface="Calibri"/>
            </a:endParaRPr>
          </a:p>
          <a:p>
            <a:pPr marL="285750" indent="-285750">
              <a:buFont typeface="Arial"/>
              <a:buChar char="•"/>
            </a:pPr>
            <a:r>
              <a:rPr lang="en-US" b="1"/>
              <a:t>Discussion</a:t>
            </a:r>
            <a:endParaRPr lang="en-US"/>
          </a:p>
          <a:p>
            <a:pPr lvl="1">
              <a:buFont typeface="Arial"/>
              <a:buChar char="•"/>
            </a:pPr>
            <a:r>
              <a:rPr lang="en-US" i="1"/>
              <a:t>Saccharomyces cerevisiae </a:t>
            </a:r>
            <a:r>
              <a:rPr lang="en-US"/>
              <a:t>response to arsenic and future direction</a:t>
            </a:r>
            <a:endParaRPr lang="en-US">
              <a:cs typeface="Calibri"/>
            </a:endParaRPr>
          </a:p>
          <a:p>
            <a:pPr marL="285750" indent="-285750">
              <a:buFont typeface="Arial"/>
              <a:buChar char="•"/>
            </a:pPr>
            <a:r>
              <a:rPr lang="en-US" b="1"/>
              <a:t>Conclusion</a:t>
            </a:r>
            <a:endParaRPr lang="en-US"/>
          </a:p>
          <a:p>
            <a:pPr lvl="1">
              <a:buFont typeface="Arial"/>
              <a:buChar char="•"/>
            </a:pPr>
            <a:r>
              <a:rPr lang="en-US"/>
              <a:t>How the acquired results differ from the results contributed by the original research paper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07B4EA5-EC62-4805-AE9F-FB03229E24DB}" type="slidenum">
              <a:rPr lang="en-US"/>
              <a:t>11</a:t>
            </a:fld>
            <a:endParaRPr lang="en-US"/>
          </a:p>
        </p:txBody>
      </p:sp>
    </p:spTree>
    <p:extLst>
      <p:ext uri="{BB962C8B-B14F-4D97-AF65-F5344CB8AC3E}">
        <p14:creationId xmlns:p14="http://schemas.microsoft.com/office/powerpoint/2010/main" val="185615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DeLisa</a:t>
            </a:r>
          </a:p>
        </p:txBody>
      </p:sp>
      <p:sp>
        <p:nvSpPr>
          <p:cNvPr id="4" name="Slide Number Placeholder 3"/>
          <p:cNvSpPr>
            <a:spLocks noGrp="1"/>
          </p:cNvSpPr>
          <p:nvPr>
            <p:ph type="sldNum" sz="quarter" idx="5"/>
          </p:nvPr>
        </p:nvSpPr>
        <p:spPr/>
        <p:txBody>
          <a:bodyPr/>
          <a:lstStyle/>
          <a:p>
            <a:fld id="{507B4EA5-EC62-4805-AE9F-FB03229E24DB}" type="slidenum">
              <a:rPr lang="en-US"/>
              <a:t>12</a:t>
            </a:fld>
            <a:endParaRPr lang="en-US"/>
          </a:p>
        </p:txBody>
      </p:sp>
    </p:spTree>
    <p:extLst>
      <p:ext uri="{BB962C8B-B14F-4D97-AF65-F5344CB8AC3E}">
        <p14:creationId xmlns:p14="http://schemas.microsoft.com/office/powerpoint/2010/main" val="304012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Joey</a:t>
            </a:r>
          </a:p>
        </p:txBody>
      </p:sp>
      <p:sp>
        <p:nvSpPr>
          <p:cNvPr id="4" name="Slide Number Placeholder 3"/>
          <p:cNvSpPr>
            <a:spLocks noGrp="1"/>
          </p:cNvSpPr>
          <p:nvPr>
            <p:ph type="sldNum" sz="quarter" idx="5"/>
          </p:nvPr>
        </p:nvSpPr>
        <p:spPr/>
        <p:txBody>
          <a:bodyPr/>
          <a:lstStyle/>
          <a:p>
            <a:fld id="{507B4EA5-EC62-4805-AE9F-FB03229E24DB}" type="slidenum">
              <a:rPr lang="en-US"/>
              <a:t>13</a:t>
            </a:fld>
            <a:endParaRPr lang="en-US"/>
          </a:p>
        </p:txBody>
      </p:sp>
    </p:spTree>
    <p:extLst>
      <p:ext uri="{BB962C8B-B14F-4D97-AF65-F5344CB8AC3E}">
        <p14:creationId xmlns:p14="http://schemas.microsoft.com/office/powerpoint/2010/main" val="43917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Joey</a:t>
            </a:r>
          </a:p>
        </p:txBody>
      </p:sp>
      <p:sp>
        <p:nvSpPr>
          <p:cNvPr id="4" name="Slide Number Placeholder 3"/>
          <p:cNvSpPr>
            <a:spLocks noGrp="1"/>
          </p:cNvSpPr>
          <p:nvPr>
            <p:ph type="sldNum" sz="quarter" idx="5"/>
          </p:nvPr>
        </p:nvSpPr>
        <p:spPr/>
        <p:txBody>
          <a:bodyPr/>
          <a:lstStyle/>
          <a:p>
            <a:fld id="{507B4EA5-EC62-4805-AE9F-FB03229E24DB}" type="slidenum">
              <a:rPr lang="en-US"/>
              <a:t>14</a:t>
            </a:fld>
            <a:endParaRPr lang="en-US"/>
          </a:p>
        </p:txBody>
      </p:sp>
    </p:spTree>
    <p:extLst>
      <p:ext uri="{BB962C8B-B14F-4D97-AF65-F5344CB8AC3E}">
        <p14:creationId xmlns:p14="http://schemas.microsoft.com/office/powerpoint/2010/main" val="1930759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Joey</a:t>
            </a:r>
          </a:p>
        </p:txBody>
      </p:sp>
      <p:sp>
        <p:nvSpPr>
          <p:cNvPr id="4" name="Slide Number Placeholder 3"/>
          <p:cNvSpPr>
            <a:spLocks noGrp="1"/>
          </p:cNvSpPr>
          <p:nvPr>
            <p:ph type="sldNum" sz="quarter" idx="5"/>
          </p:nvPr>
        </p:nvSpPr>
        <p:spPr/>
        <p:txBody>
          <a:bodyPr/>
          <a:lstStyle/>
          <a:p>
            <a:fld id="{507B4EA5-EC62-4805-AE9F-FB03229E24DB}" type="slidenum">
              <a:rPr lang="en-US"/>
              <a:t>15</a:t>
            </a:fld>
            <a:endParaRPr lang="en-US"/>
          </a:p>
        </p:txBody>
      </p:sp>
    </p:spTree>
    <p:extLst>
      <p:ext uri="{BB962C8B-B14F-4D97-AF65-F5344CB8AC3E}">
        <p14:creationId xmlns:p14="http://schemas.microsoft.com/office/powerpoint/2010/main" val="2374547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Joey</a:t>
            </a:r>
          </a:p>
        </p:txBody>
      </p:sp>
      <p:sp>
        <p:nvSpPr>
          <p:cNvPr id="4" name="Slide Number Placeholder 3"/>
          <p:cNvSpPr>
            <a:spLocks noGrp="1"/>
          </p:cNvSpPr>
          <p:nvPr>
            <p:ph type="sldNum" sz="quarter" idx="5"/>
          </p:nvPr>
        </p:nvSpPr>
        <p:spPr/>
        <p:txBody>
          <a:bodyPr/>
          <a:lstStyle/>
          <a:p>
            <a:fld id="{507B4EA5-EC62-4805-AE9F-FB03229E24DB}" type="slidenum">
              <a:rPr lang="en-US"/>
              <a:t>16</a:t>
            </a:fld>
            <a:endParaRPr lang="en-US"/>
          </a:p>
        </p:txBody>
      </p:sp>
    </p:spTree>
    <p:extLst>
      <p:ext uri="{BB962C8B-B14F-4D97-AF65-F5344CB8AC3E}">
        <p14:creationId xmlns:p14="http://schemas.microsoft.com/office/powerpoint/2010/main" val="338385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Joey</a:t>
            </a:r>
          </a:p>
        </p:txBody>
      </p:sp>
      <p:sp>
        <p:nvSpPr>
          <p:cNvPr id="4" name="Slide Number Placeholder 3"/>
          <p:cNvSpPr>
            <a:spLocks noGrp="1"/>
          </p:cNvSpPr>
          <p:nvPr>
            <p:ph type="sldNum" sz="quarter" idx="5"/>
          </p:nvPr>
        </p:nvSpPr>
        <p:spPr/>
        <p:txBody>
          <a:bodyPr/>
          <a:lstStyle/>
          <a:p>
            <a:fld id="{507B4EA5-EC62-4805-AE9F-FB03229E24DB}" type="slidenum">
              <a:rPr lang="en-US"/>
              <a:t>17</a:t>
            </a:fld>
            <a:endParaRPr lang="en-US"/>
          </a:p>
        </p:txBody>
      </p:sp>
    </p:spTree>
    <p:extLst>
      <p:ext uri="{BB962C8B-B14F-4D97-AF65-F5344CB8AC3E}">
        <p14:creationId xmlns:p14="http://schemas.microsoft.com/office/powerpoint/2010/main" val="4181485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Joey</a:t>
            </a:r>
          </a:p>
        </p:txBody>
      </p:sp>
      <p:sp>
        <p:nvSpPr>
          <p:cNvPr id="4" name="Slide Number Placeholder 3"/>
          <p:cNvSpPr>
            <a:spLocks noGrp="1"/>
          </p:cNvSpPr>
          <p:nvPr>
            <p:ph type="sldNum" sz="quarter" idx="5"/>
          </p:nvPr>
        </p:nvSpPr>
        <p:spPr/>
        <p:txBody>
          <a:bodyPr/>
          <a:lstStyle/>
          <a:p>
            <a:fld id="{507B4EA5-EC62-4805-AE9F-FB03229E24DB}" type="slidenum">
              <a:rPr lang="en-US"/>
              <a:t>18</a:t>
            </a:fld>
            <a:endParaRPr lang="en-US"/>
          </a:p>
        </p:txBody>
      </p:sp>
    </p:spTree>
    <p:extLst>
      <p:ext uri="{BB962C8B-B14F-4D97-AF65-F5344CB8AC3E}">
        <p14:creationId xmlns:p14="http://schemas.microsoft.com/office/powerpoint/2010/main" val="3062904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cs typeface="Calibri"/>
              </a:rPr>
              <a:t>IVY</a:t>
            </a:r>
            <a:endParaRPr lang="en-US" b="1"/>
          </a:p>
          <a:p>
            <a:pPr marL="285750" indent="-285750">
              <a:buFont typeface="Arial"/>
              <a:buChar char="•"/>
            </a:pPr>
            <a:r>
              <a:rPr lang="en-US" b="1"/>
              <a:t>Introduction</a:t>
            </a:r>
            <a:endParaRPr lang="en-US">
              <a:cs typeface="Calibri"/>
            </a:endParaRPr>
          </a:p>
          <a:p>
            <a:pPr lvl="1">
              <a:buFont typeface="Arial"/>
              <a:buChar char="•"/>
            </a:pPr>
            <a:r>
              <a:rPr lang="en-US"/>
              <a:t>Review of the research paper used to inspire this work </a:t>
            </a:r>
            <a:endParaRPr lang="en-US">
              <a:cs typeface="Calibri"/>
            </a:endParaRPr>
          </a:p>
          <a:p>
            <a:pPr lvl="1">
              <a:buFont typeface="Arial"/>
              <a:buChar char="•"/>
            </a:pPr>
            <a:r>
              <a:rPr lang="en-US"/>
              <a:t>Importance of this experiment</a:t>
            </a:r>
            <a:endParaRPr lang="en-US">
              <a:cs typeface="Calibri"/>
            </a:endParaRPr>
          </a:p>
          <a:p>
            <a:pPr lvl="1">
              <a:buFont typeface="Arial"/>
              <a:buChar char="•"/>
            </a:pPr>
            <a:r>
              <a:rPr lang="en-US"/>
              <a:t>Team roles and responsibilities</a:t>
            </a:r>
            <a:endParaRPr lang="en-US">
              <a:cs typeface="Calibri"/>
            </a:endParaRPr>
          </a:p>
          <a:p>
            <a:pPr marL="285750" indent="-285750">
              <a:buFont typeface="Arial"/>
              <a:buChar char="•"/>
            </a:pPr>
            <a:r>
              <a:rPr lang="en-US" b="1"/>
              <a:t>Materials and Methods</a:t>
            </a:r>
            <a:endParaRPr lang="en-US"/>
          </a:p>
          <a:p>
            <a:pPr lvl="1">
              <a:buFont typeface="Arial"/>
              <a:buChar char="•"/>
            </a:pPr>
            <a:r>
              <a:rPr lang="en-US"/>
              <a:t>Procedural Overview</a:t>
            </a:r>
            <a:endParaRPr lang="en-US">
              <a:cs typeface="Calibri"/>
            </a:endParaRPr>
          </a:p>
          <a:p>
            <a:pPr lvl="1">
              <a:buFont typeface="Arial"/>
              <a:buChar char="•"/>
            </a:pPr>
            <a:r>
              <a:rPr lang="en-US"/>
              <a:t>Extraction of the data from the original source</a:t>
            </a:r>
            <a:endParaRPr lang="en-US">
              <a:cs typeface="Calibri"/>
            </a:endParaRPr>
          </a:p>
          <a:p>
            <a:pPr lvl="1">
              <a:buFont typeface="Arial"/>
              <a:buChar char="•"/>
            </a:pPr>
            <a:r>
              <a:rPr lang="en-US"/>
              <a:t>Statistical analysis of microarray dataset</a:t>
            </a:r>
            <a:endParaRPr lang="en-US">
              <a:cs typeface="Calibri"/>
            </a:endParaRPr>
          </a:p>
          <a:p>
            <a:pPr lvl="1">
              <a:buFont typeface="Arial"/>
              <a:buChar char="•"/>
            </a:pPr>
            <a:r>
              <a:rPr lang="en-US"/>
              <a:t>Creation of MS Access database containing production and degradation rates.</a:t>
            </a:r>
            <a:endParaRPr lang="en-US">
              <a:cs typeface="Calibri"/>
            </a:endParaRPr>
          </a:p>
          <a:p>
            <a:pPr lvl="1">
              <a:buFont typeface="Arial"/>
              <a:buChar char="•"/>
            </a:pPr>
            <a:r>
              <a:rPr lang="en-US"/>
              <a:t>Analysis of data using various expression pattern methodologies</a:t>
            </a:r>
            <a:endParaRPr lang="en-US">
              <a:cs typeface="Calibri"/>
            </a:endParaRPr>
          </a:p>
          <a:p>
            <a:pPr lvl="2">
              <a:buFont typeface="Arial"/>
              <a:buChar char="•"/>
            </a:pPr>
            <a:r>
              <a:rPr lang="en-US"/>
              <a:t>STEM, YEASTRACT, </a:t>
            </a:r>
            <a:r>
              <a:rPr lang="en-US" err="1"/>
              <a:t>GRNsight</a:t>
            </a:r>
            <a:r>
              <a:rPr lang="en-US"/>
              <a:t>, </a:t>
            </a:r>
            <a:r>
              <a:rPr lang="en-US" err="1"/>
              <a:t>GRNmap</a:t>
            </a:r>
            <a:endParaRPr lang="en-US"/>
          </a:p>
          <a:p>
            <a:pPr lvl="1">
              <a:buFont typeface="Arial"/>
              <a:buChar char="•"/>
            </a:pPr>
            <a:r>
              <a:rPr lang="en-US"/>
              <a:t>Visualization of different relationships among multiple databases through a schema</a:t>
            </a:r>
            <a:endParaRPr lang="en-US">
              <a:cs typeface="Calibri"/>
            </a:endParaRPr>
          </a:p>
          <a:p>
            <a:pPr marL="285750" indent="-285750">
              <a:buFont typeface="Arial"/>
              <a:buChar char="•"/>
            </a:pPr>
            <a:r>
              <a:rPr lang="en-US" b="1"/>
              <a:t>Results</a:t>
            </a:r>
            <a:endParaRPr lang="en-US"/>
          </a:p>
          <a:p>
            <a:pPr lvl="1">
              <a:buFont typeface="Arial"/>
              <a:buChar char="•"/>
            </a:pPr>
            <a:r>
              <a:rPr lang="en-US"/>
              <a:t>ANOVA, STEM, Gene Ontology (GO) results, YEASTRACT p-values, </a:t>
            </a:r>
            <a:r>
              <a:rPr lang="en-US" err="1"/>
              <a:t>GRNsight</a:t>
            </a:r>
            <a:r>
              <a:rPr lang="en-US"/>
              <a:t>, Final schema</a:t>
            </a:r>
            <a:endParaRPr lang="en-US">
              <a:cs typeface="Calibri"/>
            </a:endParaRPr>
          </a:p>
          <a:p>
            <a:pPr marL="285750" indent="-285750">
              <a:buFont typeface="Arial"/>
              <a:buChar char="•"/>
            </a:pPr>
            <a:r>
              <a:rPr lang="en-US" b="1"/>
              <a:t>Discussion</a:t>
            </a:r>
            <a:endParaRPr lang="en-US"/>
          </a:p>
          <a:p>
            <a:pPr lvl="1">
              <a:buFont typeface="Arial"/>
              <a:buChar char="•"/>
            </a:pPr>
            <a:r>
              <a:rPr lang="en-US" i="1"/>
              <a:t>Saccharomyces cerevisiae </a:t>
            </a:r>
            <a:r>
              <a:rPr lang="en-US"/>
              <a:t>response to arsenic and future direction</a:t>
            </a:r>
            <a:endParaRPr lang="en-US">
              <a:cs typeface="Calibri"/>
            </a:endParaRPr>
          </a:p>
          <a:p>
            <a:pPr marL="285750" indent="-285750">
              <a:buFont typeface="Arial"/>
              <a:buChar char="•"/>
            </a:pPr>
            <a:r>
              <a:rPr lang="en-US" b="1"/>
              <a:t>Conclusion</a:t>
            </a:r>
            <a:endParaRPr lang="en-US"/>
          </a:p>
          <a:p>
            <a:pPr lvl="1">
              <a:buFont typeface="Arial"/>
              <a:buChar char="•"/>
            </a:pPr>
            <a:r>
              <a:rPr lang="en-US"/>
              <a:t>How the acquired results differ from the results contributed by the original research paper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07B4EA5-EC62-4805-AE9F-FB03229E24DB}" type="slidenum">
              <a:rPr lang="en-US"/>
              <a:t>19</a:t>
            </a:fld>
            <a:endParaRPr lang="en-US"/>
          </a:p>
        </p:txBody>
      </p:sp>
    </p:spTree>
    <p:extLst>
      <p:ext uri="{BB962C8B-B14F-4D97-AF65-F5344CB8AC3E}">
        <p14:creationId xmlns:p14="http://schemas.microsoft.com/office/powerpoint/2010/main" val="224067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DELISA</a:t>
            </a:r>
            <a:endParaRPr lang="en-US" b="1"/>
          </a:p>
          <a:p>
            <a:endParaRPr lang="en-US" b="1"/>
          </a:p>
          <a:p>
            <a:r>
              <a:rPr lang="en-US" b="1"/>
              <a:t>Introduction</a:t>
            </a:r>
            <a:endParaRPr lang="en-US">
              <a:cs typeface="Calibri" panose="020F0502020204030204"/>
            </a:endParaRPr>
          </a:p>
          <a:p>
            <a:pPr lvl="1">
              <a:buFont typeface="Arial"/>
              <a:buChar char="•"/>
            </a:pPr>
            <a:r>
              <a:rPr lang="en-US"/>
              <a:t>Review of the research paper used to inspire this work </a:t>
            </a:r>
            <a:endParaRPr lang="en-US">
              <a:cs typeface="Calibri"/>
            </a:endParaRPr>
          </a:p>
          <a:p>
            <a:pPr lvl="1">
              <a:buFont typeface="Arial"/>
              <a:buChar char="•"/>
            </a:pPr>
            <a:r>
              <a:rPr lang="en-US"/>
              <a:t>Importance of this experiment</a:t>
            </a:r>
            <a:endParaRPr lang="en-US">
              <a:cs typeface="Calibri"/>
            </a:endParaRPr>
          </a:p>
          <a:p>
            <a:pPr lvl="1">
              <a:buFont typeface="Arial"/>
              <a:buChar char="•"/>
            </a:pPr>
            <a:r>
              <a:rPr lang="en-US"/>
              <a:t>Team roles and responsibilities</a:t>
            </a:r>
            <a:endParaRPr lang="en-US">
              <a:cs typeface="Calibri"/>
            </a:endParaRPr>
          </a:p>
          <a:p>
            <a:pPr marL="285750" indent="-285750">
              <a:buFont typeface="Arial"/>
              <a:buChar char="•"/>
            </a:pPr>
            <a:r>
              <a:rPr lang="en-US" b="1"/>
              <a:t>Materials and Methods</a:t>
            </a:r>
            <a:endParaRPr lang="en-US"/>
          </a:p>
          <a:p>
            <a:pPr lvl="1">
              <a:buFont typeface="Arial"/>
              <a:buChar char="•"/>
            </a:pPr>
            <a:r>
              <a:rPr lang="en-US"/>
              <a:t>Procedural Overview</a:t>
            </a:r>
            <a:endParaRPr lang="en-US">
              <a:cs typeface="Calibri"/>
            </a:endParaRPr>
          </a:p>
          <a:p>
            <a:pPr lvl="1">
              <a:buFont typeface="Arial"/>
              <a:buChar char="•"/>
            </a:pPr>
            <a:r>
              <a:rPr lang="en-US"/>
              <a:t>Extraction of the data from the original source</a:t>
            </a:r>
            <a:endParaRPr lang="en-US">
              <a:cs typeface="Calibri"/>
            </a:endParaRPr>
          </a:p>
          <a:p>
            <a:pPr lvl="1">
              <a:buFont typeface="Arial"/>
              <a:buChar char="•"/>
            </a:pPr>
            <a:r>
              <a:rPr lang="en-US"/>
              <a:t>Statistical analysis of microarray dataset</a:t>
            </a:r>
            <a:endParaRPr lang="en-US">
              <a:cs typeface="Calibri"/>
            </a:endParaRPr>
          </a:p>
          <a:p>
            <a:pPr lvl="1">
              <a:buFont typeface="Arial"/>
              <a:buChar char="•"/>
            </a:pPr>
            <a:r>
              <a:rPr lang="en-US"/>
              <a:t>Creation of MS Access database containing production and degradation rates.</a:t>
            </a:r>
            <a:endParaRPr lang="en-US">
              <a:cs typeface="Calibri"/>
            </a:endParaRPr>
          </a:p>
          <a:p>
            <a:pPr lvl="1">
              <a:buFont typeface="Arial"/>
              <a:buChar char="•"/>
            </a:pPr>
            <a:r>
              <a:rPr lang="en-US"/>
              <a:t>Analysis of data using various expression pattern methodologies</a:t>
            </a:r>
            <a:endParaRPr lang="en-US">
              <a:cs typeface="Calibri"/>
            </a:endParaRPr>
          </a:p>
          <a:p>
            <a:pPr lvl="2">
              <a:buFont typeface="Arial"/>
              <a:buChar char="•"/>
            </a:pPr>
            <a:r>
              <a:rPr lang="en-US"/>
              <a:t>STEM, YEASTRACT, </a:t>
            </a:r>
            <a:r>
              <a:rPr lang="en-US" err="1"/>
              <a:t>GRNsight</a:t>
            </a:r>
            <a:r>
              <a:rPr lang="en-US"/>
              <a:t>, </a:t>
            </a:r>
            <a:r>
              <a:rPr lang="en-US" err="1"/>
              <a:t>GRNmap</a:t>
            </a:r>
            <a:endParaRPr lang="en-US"/>
          </a:p>
          <a:p>
            <a:pPr lvl="1">
              <a:buFont typeface="Arial"/>
              <a:buChar char="•"/>
            </a:pPr>
            <a:r>
              <a:rPr lang="en-US"/>
              <a:t>Visualization of different relationships among multiple databases through a schema</a:t>
            </a:r>
            <a:endParaRPr lang="en-US">
              <a:cs typeface="Calibri"/>
            </a:endParaRPr>
          </a:p>
          <a:p>
            <a:pPr marL="285750" indent="-285750">
              <a:buFont typeface="Arial"/>
              <a:buChar char="•"/>
            </a:pPr>
            <a:r>
              <a:rPr lang="en-US" b="1"/>
              <a:t>Results</a:t>
            </a:r>
            <a:endParaRPr lang="en-US"/>
          </a:p>
          <a:p>
            <a:pPr lvl="1">
              <a:buFont typeface="Arial"/>
              <a:buChar char="•"/>
            </a:pPr>
            <a:r>
              <a:rPr lang="en-US"/>
              <a:t>ANOVA, STEM, Gene Ontology (GO) results, YEASTRACT p-values, </a:t>
            </a:r>
            <a:r>
              <a:rPr lang="en-US" err="1"/>
              <a:t>GRNsight</a:t>
            </a:r>
            <a:r>
              <a:rPr lang="en-US"/>
              <a:t>, Final schema</a:t>
            </a:r>
            <a:endParaRPr lang="en-US">
              <a:cs typeface="Calibri"/>
            </a:endParaRPr>
          </a:p>
          <a:p>
            <a:pPr marL="285750" indent="-285750">
              <a:buFont typeface="Arial"/>
              <a:buChar char="•"/>
            </a:pPr>
            <a:r>
              <a:rPr lang="en-US" b="1"/>
              <a:t>Discussion</a:t>
            </a:r>
            <a:endParaRPr lang="en-US"/>
          </a:p>
          <a:p>
            <a:pPr lvl="1">
              <a:buFont typeface="Arial"/>
              <a:buChar char="•"/>
            </a:pPr>
            <a:r>
              <a:rPr lang="en-US" i="1"/>
              <a:t>Saccharomyces cerevisiae </a:t>
            </a:r>
            <a:r>
              <a:rPr lang="en-US"/>
              <a:t>response to arsenic and future direction</a:t>
            </a:r>
            <a:endParaRPr lang="en-US">
              <a:cs typeface="Calibri"/>
            </a:endParaRPr>
          </a:p>
          <a:p>
            <a:pPr marL="285750" indent="-285750">
              <a:buFont typeface="Arial"/>
              <a:buChar char="•"/>
            </a:pPr>
            <a:r>
              <a:rPr lang="en-US" b="1"/>
              <a:t>Conclusion</a:t>
            </a:r>
            <a:endParaRPr lang="en-US"/>
          </a:p>
          <a:p>
            <a:pPr lvl="1">
              <a:buFont typeface="Arial"/>
              <a:buChar char="•"/>
            </a:pPr>
            <a:r>
              <a:rPr lang="en-US"/>
              <a:t>How the acquired results differ from the results contributed by the original research paper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07B4EA5-EC62-4805-AE9F-FB03229E24DB}" type="slidenum">
              <a:rPr lang="en-US"/>
              <a:t>2</a:t>
            </a:fld>
            <a:endParaRPr lang="en-US"/>
          </a:p>
        </p:txBody>
      </p:sp>
    </p:spTree>
    <p:extLst>
      <p:ext uri="{BB962C8B-B14F-4D97-AF65-F5344CB8AC3E}">
        <p14:creationId xmlns:p14="http://schemas.microsoft.com/office/powerpoint/2010/main" val="1712239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IVY</a:t>
            </a:r>
          </a:p>
          <a:p>
            <a:endParaRPr lang="en-US">
              <a:cs typeface="Calibri"/>
            </a:endParaRPr>
          </a:p>
          <a:p>
            <a:r>
              <a:rPr lang="en-US">
                <a:cs typeface="Calibri"/>
              </a:rPr>
              <a:t>Even with the unadjusted p-value, only about 20% p-values were significant.</a:t>
            </a:r>
          </a:p>
          <a:p>
            <a:r>
              <a:rPr lang="en-US">
                <a:cs typeface="Calibri"/>
              </a:rPr>
              <a:t>Bonferroni was less than 1%</a:t>
            </a:r>
          </a:p>
          <a:p>
            <a:endParaRPr lang="en-US">
              <a:cs typeface="Calibri"/>
            </a:endParaRPr>
          </a:p>
        </p:txBody>
      </p:sp>
      <p:sp>
        <p:nvSpPr>
          <p:cNvPr id="4" name="Slide Number Placeholder 3"/>
          <p:cNvSpPr>
            <a:spLocks noGrp="1"/>
          </p:cNvSpPr>
          <p:nvPr>
            <p:ph type="sldNum" sz="quarter" idx="5"/>
          </p:nvPr>
        </p:nvSpPr>
        <p:spPr/>
        <p:txBody>
          <a:bodyPr/>
          <a:lstStyle/>
          <a:p>
            <a:fld id="{507B4EA5-EC62-4805-AE9F-FB03229E24DB}" type="slidenum">
              <a:rPr lang="en-US"/>
              <a:t>20</a:t>
            </a:fld>
            <a:endParaRPr lang="en-US"/>
          </a:p>
        </p:txBody>
      </p:sp>
    </p:spTree>
    <p:extLst>
      <p:ext uri="{BB962C8B-B14F-4D97-AF65-F5344CB8AC3E}">
        <p14:creationId xmlns:p14="http://schemas.microsoft.com/office/powerpoint/2010/main" val="1643656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IVY</a:t>
            </a:r>
          </a:p>
          <a:p>
            <a:r>
              <a:rPr lang="en-US">
                <a:cs typeface="Calibri"/>
              </a:rPr>
              <a:t>Inputted data into STEM and only produced 4 significant profiles, these were chosen for analysis because they were most significant</a:t>
            </a:r>
          </a:p>
          <a:p>
            <a:r>
              <a:rPr lang="en-US">
                <a:cs typeface="Calibri"/>
              </a:rPr>
              <a:t>Profiles and 9 and 23 had the most genes in them, probably about 150, downregulation of gene expression</a:t>
            </a:r>
          </a:p>
          <a:p>
            <a:r>
              <a:rPr lang="en-US">
                <a:cs typeface="Calibri"/>
              </a:rPr>
              <a:t>Profiles 40 and 48 had the least amount of genes, only about 30 or less, upregulation of gene expression</a:t>
            </a:r>
          </a:p>
          <a:p>
            <a:endParaRPr lang="en-US">
              <a:cs typeface="Calibri"/>
            </a:endParaRPr>
          </a:p>
        </p:txBody>
      </p:sp>
      <p:sp>
        <p:nvSpPr>
          <p:cNvPr id="4" name="Slide Number Placeholder 3"/>
          <p:cNvSpPr>
            <a:spLocks noGrp="1"/>
          </p:cNvSpPr>
          <p:nvPr>
            <p:ph type="sldNum" sz="quarter" idx="5"/>
          </p:nvPr>
        </p:nvSpPr>
        <p:spPr/>
        <p:txBody>
          <a:bodyPr/>
          <a:lstStyle/>
          <a:p>
            <a:fld id="{507B4EA5-EC62-4805-AE9F-FB03229E24DB}" type="slidenum">
              <a:rPr lang="en-US"/>
              <a:t>21</a:t>
            </a:fld>
            <a:endParaRPr lang="en-US"/>
          </a:p>
        </p:txBody>
      </p:sp>
    </p:spTree>
    <p:extLst>
      <p:ext uri="{BB962C8B-B14F-4D97-AF65-F5344CB8AC3E}">
        <p14:creationId xmlns:p14="http://schemas.microsoft.com/office/powerpoint/2010/main" val="3165313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IVY</a:t>
            </a:r>
          </a:p>
          <a:p>
            <a:r>
              <a:rPr lang="en-US">
                <a:cs typeface="Calibri"/>
              </a:rPr>
              <a:t>Top 2- 9 and 23, bottom 2- 40 and 48</a:t>
            </a:r>
          </a:p>
          <a:p>
            <a:r>
              <a:rPr lang="en-US">
                <a:cs typeface="Calibri"/>
              </a:rPr>
              <a:t>Most genes involved were for down regulation</a:t>
            </a:r>
          </a:p>
          <a:p>
            <a:r>
              <a:rPr lang="en-US">
                <a:cs typeface="Calibri"/>
              </a:rPr>
              <a:t>1080 m timepoint was deleted for easiness of visualization </a:t>
            </a:r>
          </a:p>
          <a:p>
            <a:r>
              <a:rPr lang="en-US">
                <a:cs typeface="Calibri"/>
              </a:rPr>
              <a:t>From now on, the stem profiles will associated in pairs 9 and 23, 40 and 48</a:t>
            </a:r>
          </a:p>
        </p:txBody>
      </p:sp>
      <p:sp>
        <p:nvSpPr>
          <p:cNvPr id="4" name="Slide Number Placeholder 3"/>
          <p:cNvSpPr>
            <a:spLocks noGrp="1"/>
          </p:cNvSpPr>
          <p:nvPr>
            <p:ph type="sldNum" sz="quarter" idx="5"/>
          </p:nvPr>
        </p:nvSpPr>
        <p:spPr/>
        <p:txBody>
          <a:bodyPr/>
          <a:lstStyle/>
          <a:p>
            <a:fld id="{507B4EA5-EC62-4805-AE9F-FB03229E24DB}" type="slidenum">
              <a:rPr lang="en-US"/>
              <a:t>22</a:t>
            </a:fld>
            <a:endParaRPr lang="en-US"/>
          </a:p>
        </p:txBody>
      </p:sp>
    </p:spTree>
    <p:extLst>
      <p:ext uri="{BB962C8B-B14F-4D97-AF65-F5344CB8AC3E}">
        <p14:creationId xmlns:p14="http://schemas.microsoft.com/office/powerpoint/2010/main" val="929185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MARCUS</a:t>
            </a:r>
          </a:p>
        </p:txBody>
      </p:sp>
      <p:sp>
        <p:nvSpPr>
          <p:cNvPr id="4" name="Slide Number Placeholder 3"/>
          <p:cNvSpPr>
            <a:spLocks noGrp="1"/>
          </p:cNvSpPr>
          <p:nvPr>
            <p:ph type="sldNum" sz="quarter" idx="5"/>
          </p:nvPr>
        </p:nvSpPr>
        <p:spPr/>
        <p:txBody>
          <a:bodyPr/>
          <a:lstStyle/>
          <a:p>
            <a:fld id="{507B4EA5-EC62-4805-AE9F-FB03229E24DB}" type="slidenum">
              <a:rPr lang="en-US"/>
              <a:t>23</a:t>
            </a:fld>
            <a:endParaRPr lang="en-US"/>
          </a:p>
        </p:txBody>
      </p:sp>
    </p:spTree>
    <p:extLst>
      <p:ext uri="{BB962C8B-B14F-4D97-AF65-F5344CB8AC3E}">
        <p14:creationId xmlns:p14="http://schemas.microsoft.com/office/powerpoint/2010/main" val="1389385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MARCUS</a:t>
            </a:r>
          </a:p>
        </p:txBody>
      </p:sp>
      <p:sp>
        <p:nvSpPr>
          <p:cNvPr id="4" name="Slide Number Placeholder 3"/>
          <p:cNvSpPr>
            <a:spLocks noGrp="1"/>
          </p:cNvSpPr>
          <p:nvPr>
            <p:ph type="sldNum" sz="quarter" idx="5"/>
          </p:nvPr>
        </p:nvSpPr>
        <p:spPr/>
        <p:txBody>
          <a:bodyPr/>
          <a:lstStyle/>
          <a:p>
            <a:fld id="{507B4EA5-EC62-4805-AE9F-FB03229E24DB}" type="slidenum">
              <a:rPr lang="en-US"/>
              <a:t>24</a:t>
            </a:fld>
            <a:endParaRPr lang="en-US"/>
          </a:p>
        </p:txBody>
      </p:sp>
    </p:spTree>
    <p:extLst>
      <p:ext uri="{BB962C8B-B14F-4D97-AF65-F5344CB8AC3E}">
        <p14:creationId xmlns:p14="http://schemas.microsoft.com/office/powerpoint/2010/main" val="2888848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MARCUS</a:t>
            </a:r>
          </a:p>
        </p:txBody>
      </p:sp>
      <p:sp>
        <p:nvSpPr>
          <p:cNvPr id="4" name="Slide Number Placeholder 3"/>
          <p:cNvSpPr>
            <a:spLocks noGrp="1"/>
          </p:cNvSpPr>
          <p:nvPr>
            <p:ph type="sldNum" sz="quarter" idx="5"/>
          </p:nvPr>
        </p:nvSpPr>
        <p:spPr/>
        <p:txBody>
          <a:bodyPr/>
          <a:lstStyle/>
          <a:p>
            <a:fld id="{507B4EA5-EC62-4805-AE9F-FB03229E24DB}" type="slidenum">
              <a:rPr lang="en-US"/>
              <a:t>25</a:t>
            </a:fld>
            <a:endParaRPr lang="en-US"/>
          </a:p>
        </p:txBody>
      </p:sp>
    </p:spTree>
    <p:extLst>
      <p:ext uri="{BB962C8B-B14F-4D97-AF65-F5344CB8AC3E}">
        <p14:creationId xmlns:p14="http://schemas.microsoft.com/office/powerpoint/2010/main" val="492827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MARCUS</a:t>
            </a:r>
          </a:p>
        </p:txBody>
      </p:sp>
      <p:sp>
        <p:nvSpPr>
          <p:cNvPr id="4" name="Slide Number Placeholder 3"/>
          <p:cNvSpPr>
            <a:spLocks noGrp="1"/>
          </p:cNvSpPr>
          <p:nvPr>
            <p:ph type="sldNum" sz="quarter" idx="5"/>
          </p:nvPr>
        </p:nvSpPr>
        <p:spPr/>
        <p:txBody>
          <a:bodyPr/>
          <a:lstStyle/>
          <a:p>
            <a:fld id="{507B4EA5-EC62-4805-AE9F-FB03229E24DB}" type="slidenum">
              <a:rPr lang="en-US"/>
              <a:t>26</a:t>
            </a:fld>
            <a:endParaRPr lang="en-US"/>
          </a:p>
        </p:txBody>
      </p:sp>
    </p:spTree>
    <p:extLst>
      <p:ext uri="{BB962C8B-B14F-4D97-AF65-F5344CB8AC3E}">
        <p14:creationId xmlns:p14="http://schemas.microsoft.com/office/powerpoint/2010/main" val="124795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MARCUS</a:t>
            </a:r>
          </a:p>
        </p:txBody>
      </p:sp>
      <p:sp>
        <p:nvSpPr>
          <p:cNvPr id="4" name="Slide Number Placeholder 3"/>
          <p:cNvSpPr>
            <a:spLocks noGrp="1"/>
          </p:cNvSpPr>
          <p:nvPr>
            <p:ph type="sldNum" sz="quarter" idx="5"/>
          </p:nvPr>
        </p:nvSpPr>
        <p:spPr/>
        <p:txBody>
          <a:bodyPr/>
          <a:lstStyle/>
          <a:p>
            <a:fld id="{507B4EA5-EC62-4805-AE9F-FB03229E24DB}" type="slidenum">
              <a:rPr lang="en-US"/>
              <a:t>27</a:t>
            </a:fld>
            <a:endParaRPr lang="en-US"/>
          </a:p>
        </p:txBody>
      </p:sp>
    </p:spTree>
    <p:extLst>
      <p:ext uri="{BB962C8B-B14F-4D97-AF65-F5344CB8AC3E}">
        <p14:creationId xmlns:p14="http://schemas.microsoft.com/office/powerpoint/2010/main" val="3170111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DeLisa</a:t>
            </a:r>
          </a:p>
          <a:p>
            <a:r>
              <a:rPr lang="en-US">
                <a:cs typeface="Calibri"/>
              </a:rPr>
              <a:t>-production rates</a:t>
            </a:r>
          </a:p>
          <a:p>
            <a:r>
              <a:rPr lang="en-US">
                <a:cs typeface="Calibri"/>
              </a:rPr>
              <a:t>-degradation rates</a:t>
            </a:r>
          </a:p>
          <a:p>
            <a:r>
              <a:rPr lang="en-US">
                <a:cs typeface="Calibri"/>
              </a:rPr>
              <a:t>-incomplete because the samples-to-data sheet isn't linked to the data</a:t>
            </a:r>
          </a:p>
        </p:txBody>
      </p:sp>
      <p:sp>
        <p:nvSpPr>
          <p:cNvPr id="4" name="Slide Number Placeholder 3"/>
          <p:cNvSpPr>
            <a:spLocks noGrp="1"/>
          </p:cNvSpPr>
          <p:nvPr>
            <p:ph type="sldNum" sz="quarter" idx="5"/>
          </p:nvPr>
        </p:nvSpPr>
        <p:spPr/>
        <p:txBody>
          <a:bodyPr/>
          <a:lstStyle/>
          <a:p>
            <a:fld id="{507B4EA5-EC62-4805-AE9F-FB03229E24DB}" type="slidenum">
              <a:rPr lang="en-US"/>
              <a:t>28</a:t>
            </a:fld>
            <a:endParaRPr lang="en-US"/>
          </a:p>
        </p:txBody>
      </p:sp>
    </p:spTree>
    <p:extLst>
      <p:ext uri="{BB962C8B-B14F-4D97-AF65-F5344CB8AC3E}">
        <p14:creationId xmlns:p14="http://schemas.microsoft.com/office/powerpoint/2010/main" val="3028652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cs typeface="Calibri"/>
              </a:rPr>
              <a:t>Naomi </a:t>
            </a:r>
            <a:endParaRPr lang="en-US" b="1"/>
          </a:p>
          <a:p>
            <a:pPr marL="285750" indent="-285750">
              <a:buFont typeface="Arial"/>
              <a:buChar char="•"/>
            </a:pPr>
            <a:r>
              <a:rPr lang="en-US" b="1"/>
              <a:t>Introduction</a:t>
            </a:r>
            <a:endParaRPr lang="en-US">
              <a:cs typeface="Calibri"/>
            </a:endParaRPr>
          </a:p>
          <a:p>
            <a:pPr lvl="1">
              <a:buFont typeface="Arial"/>
              <a:buChar char="•"/>
            </a:pPr>
            <a:r>
              <a:rPr lang="en-US"/>
              <a:t>Review of the research paper used to inspire this work </a:t>
            </a:r>
            <a:endParaRPr lang="en-US">
              <a:cs typeface="Calibri"/>
            </a:endParaRPr>
          </a:p>
          <a:p>
            <a:pPr lvl="1">
              <a:buFont typeface="Arial"/>
              <a:buChar char="•"/>
            </a:pPr>
            <a:r>
              <a:rPr lang="en-US"/>
              <a:t>Importance of this experiment</a:t>
            </a:r>
            <a:endParaRPr lang="en-US">
              <a:cs typeface="Calibri"/>
            </a:endParaRPr>
          </a:p>
          <a:p>
            <a:pPr lvl="1">
              <a:buFont typeface="Arial"/>
              <a:buChar char="•"/>
            </a:pPr>
            <a:r>
              <a:rPr lang="en-US"/>
              <a:t>Team roles and responsibilities</a:t>
            </a:r>
            <a:endParaRPr lang="en-US">
              <a:cs typeface="Calibri"/>
            </a:endParaRPr>
          </a:p>
          <a:p>
            <a:pPr marL="285750" indent="-285750">
              <a:buFont typeface="Arial"/>
              <a:buChar char="•"/>
            </a:pPr>
            <a:r>
              <a:rPr lang="en-US" b="1"/>
              <a:t>Materials and Methods</a:t>
            </a:r>
            <a:endParaRPr lang="en-US"/>
          </a:p>
          <a:p>
            <a:pPr lvl="1">
              <a:buFont typeface="Arial"/>
              <a:buChar char="•"/>
            </a:pPr>
            <a:r>
              <a:rPr lang="en-US"/>
              <a:t>Procedural Overview</a:t>
            </a:r>
            <a:endParaRPr lang="en-US">
              <a:cs typeface="Calibri"/>
            </a:endParaRPr>
          </a:p>
          <a:p>
            <a:pPr lvl="1">
              <a:buFont typeface="Arial"/>
              <a:buChar char="•"/>
            </a:pPr>
            <a:r>
              <a:rPr lang="en-US"/>
              <a:t>Extraction of the data from the original source</a:t>
            </a:r>
            <a:endParaRPr lang="en-US">
              <a:cs typeface="Calibri"/>
            </a:endParaRPr>
          </a:p>
          <a:p>
            <a:pPr lvl="1">
              <a:buFont typeface="Arial"/>
              <a:buChar char="•"/>
            </a:pPr>
            <a:r>
              <a:rPr lang="en-US"/>
              <a:t>Statistical analysis of microarray dataset</a:t>
            </a:r>
            <a:endParaRPr lang="en-US">
              <a:cs typeface="Calibri"/>
            </a:endParaRPr>
          </a:p>
          <a:p>
            <a:pPr lvl="1">
              <a:buFont typeface="Arial"/>
              <a:buChar char="•"/>
            </a:pPr>
            <a:r>
              <a:rPr lang="en-US"/>
              <a:t>Creation of MS Access database containing production and degradation rates.</a:t>
            </a:r>
            <a:endParaRPr lang="en-US">
              <a:cs typeface="Calibri"/>
            </a:endParaRPr>
          </a:p>
          <a:p>
            <a:pPr lvl="1">
              <a:buFont typeface="Arial"/>
              <a:buChar char="•"/>
            </a:pPr>
            <a:r>
              <a:rPr lang="en-US"/>
              <a:t>Analysis of data using various expression pattern methodologies</a:t>
            </a:r>
            <a:endParaRPr lang="en-US">
              <a:cs typeface="Calibri"/>
            </a:endParaRPr>
          </a:p>
          <a:p>
            <a:pPr lvl="2">
              <a:buFont typeface="Arial"/>
              <a:buChar char="•"/>
            </a:pPr>
            <a:r>
              <a:rPr lang="en-US"/>
              <a:t>STEM, YEASTRACT, </a:t>
            </a:r>
            <a:r>
              <a:rPr lang="en-US" err="1"/>
              <a:t>GRNsight</a:t>
            </a:r>
            <a:r>
              <a:rPr lang="en-US"/>
              <a:t>, </a:t>
            </a:r>
            <a:r>
              <a:rPr lang="en-US" err="1"/>
              <a:t>GRNmap</a:t>
            </a:r>
            <a:endParaRPr lang="en-US"/>
          </a:p>
          <a:p>
            <a:pPr lvl="1">
              <a:buFont typeface="Arial"/>
              <a:buChar char="•"/>
            </a:pPr>
            <a:r>
              <a:rPr lang="en-US"/>
              <a:t>Visualization of different relationships among multiple databases through a schema</a:t>
            </a:r>
            <a:endParaRPr lang="en-US">
              <a:cs typeface="Calibri"/>
            </a:endParaRPr>
          </a:p>
          <a:p>
            <a:pPr marL="285750" indent="-285750">
              <a:buFont typeface="Arial"/>
              <a:buChar char="•"/>
            </a:pPr>
            <a:r>
              <a:rPr lang="en-US" b="1"/>
              <a:t>Results</a:t>
            </a:r>
            <a:endParaRPr lang="en-US"/>
          </a:p>
          <a:p>
            <a:pPr lvl="1">
              <a:buFont typeface="Arial"/>
              <a:buChar char="•"/>
            </a:pPr>
            <a:r>
              <a:rPr lang="en-US"/>
              <a:t>ANOVA, STEM, Gene Ontology (GO) results, YEASTRACT p-values, </a:t>
            </a:r>
            <a:r>
              <a:rPr lang="en-US" err="1"/>
              <a:t>GRNsight</a:t>
            </a:r>
            <a:r>
              <a:rPr lang="en-US"/>
              <a:t>, Final schema</a:t>
            </a:r>
            <a:endParaRPr lang="en-US">
              <a:cs typeface="Calibri"/>
            </a:endParaRPr>
          </a:p>
          <a:p>
            <a:pPr marL="285750" indent="-285750">
              <a:buFont typeface="Arial"/>
              <a:buChar char="•"/>
            </a:pPr>
            <a:r>
              <a:rPr lang="en-US" b="1"/>
              <a:t>Discussion</a:t>
            </a:r>
            <a:endParaRPr lang="en-US"/>
          </a:p>
          <a:p>
            <a:pPr lvl="1">
              <a:buFont typeface="Arial"/>
              <a:buChar char="•"/>
            </a:pPr>
            <a:r>
              <a:rPr lang="en-US" i="1"/>
              <a:t>Saccharomyces cerevisiae </a:t>
            </a:r>
            <a:r>
              <a:rPr lang="en-US"/>
              <a:t>response to arsenic and future direction</a:t>
            </a:r>
            <a:endParaRPr lang="en-US">
              <a:cs typeface="Calibri"/>
            </a:endParaRPr>
          </a:p>
          <a:p>
            <a:pPr marL="285750" indent="-285750">
              <a:buFont typeface="Arial"/>
              <a:buChar char="•"/>
            </a:pPr>
            <a:r>
              <a:rPr lang="en-US" b="1"/>
              <a:t>Conclusion</a:t>
            </a:r>
            <a:endParaRPr lang="en-US"/>
          </a:p>
          <a:p>
            <a:pPr lvl="1">
              <a:buFont typeface="Arial"/>
              <a:buChar char="•"/>
            </a:pPr>
            <a:r>
              <a:rPr lang="en-US"/>
              <a:t>How the acquired results differ from the results contributed by the original research paper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07B4EA5-EC62-4805-AE9F-FB03229E24DB}" type="slidenum">
              <a:rPr lang="en-US"/>
              <a:t>29</a:t>
            </a:fld>
            <a:endParaRPr lang="en-US"/>
          </a:p>
        </p:txBody>
      </p:sp>
    </p:spTree>
    <p:extLst>
      <p:ext uri="{BB962C8B-B14F-4D97-AF65-F5344CB8AC3E}">
        <p14:creationId xmlns:p14="http://schemas.microsoft.com/office/powerpoint/2010/main" val="124358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DELISA</a:t>
            </a:r>
          </a:p>
        </p:txBody>
      </p:sp>
      <p:sp>
        <p:nvSpPr>
          <p:cNvPr id="4" name="Slide Number Placeholder 3"/>
          <p:cNvSpPr>
            <a:spLocks noGrp="1"/>
          </p:cNvSpPr>
          <p:nvPr>
            <p:ph type="sldNum" sz="quarter" idx="5"/>
          </p:nvPr>
        </p:nvSpPr>
        <p:spPr/>
        <p:txBody>
          <a:bodyPr/>
          <a:lstStyle/>
          <a:p>
            <a:fld id="{507B4EA5-EC62-4805-AE9F-FB03229E24DB}" type="slidenum">
              <a:rPr lang="en-US"/>
              <a:t>3</a:t>
            </a:fld>
            <a:endParaRPr lang="en-US"/>
          </a:p>
        </p:txBody>
      </p:sp>
    </p:spTree>
    <p:extLst>
      <p:ext uri="{BB962C8B-B14F-4D97-AF65-F5344CB8AC3E}">
        <p14:creationId xmlns:p14="http://schemas.microsoft.com/office/powerpoint/2010/main" val="1749366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Naomi</a:t>
            </a:r>
          </a:p>
        </p:txBody>
      </p:sp>
      <p:sp>
        <p:nvSpPr>
          <p:cNvPr id="4" name="Slide Number Placeholder 3"/>
          <p:cNvSpPr>
            <a:spLocks noGrp="1"/>
          </p:cNvSpPr>
          <p:nvPr>
            <p:ph type="sldNum" sz="quarter" idx="5"/>
          </p:nvPr>
        </p:nvSpPr>
        <p:spPr/>
        <p:txBody>
          <a:bodyPr/>
          <a:lstStyle/>
          <a:p>
            <a:fld id="{507B4EA5-EC62-4805-AE9F-FB03229E24DB}" type="slidenum">
              <a:rPr lang="en-US"/>
              <a:t>30</a:t>
            </a:fld>
            <a:endParaRPr lang="en-US"/>
          </a:p>
        </p:txBody>
      </p:sp>
    </p:spTree>
    <p:extLst>
      <p:ext uri="{BB962C8B-B14F-4D97-AF65-F5344CB8AC3E}">
        <p14:creationId xmlns:p14="http://schemas.microsoft.com/office/powerpoint/2010/main" val="2524496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cs typeface="Calibri"/>
              </a:rPr>
              <a:t>Naomi</a:t>
            </a:r>
            <a:endParaRPr lang="en-US" b="1"/>
          </a:p>
          <a:p>
            <a:pPr marL="285750" indent="-285750">
              <a:buFont typeface="Arial"/>
              <a:buChar char="•"/>
            </a:pPr>
            <a:r>
              <a:rPr lang="en-US" b="1"/>
              <a:t>Introduction</a:t>
            </a:r>
            <a:endParaRPr lang="en-US">
              <a:cs typeface="Calibri"/>
            </a:endParaRPr>
          </a:p>
          <a:p>
            <a:pPr lvl="1">
              <a:buFont typeface="Arial"/>
              <a:buChar char="•"/>
            </a:pPr>
            <a:r>
              <a:rPr lang="en-US"/>
              <a:t>Review of the research paper used to inspire this work </a:t>
            </a:r>
            <a:endParaRPr lang="en-US">
              <a:cs typeface="Calibri"/>
            </a:endParaRPr>
          </a:p>
          <a:p>
            <a:pPr lvl="1">
              <a:buFont typeface="Arial"/>
              <a:buChar char="•"/>
            </a:pPr>
            <a:r>
              <a:rPr lang="en-US"/>
              <a:t>Importance of this experiment</a:t>
            </a:r>
            <a:endParaRPr lang="en-US">
              <a:cs typeface="Calibri"/>
            </a:endParaRPr>
          </a:p>
          <a:p>
            <a:pPr lvl="1">
              <a:buFont typeface="Arial"/>
              <a:buChar char="•"/>
            </a:pPr>
            <a:r>
              <a:rPr lang="en-US"/>
              <a:t>Team roles and responsibilities</a:t>
            </a:r>
            <a:endParaRPr lang="en-US">
              <a:cs typeface="Calibri"/>
            </a:endParaRPr>
          </a:p>
          <a:p>
            <a:pPr marL="285750" indent="-285750">
              <a:buFont typeface="Arial"/>
              <a:buChar char="•"/>
            </a:pPr>
            <a:r>
              <a:rPr lang="en-US" b="1"/>
              <a:t>Materials and Methods</a:t>
            </a:r>
            <a:endParaRPr lang="en-US"/>
          </a:p>
          <a:p>
            <a:pPr lvl="1">
              <a:buFont typeface="Arial"/>
              <a:buChar char="•"/>
            </a:pPr>
            <a:r>
              <a:rPr lang="en-US"/>
              <a:t>Procedural Overview</a:t>
            </a:r>
            <a:endParaRPr lang="en-US">
              <a:cs typeface="Calibri"/>
            </a:endParaRPr>
          </a:p>
          <a:p>
            <a:pPr lvl="1">
              <a:buFont typeface="Arial"/>
              <a:buChar char="•"/>
            </a:pPr>
            <a:r>
              <a:rPr lang="en-US"/>
              <a:t>Extraction of the data from the original source</a:t>
            </a:r>
            <a:endParaRPr lang="en-US">
              <a:cs typeface="Calibri"/>
            </a:endParaRPr>
          </a:p>
          <a:p>
            <a:pPr lvl="1">
              <a:buFont typeface="Arial"/>
              <a:buChar char="•"/>
            </a:pPr>
            <a:r>
              <a:rPr lang="en-US"/>
              <a:t>Statistical analysis of microarray dataset</a:t>
            </a:r>
            <a:endParaRPr lang="en-US">
              <a:cs typeface="Calibri"/>
            </a:endParaRPr>
          </a:p>
          <a:p>
            <a:pPr lvl="1">
              <a:buFont typeface="Arial"/>
              <a:buChar char="•"/>
            </a:pPr>
            <a:r>
              <a:rPr lang="en-US"/>
              <a:t>Creation of MS Access database containing production and degradation rates.</a:t>
            </a:r>
            <a:endParaRPr lang="en-US">
              <a:cs typeface="Calibri"/>
            </a:endParaRPr>
          </a:p>
          <a:p>
            <a:pPr lvl="1">
              <a:buFont typeface="Arial"/>
              <a:buChar char="•"/>
            </a:pPr>
            <a:r>
              <a:rPr lang="en-US"/>
              <a:t>Analysis of data using various expression pattern methodologies</a:t>
            </a:r>
            <a:endParaRPr lang="en-US">
              <a:cs typeface="Calibri"/>
            </a:endParaRPr>
          </a:p>
          <a:p>
            <a:pPr lvl="2">
              <a:buFont typeface="Arial"/>
              <a:buChar char="•"/>
            </a:pPr>
            <a:r>
              <a:rPr lang="en-US"/>
              <a:t>STEM, YEASTRACT, </a:t>
            </a:r>
            <a:r>
              <a:rPr lang="en-US" err="1"/>
              <a:t>GRNsight</a:t>
            </a:r>
            <a:r>
              <a:rPr lang="en-US"/>
              <a:t>, </a:t>
            </a:r>
            <a:r>
              <a:rPr lang="en-US" err="1"/>
              <a:t>GRNmap</a:t>
            </a:r>
            <a:endParaRPr lang="en-US"/>
          </a:p>
          <a:p>
            <a:pPr lvl="1">
              <a:buFont typeface="Arial"/>
              <a:buChar char="•"/>
            </a:pPr>
            <a:r>
              <a:rPr lang="en-US"/>
              <a:t>Visualization of different relationships among multiple databases through a schema</a:t>
            </a:r>
            <a:endParaRPr lang="en-US">
              <a:cs typeface="Calibri"/>
            </a:endParaRPr>
          </a:p>
          <a:p>
            <a:pPr marL="285750" indent="-285750">
              <a:buFont typeface="Arial"/>
              <a:buChar char="•"/>
            </a:pPr>
            <a:r>
              <a:rPr lang="en-US" b="1"/>
              <a:t>Results</a:t>
            </a:r>
            <a:endParaRPr lang="en-US"/>
          </a:p>
          <a:p>
            <a:pPr lvl="1">
              <a:buFont typeface="Arial"/>
              <a:buChar char="•"/>
            </a:pPr>
            <a:r>
              <a:rPr lang="en-US"/>
              <a:t>ANOVA, STEM, Gene Ontology (GO) results, YEASTRACT p-values, </a:t>
            </a:r>
            <a:r>
              <a:rPr lang="en-US" err="1"/>
              <a:t>GRNsight</a:t>
            </a:r>
            <a:r>
              <a:rPr lang="en-US"/>
              <a:t>, Final schema</a:t>
            </a:r>
            <a:endParaRPr lang="en-US">
              <a:cs typeface="Calibri"/>
            </a:endParaRPr>
          </a:p>
          <a:p>
            <a:pPr marL="285750" indent="-285750">
              <a:buFont typeface="Arial"/>
              <a:buChar char="•"/>
            </a:pPr>
            <a:r>
              <a:rPr lang="en-US" b="1"/>
              <a:t>Discussion</a:t>
            </a:r>
            <a:endParaRPr lang="en-US"/>
          </a:p>
          <a:p>
            <a:pPr lvl="1">
              <a:buFont typeface="Arial"/>
              <a:buChar char="•"/>
            </a:pPr>
            <a:r>
              <a:rPr lang="en-US" i="1"/>
              <a:t>Saccharomyces cerevisiae </a:t>
            </a:r>
            <a:r>
              <a:rPr lang="en-US"/>
              <a:t>response to arsenic and future direction</a:t>
            </a:r>
            <a:endParaRPr lang="en-US">
              <a:cs typeface="Calibri"/>
            </a:endParaRPr>
          </a:p>
          <a:p>
            <a:pPr marL="285750" indent="-285750">
              <a:buFont typeface="Arial"/>
              <a:buChar char="•"/>
            </a:pPr>
            <a:r>
              <a:rPr lang="en-US" b="1"/>
              <a:t>Conclusion</a:t>
            </a:r>
            <a:endParaRPr lang="en-US"/>
          </a:p>
          <a:p>
            <a:pPr lvl="1">
              <a:buFont typeface="Arial"/>
              <a:buChar char="•"/>
            </a:pPr>
            <a:r>
              <a:rPr lang="en-US"/>
              <a:t>How the acquired results differ from the results contributed by the original research paper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07B4EA5-EC62-4805-AE9F-FB03229E24DB}" type="slidenum">
              <a:rPr lang="en-US"/>
              <a:t>31</a:t>
            </a:fld>
            <a:endParaRPr lang="en-US"/>
          </a:p>
        </p:txBody>
      </p:sp>
    </p:spTree>
    <p:extLst>
      <p:ext uri="{BB962C8B-B14F-4D97-AF65-F5344CB8AC3E}">
        <p14:creationId xmlns:p14="http://schemas.microsoft.com/office/powerpoint/2010/main" val="2330402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Naomi</a:t>
            </a:r>
          </a:p>
        </p:txBody>
      </p:sp>
      <p:sp>
        <p:nvSpPr>
          <p:cNvPr id="4" name="Slide Number Placeholder 3"/>
          <p:cNvSpPr>
            <a:spLocks noGrp="1"/>
          </p:cNvSpPr>
          <p:nvPr>
            <p:ph type="sldNum" sz="quarter" idx="5"/>
          </p:nvPr>
        </p:nvSpPr>
        <p:spPr/>
        <p:txBody>
          <a:bodyPr/>
          <a:lstStyle/>
          <a:p>
            <a:fld id="{507B4EA5-EC62-4805-AE9F-FB03229E24DB}" type="slidenum">
              <a:rPr lang="en-US"/>
              <a:t>32</a:t>
            </a:fld>
            <a:endParaRPr lang="en-US"/>
          </a:p>
        </p:txBody>
      </p:sp>
    </p:spTree>
    <p:extLst>
      <p:ext uri="{BB962C8B-B14F-4D97-AF65-F5344CB8AC3E}">
        <p14:creationId xmlns:p14="http://schemas.microsoft.com/office/powerpoint/2010/main" val="982326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Naomi</a:t>
            </a:r>
          </a:p>
        </p:txBody>
      </p:sp>
      <p:sp>
        <p:nvSpPr>
          <p:cNvPr id="4" name="Slide Number Placeholder 3"/>
          <p:cNvSpPr>
            <a:spLocks noGrp="1"/>
          </p:cNvSpPr>
          <p:nvPr>
            <p:ph type="sldNum" sz="quarter" idx="5"/>
          </p:nvPr>
        </p:nvSpPr>
        <p:spPr/>
        <p:txBody>
          <a:bodyPr/>
          <a:lstStyle/>
          <a:p>
            <a:fld id="{507B4EA5-EC62-4805-AE9F-FB03229E24DB}" type="slidenum">
              <a:rPr lang="en-US"/>
              <a:t>33</a:t>
            </a:fld>
            <a:endParaRPr lang="en-US"/>
          </a:p>
        </p:txBody>
      </p:sp>
    </p:spTree>
    <p:extLst>
      <p:ext uri="{BB962C8B-B14F-4D97-AF65-F5344CB8AC3E}">
        <p14:creationId xmlns:p14="http://schemas.microsoft.com/office/powerpoint/2010/main" val="2173988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Naomi</a:t>
            </a:r>
          </a:p>
        </p:txBody>
      </p:sp>
      <p:sp>
        <p:nvSpPr>
          <p:cNvPr id="4" name="Slide Number Placeholder 3"/>
          <p:cNvSpPr>
            <a:spLocks noGrp="1"/>
          </p:cNvSpPr>
          <p:nvPr>
            <p:ph type="sldNum" sz="quarter" idx="5"/>
          </p:nvPr>
        </p:nvSpPr>
        <p:spPr/>
        <p:txBody>
          <a:bodyPr/>
          <a:lstStyle/>
          <a:p>
            <a:fld id="{507B4EA5-EC62-4805-AE9F-FB03229E24DB}" type="slidenum">
              <a:rPr lang="en-US"/>
              <a:t>34</a:t>
            </a:fld>
            <a:endParaRPr lang="en-US"/>
          </a:p>
        </p:txBody>
      </p:sp>
    </p:spTree>
    <p:extLst>
      <p:ext uri="{BB962C8B-B14F-4D97-AF65-F5344CB8AC3E}">
        <p14:creationId xmlns:p14="http://schemas.microsoft.com/office/powerpoint/2010/main" val="59627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DELISA</a:t>
            </a:r>
          </a:p>
        </p:txBody>
      </p:sp>
      <p:sp>
        <p:nvSpPr>
          <p:cNvPr id="4" name="Slide Number Placeholder 3"/>
          <p:cNvSpPr>
            <a:spLocks noGrp="1"/>
          </p:cNvSpPr>
          <p:nvPr>
            <p:ph type="sldNum" sz="quarter" idx="5"/>
          </p:nvPr>
        </p:nvSpPr>
        <p:spPr/>
        <p:txBody>
          <a:bodyPr/>
          <a:lstStyle/>
          <a:p>
            <a:fld id="{507B4EA5-EC62-4805-AE9F-FB03229E24DB}" type="slidenum">
              <a:rPr lang="en-US"/>
              <a:t>4</a:t>
            </a:fld>
            <a:endParaRPr lang="en-US"/>
          </a:p>
        </p:txBody>
      </p:sp>
    </p:spTree>
    <p:extLst>
      <p:ext uri="{BB962C8B-B14F-4D97-AF65-F5344CB8AC3E}">
        <p14:creationId xmlns:p14="http://schemas.microsoft.com/office/powerpoint/2010/main" val="375317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DELISA</a:t>
            </a:r>
          </a:p>
          <a:p>
            <a:endParaRPr lang="en-US">
              <a:cs typeface="Calibri"/>
            </a:endParaRPr>
          </a:p>
          <a:p>
            <a:r>
              <a:rPr lang="en-US">
                <a:cs typeface="Calibri"/>
              </a:rPr>
              <a:t>Include purpose</a:t>
            </a:r>
          </a:p>
        </p:txBody>
      </p:sp>
      <p:sp>
        <p:nvSpPr>
          <p:cNvPr id="4" name="Slide Number Placeholder 3"/>
          <p:cNvSpPr>
            <a:spLocks noGrp="1"/>
          </p:cNvSpPr>
          <p:nvPr>
            <p:ph type="sldNum" sz="quarter" idx="5"/>
          </p:nvPr>
        </p:nvSpPr>
        <p:spPr/>
        <p:txBody>
          <a:bodyPr/>
          <a:lstStyle/>
          <a:p>
            <a:fld id="{507B4EA5-EC62-4805-AE9F-FB03229E24DB}" type="slidenum">
              <a:rPr lang="en-US"/>
              <a:t>5</a:t>
            </a:fld>
            <a:endParaRPr lang="en-US"/>
          </a:p>
        </p:txBody>
      </p:sp>
    </p:spTree>
    <p:extLst>
      <p:ext uri="{BB962C8B-B14F-4D97-AF65-F5344CB8AC3E}">
        <p14:creationId xmlns:p14="http://schemas.microsoft.com/office/powerpoint/2010/main" val="316867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Naomi</a:t>
            </a:r>
          </a:p>
        </p:txBody>
      </p:sp>
      <p:sp>
        <p:nvSpPr>
          <p:cNvPr id="4" name="Slide Number Placeholder 3"/>
          <p:cNvSpPr>
            <a:spLocks noGrp="1"/>
          </p:cNvSpPr>
          <p:nvPr>
            <p:ph type="sldNum" sz="quarter" idx="5"/>
          </p:nvPr>
        </p:nvSpPr>
        <p:spPr/>
        <p:txBody>
          <a:bodyPr/>
          <a:lstStyle/>
          <a:p>
            <a:fld id="{507B4EA5-EC62-4805-AE9F-FB03229E24DB}" type="slidenum">
              <a:rPr lang="en-US"/>
              <a:t>6</a:t>
            </a:fld>
            <a:endParaRPr lang="en-US"/>
          </a:p>
        </p:txBody>
      </p:sp>
    </p:spTree>
    <p:extLst>
      <p:ext uri="{BB962C8B-B14F-4D97-AF65-F5344CB8AC3E}">
        <p14:creationId xmlns:p14="http://schemas.microsoft.com/office/powerpoint/2010/main" val="278104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Naomi</a:t>
            </a:r>
          </a:p>
        </p:txBody>
      </p:sp>
      <p:sp>
        <p:nvSpPr>
          <p:cNvPr id="4" name="Slide Number Placeholder 3"/>
          <p:cNvSpPr>
            <a:spLocks noGrp="1"/>
          </p:cNvSpPr>
          <p:nvPr>
            <p:ph type="sldNum" sz="quarter" idx="5"/>
          </p:nvPr>
        </p:nvSpPr>
        <p:spPr/>
        <p:txBody>
          <a:bodyPr/>
          <a:lstStyle/>
          <a:p>
            <a:fld id="{507B4EA5-EC62-4805-AE9F-FB03229E24DB}" type="slidenum">
              <a:rPr lang="en-US"/>
              <a:t>7</a:t>
            </a:fld>
            <a:endParaRPr lang="en-US"/>
          </a:p>
        </p:txBody>
      </p:sp>
    </p:spTree>
    <p:extLst>
      <p:ext uri="{BB962C8B-B14F-4D97-AF65-F5344CB8AC3E}">
        <p14:creationId xmlns:p14="http://schemas.microsoft.com/office/powerpoint/2010/main" val="2324094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Naomi</a:t>
            </a:r>
            <a:endParaRPr lang="en-US" b="1"/>
          </a:p>
          <a:p>
            <a:r>
              <a:rPr lang="en-US" b="1"/>
              <a:t>Introduction</a:t>
            </a:r>
            <a:endParaRPr lang="en-US">
              <a:cs typeface="Calibri" panose="020F0502020204030204"/>
            </a:endParaRPr>
          </a:p>
          <a:p>
            <a:pPr lvl="1">
              <a:buFont typeface="Arial"/>
              <a:buChar char="•"/>
            </a:pPr>
            <a:r>
              <a:rPr lang="en-US"/>
              <a:t>Review of the research paper used to inspire this work </a:t>
            </a:r>
            <a:endParaRPr lang="en-US">
              <a:cs typeface="Calibri"/>
            </a:endParaRPr>
          </a:p>
          <a:p>
            <a:pPr lvl="1">
              <a:buFont typeface="Arial"/>
              <a:buChar char="•"/>
            </a:pPr>
            <a:r>
              <a:rPr lang="en-US"/>
              <a:t>Importance of this experiment</a:t>
            </a:r>
            <a:endParaRPr lang="en-US">
              <a:cs typeface="Calibri"/>
            </a:endParaRPr>
          </a:p>
          <a:p>
            <a:pPr lvl="1">
              <a:buFont typeface="Arial"/>
              <a:buChar char="•"/>
            </a:pPr>
            <a:r>
              <a:rPr lang="en-US"/>
              <a:t>Team roles and responsibilities</a:t>
            </a:r>
            <a:endParaRPr lang="en-US">
              <a:cs typeface="Calibri"/>
            </a:endParaRPr>
          </a:p>
          <a:p>
            <a:pPr marL="285750" indent="-285750">
              <a:buFont typeface="Arial"/>
              <a:buChar char="•"/>
            </a:pPr>
            <a:r>
              <a:rPr lang="en-US" b="1"/>
              <a:t>Materials and Methods</a:t>
            </a:r>
            <a:endParaRPr lang="en-US"/>
          </a:p>
          <a:p>
            <a:pPr lvl="1">
              <a:buFont typeface="Arial"/>
              <a:buChar char="•"/>
            </a:pPr>
            <a:r>
              <a:rPr lang="en-US"/>
              <a:t>Procedural Overview</a:t>
            </a:r>
            <a:endParaRPr lang="en-US">
              <a:cs typeface="Calibri"/>
            </a:endParaRPr>
          </a:p>
          <a:p>
            <a:pPr lvl="1">
              <a:buFont typeface="Arial"/>
              <a:buChar char="•"/>
            </a:pPr>
            <a:r>
              <a:rPr lang="en-US"/>
              <a:t>Extraction of the data from the original source</a:t>
            </a:r>
            <a:endParaRPr lang="en-US">
              <a:cs typeface="Calibri"/>
            </a:endParaRPr>
          </a:p>
          <a:p>
            <a:pPr lvl="1">
              <a:buFont typeface="Arial"/>
              <a:buChar char="•"/>
            </a:pPr>
            <a:r>
              <a:rPr lang="en-US"/>
              <a:t>Statistical analysis of microarray dataset</a:t>
            </a:r>
            <a:endParaRPr lang="en-US">
              <a:cs typeface="Calibri"/>
            </a:endParaRPr>
          </a:p>
          <a:p>
            <a:pPr lvl="1">
              <a:buFont typeface="Arial"/>
              <a:buChar char="•"/>
            </a:pPr>
            <a:r>
              <a:rPr lang="en-US"/>
              <a:t>Creation of MS Access database containing production and degradation rates.</a:t>
            </a:r>
            <a:endParaRPr lang="en-US">
              <a:cs typeface="Calibri"/>
            </a:endParaRPr>
          </a:p>
          <a:p>
            <a:pPr lvl="1">
              <a:buFont typeface="Arial"/>
              <a:buChar char="•"/>
            </a:pPr>
            <a:r>
              <a:rPr lang="en-US"/>
              <a:t>Analysis of data using various expression pattern methodologies</a:t>
            </a:r>
            <a:endParaRPr lang="en-US">
              <a:cs typeface="Calibri"/>
            </a:endParaRPr>
          </a:p>
          <a:p>
            <a:pPr lvl="2">
              <a:buFont typeface="Arial"/>
              <a:buChar char="•"/>
            </a:pPr>
            <a:r>
              <a:rPr lang="en-US"/>
              <a:t>STEM, YEASTRACT, </a:t>
            </a:r>
            <a:r>
              <a:rPr lang="en-US" err="1"/>
              <a:t>GRNsight</a:t>
            </a:r>
            <a:r>
              <a:rPr lang="en-US"/>
              <a:t>, </a:t>
            </a:r>
            <a:r>
              <a:rPr lang="en-US" err="1"/>
              <a:t>GRNmap</a:t>
            </a:r>
            <a:endParaRPr lang="en-US"/>
          </a:p>
          <a:p>
            <a:pPr lvl="1">
              <a:buFont typeface="Arial"/>
              <a:buChar char="•"/>
            </a:pPr>
            <a:r>
              <a:rPr lang="en-US"/>
              <a:t>Visualization of different relationships among multiple databases through a schema</a:t>
            </a:r>
            <a:endParaRPr lang="en-US">
              <a:cs typeface="Calibri"/>
            </a:endParaRPr>
          </a:p>
          <a:p>
            <a:pPr marL="285750" indent="-285750">
              <a:buFont typeface="Arial"/>
              <a:buChar char="•"/>
            </a:pPr>
            <a:r>
              <a:rPr lang="en-US" b="1"/>
              <a:t>Results</a:t>
            </a:r>
            <a:endParaRPr lang="en-US"/>
          </a:p>
          <a:p>
            <a:pPr lvl="1">
              <a:buFont typeface="Arial"/>
              <a:buChar char="•"/>
            </a:pPr>
            <a:r>
              <a:rPr lang="en-US"/>
              <a:t>ANOVA, STEM, Gene Ontology (GO) results, YEASTRACT p-values, </a:t>
            </a:r>
            <a:r>
              <a:rPr lang="en-US" err="1"/>
              <a:t>GRNsight</a:t>
            </a:r>
            <a:r>
              <a:rPr lang="en-US"/>
              <a:t>, Final schema</a:t>
            </a:r>
            <a:endParaRPr lang="en-US">
              <a:cs typeface="Calibri"/>
            </a:endParaRPr>
          </a:p>
          <a:p>
            <a:pPr marL="285750" indent="-285750">
              <a:buFont typeface="Arial"/>
              <a:buChar char="•"/>
            </a:pPr>
            <a:r>
              <a:rPr lang="en-US" b="1"/>
              <a:t>Discussion</a:t>
            </a:r>
            <a:endParaRPr lang="en-US"/>
          </a:p>
          <a:p>
            <a:pPr lvl="1">
              <a:buFont typeface="Arial"/>
              <a:buChar char="•"/>
            </a:pPr>
            <a:r>
              <a:rPr lang="en-US" i="1"/>
              <a:t>Saccharomyces cerevisiae </a:t>
            </a:r>
            <a:r>
              <a:rPr lang="en-US"/>
              <a:t>response to arsenic and future direction</a:t>
            </a:r>
            <a:endParaRPr lang="en-US">
              <a:cs typeface="Calibri"/>
            </a:endParaRPr>
          </a:p>
          <a:p>
            <a:pPr marL="285750" indent="-285750">
              <a:buFont typeface="Arial"/>
              <a:buChar char="•"/>
            </a:pPr>
            <a:r>
              <a:rPr lang="en-US" b="1"/>
              <a:t>Conclusion</a:t>
            </a:r>
            <a:endParaRPr lang="en-US"/>
          </a:p>
          <a:p>
            <a:pPr lvl="1">
              <a:buFont typeface="Arial"/>
              <a:buChar char="•"/>
            </a:pPr>
            <a:r>
              <a:rPr lang="en-US"/>
              <a:t>How the acquired results differ from the results contributed by the original research paper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07B4EA5-EC62-4805-AE9F-FB03229E24DB}" type="slidenum">
              <a:rPr lang="en-US"/>
              <a:t>8</a:t>
            </a:fld>
            <a:endParaRPr lang="en-US"/>
          </a:p>
        </p:txBody>
      </p:sp>
    </p:spTree>
    <p:extLst>
      <p:ext uri="{BB962C8B-B14F-4D97-AF65-F5344CB8AC3E}">
        <p14:creationId xmlns:p14="http://schemas.microsoft.com/office/powerpoint/2010/main" val="303914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Naomi</a:t>
            </a:r>
          </a:p>
        </p:txBody>
      </p:sp>
      <p:sp>
        <p:nvSpPr>
          <p:cNvPr id="4" name="Slide Number Placeholder 3"/>
          <p:cNvSpPr>
            <a:spLocks noGrp="1"/>
          </p:cNvSpPr>
          <p:nvPr>
            <p:ph type="sldNum" sz="quarter" idx="5"/>
          </p:nvPr>
        </p:nvSpPr>
        <p:spPr/>
        <p:txBody>
          <a:bodyPr/>
          <a:lstStyle/>
          <a:p>
            <a:fld id="{507B4EA5-EC62-4805-AE9F-FB03229E24DB}" type="slidenum">
              <a:rPr lang="en-US"/>
              <a:t>9</a:t>
            </a:fld>
            <a:endParaRPr lang="en-US"/>
          </a:p>
        </p:txBody>
      </p:sp>
    </p:spTree>
    <p:extLst>
      <p:ext uri="{BB962C8B-B14F-4D97-AF65-F5344CB8AC3E}">
        <p14:creationId xmlns:p14="http://schemas.microsoft.com/office/powerpoint/2010/main" val="2760961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466" y="217018"/>
            <a:ext cx="11923565" cy="3143966"/>
          </a:xfrm>
          <a:solidFill>
            <a:schemeClr val="accent1">
              <a:lumMod val="60000"/>
              <a:lumOff val="40000"/>
            </a:schemeClr>
          </a:solidFill>
          <a:ln>
            <a:solidFill>
              <a:schemeClr val="tx1"/>
            </a:solidFill>
          </a:ln>
        </p:spPr>
        <p:txBody>
          <a:bodyPr vert="horz" lIns="91440" tIns="45720" rIns="91440" bIns="45720" rtlCol="0" anchor="b">
            <a:noAutofit/>
          </a:bodyPr>
          <a:lstStyle/>
          <a:p>
            <a:r>
              <a:rPr lang="en-US" sz="5200" b="1">
                <a:solidFill>
                  <a:srgbClr val="FFFFFF"/>
                </a:solidFill>
                <a:cs typeface="Calibri Light"/>
              </a:rPr>
              <a:t>Visualizing the Impact of </a:t>
            </a:r>
            <a:r>
              <a:rPr lang="en-US" sz="5200" b="1" err="1">
                <a:solidFill>
                  <a:srgbClr val="FFFFFF"/>
                </a:solidFill>
                <a:cs typeface="Calibri Light"/>
              </a:rPr>
              <a:t>Arsenite</a:t>
            </a:r>
            <a:r>
              <a:rPr lang="en-US" sz="5200" b="1">
                <a:solidFill>
                  <a:srgbClr val="FFFFFF"/>
                </a:solidFill>
                <a:cs typeface="Calibri Light"/>
              </a:rPr>
              <a:t>/As(III) on </a:t>
            </a:r>
            <a:r>
              <a:rPr lang="en-US" sz="5200" b="1">
                <a:solidFill>
                  <a:srgbClr val="FFFFFF"/>
                </a:solidFill>
              </a:rPr>
              <a:t> </a:t>
            </a:r>
            <a:endParaRPr lang="en-US" sz="5200" b="1">
              <a:solidFill>
                <a:srgbClr val="FFFFFF"/>
              </a:solidFill>
              <a:cs typeface="Calibri Light"/>
            </a:endParaRPr>
          </a:p>
          <a:p>
            <a:r>
              <a:rPr lang="en-US" sz="5200" b="1" i="1">
                <a:solidFill>
                  <a:srgbClr val="FFFFFF"/>
                </a:solidFill>
              </a:rPr>
              <a:t>Saccharomyces cerevisiae </a:t>
            </a:r>
            <a:br>
              <a:rPr lang="en-US" sz="5200" b="1" i="1"/>
            </a:br>
            <a:r>
              <a:rPr lang="en-US" sz="5200" b="1" i="1">
                <a:solidFill>
                  <a:srgbClr val="FFFFFF"/>
                </a:solidFill>
              </a:rPr>
              <a:t>S</a:t>
            </a:r>
            <a:r>
              <a:rPr lang="en-US" sz="5200" b="1">
                <a:solidFill>
                  <a:srgbClr val="FFFFFF"/>
                </a:solidFill>
              </a:rPr>
              <a:t>train </a:t>
            </a:r>
            <a:r>
              <a:rPr lang="en-US" sz="5200" b="1">
                <a:solidFill>
                  <a:srgbClr val="FFFFFF"/>
                </a:solidFill>
                <a:ea typeface="+mj-lt"/>
                <a:cs typeface="+mj-lt"/>
              </a:rPr>
              <a:t>W303-1A Using Multiple Classification Methods</a:t>
            </a:r>
            <a:endParaRPr lang="en-US" sz="5200" b="1">
              <a:solidFill>
                <a:srgbClr val="FFFFFF"/>
              </a:solidFill>
              <a:cs typeface="Calibri Light"/>
            </a:endParaRPr>
          </a:p>
        </p:txBody>
      </p:sp>
      <p:sp>
        <p:nvSpPr>
          <p:cNvPr id="3" name="Subtitle 2"/>
          <p:cNvSpPr>
            <a:spLocks noGrp="1"/>
          </p:cNvSpPr>
          <p:nvPr>
            <p:ph type="subTitle" idx="1"/>
          </p:nvPr>
        </p:nvSpPr>
        <p:spPr>
          <a:xfrm>
            <a:off x="2627373" y="3569804"/>
            <a:ext cx="6919171" cy="1815536"/>
          </a:xfrm>
        </p:spPr>
        <p:txBody>
          <a:bodyPr vert="horz" lIns="91440" tIns="45720" rIns="91440" bIns="45720" rtlCol="0" anchor="t">
            <a:normAutofit fontScale="25000" lnSpcReduction="20000"/>
          </a:bodyPr>
          <a:lstStyle/>
          <a:p>
            <a:r>
              <a:rPr lang="en-US" sz="9600" b="1">
                <a:ea typeface="+mn-lt"/>
                <a:cs typeface="+mn-lt"/>
              </a:rPr>
              <a:t>Marcus Avila</a:t>
            </a:r>
            <a:endParaRPr lang="en-US" sz="9600" b="1">
              <a:cs typeface="Calibri"/>
            </a:endParaRPr>
          </a:p>
          <a:p>
            <a:r>
              <a:rPr lang="en-US" sz="9600" b="1">
                <a:ea typeface="+mn-lt"/>
                <a:cs typeface="+mn-lt"/>
              </a:rPr>
              <a:t>Ivy Macaraeg</a:t>
            </a:r>
            <a:endParaRPr lang="en-US" sz="9600" b="1">
              <a:cs typeface="Calibri"/>
            </a:endParaRPr>
          </a:p>
          <a:p>
            <a:r>
              <a:rPr lang="en-US" sz="9600" b="1" err="1">
                <a:ea typeface="+mn-lt"/>
                <a:cs typeface="+mn-lt"/>
              </a:rPr>
              <a:t>DeLisa</a:t>
            </a:r>
            <a:r>
              <a:rPr lang="en-US" sz="9600" b="1">
                <a:ea typeface="+mn-lt"/>
                <a:cs typeface="+mn-lt"/>
              </a:rPr>
              <a:t> Madere </a:t>
            </a:r>
            <a:endParaRPr lang="en-US" sz="9600" b="1">
              <a:cs typeface="Calibri"/>
            </a:endParaRPr>
          </a:p>
          <a:p>
            <a:r>
              <a:rPr lang="en-US" sz="9600" b="1">
                <a:ea typeface="+mn-lt"/>
                <a:cs typeface="+mn-lt"/>
              </a:rPr>
              <a:t>John "Joey" </a:t>
            </a:r>
            <a:r>
              <a:rPr lang="en-US" sz="9600" b="1" err="1">
                <a:ea typeface="+mn-lt"/>
                <a:cs typeface="+mn-lt"/>
              </a:rPr>
              <a:t>Nimmers</a:t>
            </a:r>
            <a:r>
              <a:rPr lang="en-US" sz="9600" b="1">
                <a:ea typeface="+mn-lt"/>
                <a:cs typeface="+mn-lt"/>
              </a:rPr>
              <a:t>-Minor</a:t>
            </a:r>
            <a:endParaRPr lang="en-US" sz="9600" b="1">
              <a:cs typeface="Calibri"/>
            </a:endParaRPr>
          </a:p>
          <a:p>
            <a:r>
              <a:rPr lang="en-US" sz="9600" b="1">
                <a:ea typeface="+mn-lt"/>
                <a:cs typeface="+mn-lt"/>
              </a:rPr>
              <a:t>Naomi </a:t>
            </a:r>
            <a:r>
              <a:rPr lang="en-US" sz="9600" b="1" err="1">
                <a:ea typeface="+mn-lt"/>
                <a:cs typeface="+mn-lt"/>
              </a:rPr>
              <a:t>Tesfaiohannes</a:t>
            </a:r>
            <a:r>
              <a:rPr lang="en-US" sz="9600" b="1">
                <a:cs typeface="Calibri"/>
              </a:rPr>
              <a:t> </a:t>
            </a:r>
          </a:p>
          <a:p>
            <a:r>
              <a:rPr lang="en-US" sz="2200">
                <a:cs typeface="Calibri"/>
              </a:rPr>
              <a:t> </a:t>
            </a:r>
            <a:r>
              <a:rPr lang="en-US">
                <a:cs typeface="Calibri"/>
              </a:rPr>
              <a:t> </a:t>
            </a:r>
          </a:p>
        </p:txBody>
      </p:sp>
      <p:sp>
        <p:nvSpPr>
          <p:cNvPr id="4" name="TextBox 3">
            <a:extLst>
              <a:ext uri="{FF2B5EF4-FFF2-40B4-BE49-F238E27FC236}">
                <a16:creationId xmlns:a16="http://schemas.microsoft.com/office/drawing/2014/main" id="{82FA86A4-C29C-4F49-8C5D-344A18503CC6}"/>
              </a:ext>
            </a:extLst>
          </p:cNvPr>
          <p:cNvSpPr txBox="1"/>
          <p:nvPr/>
        </p:nvSpPr>
        <p:spPr>
          <a:xfrm>
            <a:off x="4319659" y="5581842"/>
            <a:ext cx="35571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BIOL-367-01: Biological Databases</a:t>
            </a:r>
            <a:endParaRPr lang="en-US" b="1">
              <a:cs typeface="Calibri" panose="020F0502020204030204"/>
            </a:endParaRPr>
          </a:p>
          <a:p>
            <a:pPr algn="ctr"/>
            <a:r>
              <a:rPr lang="en-US" b="1">
                <a:cs typeface="Calibri" panose="020F0502020204030204"/>
              </a:rPr>
              <a:t>Seaver 120: SCSE Computer Lab</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107802-AAE1-434C-B378-5C80011480EB}"/>
              </a:ext>
            </a:extLst>
          </p:cNvPr>
          <p:cNvSpPr>
            <a:spLocks noGrp="1"/>
          </p:cNvSpPr>
          <p:nvPr>
            <p:ph idx="1"/>
          </p:nvPr>
        </p:nvSpPr>
        <p:spPr>
          <a:xfrm>
            <a:off x="838200" y="1825625"/>
            <a:ext cx="10515600" cy="4351338"/>
          </a:xfrm>
          <a:noFill/>
          <a:ln>
            <a:noFill/>
          </a:ln>
        </p:spPr>
        <p:txBody>
          <a:bodyPr vert="horz" lIns="91440" tIns="45720" rIns="91440" bIns="45720" rtlCol="0" anchor="t">
            <a:normAutofit/>
          </a:bodyPr>
          <a:lstStyle/>
          <a:p>
            <a:r>
              <a:rPr lang="en-US" b="1">
                <a:ea typeface="+mn-lt"/>
                <a:cs typeface="+mn-lt"/>
              </a:rPr>
              <a:t>Collaborate with other groups to create a reference table, including</a:t>
            </a:r>
            <a:endParaRPr lang="en-US">
              <a:ea typeface="+mn-lt"/>
              <a:cs typeface="+mn-lt"/>
            </a:endParaRPr>
          </a:p>
          <a:p>
            <a:pPr lvl="1">
              <a:buFont typeface="Courier New" panose="020B0604020202020204" pitchFamily="34" charset="0"/>
              <a:buChar char="o"/>
            </a:pPr>
            <a:r>
              <a:rPr lang="en-US" b="1">
                <a:cs typeface="Calibri"/>
              </a:rPr>
              <a:t>Author name</a:t>
            </a:r>
          </a:p>
          <a:p>
            <a:pPr lvl="1">
              <a:buFont typeface="Courier New" panose="020B0604020202020204" pitchFamily="34" charset="0"/>
              <a:buChar char="o"/>
            </a:pPr>
            <a:r>
              <a:rPr lang="en-US" b="1">
                <a:cs typeface="Calibri"/>
              </a:rPr>
              <a:t>Publication year</a:t>
            </a:r>
          </a:p>
          <a:p>
            <a:pPr lvl="1">
              <a:buFont typeface="Courier New" panose="020B0604020202020204" pitchFamily="34" charset="0"/>
              <a:buChar char="o"/>
            </a:pPr>
            <a:r>
              <a:rPr lang="en-US" b="1">
                <a:cs typeface="Calibri"/>
              </a:rPr>
              <a:t>Paper title</a:t>
            </a:r>
          </a:p>
          <a:p>
            <a:pPr lvl="1">
              <a:buFont typeface="Courier New" panose="020B0604020202020204" pitchFamily="34" charset="0"/>
              <a:buChar char="o"/>
            </a:pPr>
            <a:r>
              <a:rPr lang="en-US" b="1">
                <a:cs typeface="Calibri"/>
              </a:rPr>
              <a:t>Time points</a:t>
            </a:r>
          </a:p>
          <a:p>
            <a:pPr lvl="1">
              <a:buFont typeface="Courier New" panose="020B0604020202020204" pitchFamily="34" charset="0"/>
              <a:buChar char="o"/>
            </a:pPr>
            <a:r>
              <a:rPr lang="en-US" b="1">
                <a:cs typeface="Calibri"/>
              </a:rPr>
              <a:t>Yeast strain</a:t>
            </a:r>
          </a:p>
          <a:p>
            <a:pPr lvl="1">
              <a:buFont typeface="Courier New" panose="020B0604020202020204" pitchFamily="34" charset="0"/>
              <a:buChar char="o"/>
            </a:pPr>
            <a:r>
              <a:rPr lang="en-US" b="1">
                <a:cs typeface="Calibri"/>
              </a:rPr>
              <a:t>Concentration of the treatment</a:t>
            </a:r>
          </a:p>
          <a:p>
            <a:pPr lvl="1">
              <a:buFont typeface="Courier New" panose="020B0604020202020204" pitchFamily="34" charset="0"/>
              <a:buChar char="o"/>
            </a:pPr>
            <a:r>
              <a:rPr lang="en-US" b="1">
                <a:cs typeface="Calibri"/>
              </a:rPr>
              <a:t>Treatment type</a:t>
            </a:r>
          </a:p>
          <a:p>
            <a:pPr lvl="1">
              <a:buFont typeface="Courier New" panose="020B0604020202020204" pitchFamily="34" charset="0"/>
              <a:buChar char="o"/>
            </a:pPr>
            <a:r>
              <a:rPr lang="en-US" b="1">
                <a:cs typeface="Calibri"/>
              </a:rPr>
              <a:t>Number of replicates</a:t>
            </a:r>
          </a:p>
          <a:p>
            <a:pPr lvl="1">
              <a:buFont typeface="Courier New" panose="020B0604020202020204" pitchFamily="34" charset="0"/>
              <a:buChar char="o"/>
            </a:pPr>
            <a:r>
              <a:rPr lang="en-US" b="1">
                <a:cs typeface="Calibri"/>
              </a:rPr>
              <a:t>Citation</a:t>
            </a:r>
          </a:p>
          <a:p>
            <a:pPr marL="0" indent="0">
              <a:buNone/>
            </a:pPr>
            <a:endParaRPr lang="en-US" b="1">
              <a:solidFill>
                <a:srgbClr val="FFFFFF"/>
              </a:solidFill>
              <a:cs typeface="Calibri"/>
            </a:endParaRPr>
          </a:p>
          <a:p>
            <a:endParaRPr lang="en-US">
              <a:solidFill>
                <a:srgbClr val="FFFFFF"/>
              </a:solidFill>
              <a:cs typeface="Calibri"/>
            </a:endParaRPr>
          </a:p>
        </p:txBody>
      </p:sp>
      <p:sp>
        <p:nvSpPr>
          <p:cNvPr id="7" name="Title 1">
            <a:extLst>
              <a:ext uri="{FF2B5EF4-FFF2-40B4-BE49-F238E27FC236}">
                <a16:creationId xmlns:a16="http://schemas.microsoft.com/office/drawing/2014/main" id="{20368563-A576-4F60-A656-2DC8B127AF14}"/>
              </a:ext>
            </a:extLst>
          </p:cNvPr>
          <p:cNvSpPr txBox="1">
            <a:spLocks/>
          </p:cNvSpPr>
          <p:nvPr/>
        </p:nvSpPr>
        <p:spPr>
          <a:xfrm>
            <a:off x="838200" y="260741"/>
            <a:ext cx="10515600" cy="1325563"/>
          </a:xfrm>
          <a:prstGeom prst="rect">
            <a:avLst/>
          </a:prstGeom>
          <a:solidFill>
            <a:schemeClr val="accent1">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cs typeface="Calibri Light"/>
              </a:rPr>
              <a:t>Materials and Methods: Collaboration and </a:t>
            </a:r>
            <a:endParaRPr lang="en-US">
              <a:solidFill>
                <a:schemeClr val="bg1"/>
              </a:solidFill>
              <a:cs typeface="Calibri Light"/>
            </a:endParaRPr>
          </a:p>
          <a:p>
            <a:r>
              <a:rPr lang="en-US" sz="3600" b="1">
                <a:solidFill>
                  <a:schemeClr val="bg1"/>
                </a:solidFill>
                <a:cs typeface="Calibri Light"/>
              </a:rPr>
              <a:t>Reference Assimilation</a:t>
            </a:r>
            <a:endParaRPr lang="en-US">
              <a:solidFill>
                <a:schemeClr val="bg1"/>
              </a:solidFill>
              <a:cs typeface="Calibri Light" panose="020F0302020204030204"/>
            </a:endParaRPr>
          </a:p>
        </p:txBody>
      </p:sp>
    </p:spTree>
    <p:extLst>
      <p:ext uri="{BB962C8B-B14F-4D97-AF65-F5344CB8AC3E}">
        <p14:creationId xmlns:p14="http://schemas.microsoft.com/office/powerpoint/2010/main" val="241464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4091-CB6F-4EE9-A968-C106FBDBF8BE}"/>
              </a:ext>
            </a:extLst>
          </p:cNvPr>
          <p:cNvSpPr>
            <a:spLocks noGrp="1"/>
          </p:cNvSpPr>
          <p:nvPr>
            <p:ph type="title"/>
          </p:nvPr>
        </p:nvSpPr>
        <p:spPr>
          <a:solidFill>
            <a:schemeClr val="accent1">
              <a:lumMod val="60000"/>
              <a:lumOff val="40000"/>
            </a:schemeClr>
          </a:solidFill>
          <a:ln>
            <a:solidFill>
              <a:schemeClr val="tx1"/>
            </a:solidFill>
          </a:ln>
        </p:spPr>
        <p:txBody>
          <a:bodyPr>
            <a:normAutofit/>
          </a:bodyPr>
          <a:lstStyle/>
          <a:p>
            <a:r>
              <a:rPr lang="en-US" sz="3600" b="1">
                <a:solidFill>
                  <a:schemeClr val="bg1"/>
                </a:solidFill>
                <a:cs typeface="Calibri Light"/>
              </a:rPr>
              <a:t>Overview of what will be discussed in our presentation </a:t>
            </a:r>
          </a:p>
        </p:txBody>
      </p:sp>
      <p:sp>
        <p:nvSpPr>
          <p:cNvPr id="5" name="Title 1">
            <a:extLst>
              <a:ext uri="{FF2B5EF4-FFF2-40B4-BE49-F238E27FC236}">
                <a16:creationId xmlns:a16="http://schemas.microsoft.com/office/drawing/2014/main" id="{43F9D1C8-16AF-4DD3-82DB-5EDF8CCA7173}"/>
              </a:ext>
            </a:extLst>
          </p:cNvPr>
          <p:cNvSpPr txBox="1">
            <a:spLocks/>
          </p:cNvSpPr>
          <p:nvPr/>
        </p:nvSpPr>
        <p:spPr>
          <a:xfrm>
            <a:off x="838200" y="365125"/>
            <a:ext cx="10515600" cy="1325563"/>
          </a:xfrm>
          <a:prstGeom prst="rect">
            <a:avLst/>
          </a:prstGeom>
          <a:solidFill>
            <a:schemeClr val="accent1">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cs typeface="Calibri Light"/>
              </a:rPr>
              <a:t>Overview of What Will Be Discussed in our Presentation </a:t>
            </a:r>
          </a:p>
        </p:txBody>
      </p:sp>
      <p:sp>
        <p:nvSpPr>
          <p:cNvPr id="4" name="Content Placeholder 2">
            <a:extLst>
              <a:ext uri="{FF2B5EF4-FFF2-40B4-BE49-F238E27FC236}">
                <a16:creationId xmlns:a16="http://schemas.microsoft.com/office/drawing/2014/main" id="{56183485-41F9-4BBA-BC36-797D50C2EF09}"/>
              </a:ext>
            </a:extLst>
          </p:cNvPr>
          <p:cNvSpPr>
            <a:spLocks noGrp="1"/>
          </p:cNvSpPr>
          <p:nvPr/>
        </p:nvSpPr>
        <p:spPr>
          <a:xfrm>
            <a:off x="838200" y="1816626"/>
            <a:ext cx="10363201" cy="46977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a:solidFill>
                  <a:schemeClr val="bg2">
                    <a:lumMod val="75000"/>
                  </a:schemeClr>
                </a:solidFill>
                <a:ea typeface="+mn-lt"/>
                <a:cs typeface="+mn-lt"/>
              </a:rPr>
              <a:t>Data from Thorsen et al. and its scientific relevance was analyzed by </a:t>
            </a:r>
            <a:r>
              <a:rPr lang="en-US" sz="2400" b="1" err="1">
                <a:solidFill>
                  <a:schemeClr val="bg2">
                    <a:lumMod val="75000"/>
                  </a:schemeClr>
                </a:solidFill>
                <a:ea typeface="+mn-lt"/>
                <a:cs typeface="+mn-lt"/>
              </a:rPr>
              <a:t>Sulfiknight</a:t>
            </a:r>
            <a:r>
              <a:rPr lang="en-US" sz="2400" b="1">
                <a:solidFill>
                  <a:schemeClr val="bg2">
                    <a:lumMod val="75000"/>
                  </a:schemeClr>
                </a:solidFill>
                <a:ea typeface="+mn-lt"/>
                <a:cs typeface="+mn-lt"/>
              </a:rPr>
              <a:t> group members</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Data was extracted and organized for analysis</a:t>
            </a:r>
            <a:endParaRPr lang="en-US" sz="2400">
              <a:solidFill>
                <a:schemeClr val="bg2">
                  <a:lumMod val="75000"/>
                </a:schemeClr>
              </a:solidFill>
              <a:ea typeface="+mn-lt"/>
              <a:cs typeface="+mn-lt"/>
            </a:endParaRPr>
          </a:p>
          <a:p>
            <a:pPr>
              <a:lnSpc>
                <a:spcPct val="100000"/>
              </a:lnSpc>
              <a:spcBef>
                <a:spcPts val="0"/>
              </a:spcBef>
            </a:pPr>
            <a:r>
              <a:rPr lang="en-US" sz="2400" b="1">
                <a:ea typeface="+mn-lt"/>
                <a:cs typeface="+mn-lt"/>
              </a:rPr>
              <a:t>Statistical</a:t>
            </a:r>
            <a:r>
              <a:rPr lang="en-US" sz="2400" b="1">
                <a:solidFill>
                  <a:srgbClr val="000000"/>
                </a:solidFill>
                <a:ea typeface="+mn-lt"/>
                <a:cs typeface="+mn-lt"/>
              </a:rPr>
              <a:t> analysis was performed on data and was organized by different methodologies, and visualization of this data can be seen through an MS Access database </a:t>
            </a:r>
            <a:endParaRPr lang="en-US" sz="2400">
              <a:solidFill>
                <a:srgbClr val="000000"/>
              </a:solidFill>
              <a:ea typeface="+mn-lt"/>
              <a:cs typeface="+mn-lt"/>
            </a:endParaRPr>
          </a:p>
          <a:p>
            <a:pPr>
              <a:lnSpc>
                <a:spcPct val="100000"/>
              </a:lnSpc>
              <a:spcBef>
                <a:spcPts val="0"/>
              </a:spcBef>
            </a:pPr>
            <a:r>
              <a:rPr lang="en-US" sz="2400" b="1">
                <a:solidFill>
                  <a:schemeClr val="bg2">
                    <a:lumMod val="75000"/>
                  </a:schemeClr>
                </a:solidFill>
                <a:ea typeface="+mn-lt"/>
                <a:cs typeface="+mn-lt"/>
              </a:rPr>
              <a:t>Results from each methodology can show how different transcription factors function in </a:t>
            </a:r>
            <a:r>
              <a:rPr lang="en-US" sz="2400" b="1" i="1">
                <a:solidFill>
                  <a:schemeClr val="bg2">
                    <a:lumMod val="75000"/>
                  </a:schemeClr>
                </a:solidFill>
                <a:ea typeface="+mn-lt"/>
                <a:cs typeface="+mn-lt"/>
              </a:rPr>
              <a:t>S. cerevisiae</a:t>
            </a:r>
            <a:r>
              <a:rPr lang="en-US" sz="2400" b="1">
                <a:solidFill>
                  <a:schemeClr val="bg2">
                    <a:lumMod val="75000"/>
                  </a:schemeClr>
                </a:solidFill>
                <a:ea typeface="+mn-lt"/>
                <a:cs typeface="+mn-lt"/>
              </a:rPr>
              <a:t>'s response to arsenic</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This response can be analyzed in future research </a:t>
            </a:r>
          </a:p>
          <a:p>
            <a:pPr>
              <a:lnSpc>
                <a:spcPct val="100000"/>
              </a:lnSpc>
              <a:spcBef>
                <a:spcPts val="0"/>
              </a:spcBef>
            </a:pPr>
            <a:r>
              <a:rPr lang="en-US" sz="2400" b="1">
                <a:solidFill>
                  <a:schemeClr val="bg2">
                    <a:lumMod val="75000"/>
                  </a:schemeClr>
                </a:solidFill>
                <a:ea typeface="+mn-lt"/>
                <a:cs typeface="+mn-lt"/>
              </a:rPr>
              <a:t>Results found in </a:t>
            </a:r>
            <a:r>
              <a:rPr lang="en-US" sz="2400" b="1" err="1">
                <a:solidFill>
                  <a:schemeClr val="bg2">
                    <a:lumMod val="75000"/>
                  </a:schemeClr>
                </a:solidFill>
                <a:ea typeface="+mn-lt"/>
                <a:cs typeface="+mn-lt"/>
              </a:rPr>
              <a:t>Sulfiknight</a:t>
            </a:r>
            <a:r>
              <a:rPr lang="en-US" sz="2400" b="1">
                <a:solidFill>
                  <a:schemeClr val="bg2">
                    <a:lumMod val="75000"/>
                  </a:schemeClr>
                </a:solidFill>
                <a:ea typeface="+mn-lt"/>
                <a:cs typeface="+mn-lt"/>
              </a:rPr>
              <a:t> analysis contain similarities as well as differences found in the original research paper</a:t>
            </a:r>
            <a:endParaRPr lang="en-US" sz="2400" b="1">
              <a:solidFill>
                <a:schemeClr val="bg2">
                  <a:lumMod val="75000"/>
                </a:schemeClr>
              </a:solidFill>
              <a:cs typeface="Calibri"/>
            </a:endParaRPr>
          </a:p>
        </p:txBody>
      </p:sp>
    </p:spTree>
    <p:extLst>
      <p:ext uri="{BB962C8B-B14F-4D97-AF65-F5344CB8AC3E}">
        <p14:creationId xmlns:p14="http://schemas.microsoft.com/office/powerpoint/2010/main" val="205465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3C61-5594-46DD-94FB-C12F64BCEFBF}"/>
              </a:ext>
            </a:extLst>
          </p:cNvPr>
          <p:cNvSpPr>
            <a:spLocks noGrp="1"/>
          </p:cNvSpPr>
          <p:nvPr>
            <p:ph type="title"/>
          </p:nvPr>
        </p:nvSpPr>
        <p:spPr>
          <a:solidFill>
            <a:schemeClr val="accent1">
              <a:lumMod val="60000"/>
              <a:lumOff val="40000"/>
            </a:schemeClr>
          </a:solidFill>
          <a:ln>
            <a:solidFill>
              <a:schemeClr val="tx1"/>
            </a:solidFill>
          </a:ln>
        </p:spPr>
        <p:txBody>
          <a:bodyPr>
            <a:normAutofit/>
          </a:bodyPr>
          <a:lstStyle/>
          <a:p>
            <a:r>
              <a:rPr lang="en-US" sz="3600" b="1">
                <a:solidFill>
                  <a:schemeClr val="bg1"/>
                </a:solidFill>
                <a:cs typeface="Calibri Light"/>
              </a:rPr>
              <a:t>Materials and Methods: Statistical Analysis</a:t>
            </a:r>
          </a:p>
        </p:txBody>
      </p:sp>
      <p:graphicFrame>
        <p:nvGraphicFramePr>
          <p:cNvPr id="9" name="Diagram 9">
            <a:extLst>
              <a:ext uri="{FF2B5EF4-FFF2-40B4-BE49-F238E27FC236}">
                <a16:creationId xmlns:a16="http://schemas.microsoft.com/office/drawing/2014/main" id="{3705F0BB-5D21-49F2-98E7-425D70869F2F}"/>
              </a:ext>
            </a:extLst>
          </p:cNvPr>
          <p:cNvGraphicFramePr/>
          <p:nvPr>
            <p:extLst>
              <p:ext uri="{D42A27DB-BD31-4B8C-83A1-F6EECF244321}">
                <p14:modId xmlns:p14="http://schemas.microsoft.com/office/powerpoint/2010/main" val="8400214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 name="TextBox 96">
            <a:extLst>
              <a:ext uri="{FF2B5EF4-FFF2-40B4-BE49-F238E27FC236}">
                <a16:creationId xmlns:a16="http://schemas.microsoft.com/office/drawing/2014/main" id="{D3222954-34F1-4998-83E5-AB09E9DA7BE4}"/>
              </a:ext>
            </a:extLst>
          </p:cNvPr>
          <p:cNvSpPr txBox="1"/>
          <p:nvPr/>
        </p:nvSpPr>
        <p:spPr>
          <a:xfrm>
            <a:off x="6867525" y="3914775"/>
            <a:ext cx="40767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                       Bonferroni Test</a:t>
            </a:r>
            <a:endParaRPr lang="en-US" b="1">
              <a:cs typeface="Calibri"/>
            </a:endParaRPr>
          </a:p>
          <a:p>
            <a:pPr lvl="1"/>
            <a:endParaRPr lang="en-US" b="1">
              <a:ea typeface="+mn-lt"/>
              <a:cs typeface="+mn-lt"/>
            </a:endParaRPr>
          </a:p>
          <a:p>
            <a:pPr lvl="1"/>
            <a:r>
              <a:rPr lang="en-US" b="1">
                <a:ea typeface="+mn-lt"/>
                <a:cs typeface="+mn-lt"/>
              </a:rPr>
              <a:t>Using Excel, conduct a Bonferroni statistical correction, testing for expression significance with a greater stringency.</a:t>
            </a:r>
            <a:endParaRPr lang="en-US" b="1">
              <a:cs typeface="Calibri"/>
            </a:endParaRPr>
          </a:p>
        </p:txBody>
      </p:sp>
      <p:sp>
        <p:nvSpPr>
          <p:cNvPr id="105" name="TextBox 104">
            <a:extLst>
              <a:ext uri="{FF2B5EF4-FFF2-40B4-BE49-F238E27FC236}">
                <a16:creationId xmlns:a16="http://schemas.microsoft.com/office/drawing/2014/main" id="{4E0ABDAF-46B8-4360-A012-C8F44CAC3F3F}"/>
              </a:ext>
            </a:extLst>
          </p:cNvPr>
          <p:cNvSpPr txBox="1"/>
          <p:nvPr/>
        </p:nvSpPr>
        <p:spPr>
          <a:xfrm>
            <a:off x="1028700" y="3914775"/>
            <a:ext cx="461962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                              ANOVA Test​</a:t>
            </a:r>
            <a:endParaRPr lang="en-US"/>
          </a:p>
          <a:p>
            <a:pPr lvl="1"/>
            <a:endParaRPr lang="en-US" b="1">
              <a:cs typeface="Arial"/>
            </a:endParaRPr>
          </a:p>
          <a:p>
            <a:pPr lvl="1"/>
            <a:r>
              <a:rPr lang="en-US" b="1">
                <a:cs typeface="Arial"/>
              </a:rPr>
              <a:t>Using Excel, run an ANOVA statistical test in order to find if gene expression/repression was due to chance or due to stimulus effect at any timepoint (in comparison to a control.)​</a:t>
            </a:r>
            <a:endParaRPr lang="en-US">
              <a:cs typeface="Calibri"/>
            </a:endParaRPr>
          </a:p>
        </p:txBody>
      </p:sp>
    </p:spTree>
    <p:extLst>
      <p:ext uri="{BB962C8B-B14F-4D97-AF65-F5344CB8AC3E}">
        <p14:creationId xmlns:p14="http://schemas.microsoft.com/office/powerpoint/2010/main" val="212813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3C61-5594-46DD-94FB-C12F64BCEFBF}"/>
              </a:ext>
            </a:extLst>
          </p:cNvPr>
          <p:cNvSpPr>
            <a:spLocks noGrp="1"/>
          </p:cNvSpPr>
          <p:nvPr>
            <p:ph type="title"/>
          </p:nvPr>
        </p:nvSpPr>
        <p:spPr>
          <a:xfrm>
            <a:off x="757134" y="146979"/>
            <a:ext cx="10660414" cy="1677523"/>
          </a:xfrm>
          <a:solidFill>
            <a:schemeClr val="accent1">
              <a:lumMod val="60000"/>
              <a:lumOff val="40000"/>
            </a:schemeClr>
          </a:solidFill>
          <a:ln>
            <a:solidFill>
              <a:schemeClr val="tx1"/>
            </a:solidFill>
          </a:ln>
        </p:spPr>
        <p:txBody>
          <a:bodyPr>
            <a:normAutofit/>
          </a:bodyPr>
          <a:lstStyle/>
          <a:p>
            <a:r>
              <a:rPr lang="en-US" sz="3600" b="1">
                <a:solidFill>
                  <a:schemeClr val="bg1"/>
                </a:solidFill>
                <a:latin typeface="Calibri Light"/>
                <a:cs typeface="Calibri Light"/>
              </a:rPr>
              <a:t>Materials and Methods: Creation of microarray database, using relevant data at time points specified in original experiment papers</a:t>
            </a:r>
            <a:endParaRPr lang="en-US" sz="3600">
              <a:solidFill>
                <a:schemeClr val="bg1"/>
              </a:solidFill>
              <a:latin typeface="Calibri Light"/>
              <a:cs typeface="Calibri Light" panose="020F0302020204030204"/>
            </a:endParaRPr>
          </a:p>
        </p:txBody>
      </p:sp>
      <p:graphicFrame>
        <p:nvGraphicFramePr>
          <p:cNvPr id="9" name="Diagram 9">
            <a:extLst>
              <a:ext uri="{FF2B5EF4-FFF2-40B4-BE49-F238E27FC236}">
                <a16:creationId xmlns:a16="http://schemas.microsoft.com/office/drawing/2014/main" id="{3705F0BB-5D21-49F2-98E7-425D70869F2F}"/>
              </a:ext>
            </a:extLst>
          </p:cNvPr>
          <p:cNvGraphicFramePr/>
          <p:nvPr>
            <p:extLst>
              <p:ext uri="{D42A27DB-BD31-4B8C-83A1-F6EECF244321}">
                <p14:modId xmlns:p14="http://schemas.microsoft.com/office/powerpoint/2010/main" val="762619759"/>
              </p:ext>
            </p:extLst>
          </p:nvPr>
        </p:nvGraphicFramePr>
        <p:xfrm>
          <a:off x="838200" y="196936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00" name="Rectangle 1099">
            <a:extLst>
              <a:ext uri="{FF2B5EF4-FFF2-40B4-BE49-F238E27FC236}">
                <a16:creationId xmlns:a16="http://schemas.microsoft.com/office/drawing/2014/main" id="{78292FE5-09CF-425D-BB4D-84BC18C55BCE}"/>
              </a:ext>
            </a:extLst>
          </p:cNvPr>
          <p:cNvSpPr/>
          <p:nvPr/>
        </p:nvSpPr>
        <p:spPr>
          <a:xfrm>
            <a:off x="841663" y="1828799"/>
            <a:ext cx="5004953" cy="434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TextBox 1189">
            <a:extLst>
              <a:ext uri="{FF2B5EF4-FFF2-40B4-BE49-F238E27FC236}">
                <a16:creationId xmlns:a16="http://schemas.microsoft.com/office/drawing/2014/main" id="{2C499498-9C22-4FDE-BB6B-A2F7DB700304}"/>
              </a:ext>
            </a:extLst>
          </p:cNvPr>
          <p:cNvSpPr txBox="1"/>
          <p:nvPr/>
        </p:nvSpPr>
        <p:spPr>
          <a:xfrm>
            <a:off x="885825" y="3629025"/>
            <a:ext cx="496252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Download a Microsoft Access database including gene expression rates of </a:t>
            </a:r>
            <a:r>
              <a:rPr lang="en-US" b="1" i="1">
                <a:cs typeface="Arial"/>
              </a:rPr>
              <a:t>DCIN, DGLN, DHAP, DZAP </a:t>
            </a:r>
            <a:r>
              <a:rPr lang="en-US" b="1">
                <a:cs typeface="Arial"/>
              </a:rPr>
              <a:t>mutated yeast as well as and wild-type yeast strains​</a:t>
            </a:r>
            <a:endParaRPr lang="en-US" b="1">
              <a:cs typeface="Calibri"/>
            </a:endParaRPr>
          </a:p>
          <a:p>
            <a:pPr lvl="1">
              <a:buChar char="•"/>
            </a:pPr>
            <a:r>
              <a:rPr lang="en-US" b="1">
                <a:cs typeface="Arial"/>
              </a:rPr>
              <a:t>This included gene degradation and production rates​</a:t>
            </a:r>
          </a:p>
          <a:p>
            <a:pPr lvl="1">
              <a:buChar char="•"/>
            </a:pPr>
            <a:r>
              <a:rPr lang="en-US" b="1">
                <a:cs typeface="Arial"/>
              </a:rPr>
              <a:t>Expression data obtained from Dahlquist, 2018</a:t>
            </a:r>
          </a:p>
        </p:txBody>
      </p:sp>
      <p:sp>
        <p:nvSpPr>
          <p:cNvPr id="1294" name="TextBox 1293">
            <a:extLst>
              <a:ext uri="{FF2B5EF4-FFF2-40B4-BE49-F238E27FC236}">
                <a16:creationId xmlns:a16="http://schemas.microsoft.com/office/drawing/2014/main" id="{BB749CD7-EBCC-4CC4-B682-2D1D169CD5B4}"/>
              </a:ext>
            </a:extLst>
          </p:cNvPr>
          <p:cNvSpPr txBox="1"/>
          <p:nvPr/>
        </p:nvSpPr>
        <p:spPr>
          <a:xfrm>
            <a:off x="6304085" y="3629025"/>
            <a:ext cx="519259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Add significant expression data obtained from the original research/experiment paper. ​</a:t>
            </a:r>
            <a:endParaRPr lang="en-US">
              <a:cs typeface="Calibri"/>
            </a:endParaRPr>
          </a:p>
          <a:p>
            <a:pPr lvl="1">
              <a:buChar char="•"/>
            </a:pPr>
            <a:r>
              <a:rPr lang="en-US" b="1">
                <a:cs typeface="Arial"/>
              </a:rPr>
              <a:t>This data includes gene expression at different time points while being affected by As(III) at 1 mM over different time points  (15 mins, 30 mins, 60 mins and, 1080 mins).​</a:t>
            </a:r>
          </a:p>
          <a:p>
            <a:pPr lvl="1">
              <a:buChar char="•"/>
            </a:pPr>
            <a:r>
              <a:rPr lang="en-US" b="1">
                <a:cs typeface="Arial"/>
              </a:rPr>
              <a:t>All data headers/titles were specifically formatted to allow for database synchronization/combination later​</a:t>
            </a:r>
          </a:p>
        </p:txBody>
      </p:sp>
    </p:spTree>
    <p:extLst>
      <p:ext uri="{BB962C8B-B14F-4D97-AF65-F5344CB8AC3E}">
        <p14:creationId xmlns:p14="http://schemas.microsoft.com/office/powerpoint/2010/main" val="102668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3C61-5594-46DD-94FB-C12F64BCEFBF}"/>
              </a:ext>
            </a:extLst>
          </p:cNvPr>
          <p:cNvSpPr>
            <a:spLocks noGrp="1"/>
          </p:cNvSpPr>
          <p:nvPr>
            <p:ph type="title"/>
          </p:nvPr>
        </p:nvSpPr>
        <p:spPr>
          <a:xfrm>
            <a:off x="836287" y="371883"/>
            <a:ext cx="10519316" cy="1619570"/>
          </a:xfrm>
          <a:solidFill>
            <a:schemeClr val="accent1">
              <a:lumMod val="60000"/>
              <a:lumOff val="40000"/>
            </a:schemeClr>
          </a:solidFill>
          <a:ln>
            <a:solidFill>
              <a:schemeClr val="tx1"/>
            </a:solidFill>
          </a:ln>
        </p:spPr>
        <p:txBody>
          <a:bodyPr>
            <a:normAutofit/>
          </a:bodyPr>
          <a:lstStyle/>
          <a:p>
            <a:r>
              <a:rPr lang="en-US" sz="3600" b="1">
                <a:solidFill>
                  <a:schemeClr val="bg1"/>
                </a:solidFill>
                <a:latin typeface="Calibri Light"/>
                <a:cs typeface="Calibri Light"/>
              </a:rPr>
              <a:t>Materials and Methods: STEM analysis and cluster creation based on gene ontology and expression patterns</a:t>
            </a:r>
            <a:endParaRPr lang="en-US" sz="3600">
              <a:solidFill>
                <a:schemeClr val="bg1"/>
              </a:solidFill>
              <a:latin typeface="Calibri Light"/>
              <a:ea typeface="+mj-lt"/>
              <a:cs typeface="+mj-lt"/>
            </a:endParaRPr>
          </a:p>
        </p:txBody>
      </p:sp>
      <p:graphicFrame>
        <p:nvGraphicFramePr>
          <p:cNvPr id="7" name="Diagram 7">
            <a:extLst>
              <a:ext uri="{FF2B5EF4-FFF2-40B4-BE49-F238E27FC236}">
                <a16:creationId xmlns:a16="http://schemas.microsoft.com/office/drawing/2014/main" id="{E938D5C4-27AC-4EA2-8816-DA03410EAF9C}"/>
              </a:ext>
            </a:extLst>
          </p:cNvPr>
          <p:cNvGraphicFramePr/>
          <p:nvPr>
            <p:extLst>
              <p:ext uri="{D42A27DB-BD31-4B8C-83A1-F6EECF244321}">
                <p14:modId xmlns:p14="http://schemas.microsoft.com/office/powerpoint/2010/main" val="12158091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1" name="TextBox 220">
            <a:extLst>
              <a:ext uri="{FF2B5EF4-FFF2-40B4-BE49-F238E27FC236}">
                <a16:creationId xmlns:a16="http://schemas.microsoft.com/office/drawing/2014/main" id="{FD05C747-7AB4-488C-85F8-ABD66C109040}"/>
              </a:ext>
            </a:extLst>
          </p:cNvPr>
          <p:cNvSpPr txBox="1"/>
          <p:nvPr/>
        </p:nvSpPr>
        <p:spPr>
          <a:xfrm>
            <a:off x="1533525" y="29432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chemeClr val="bg1"/>
                </a:solidFill>
                <a:cs typeface="Calibri"/>
              </a:rPr>
              <a:t>Download</a:t>
            </a:r>
          </a:p>
        </p:txBody>
      </p:sp>
      <p:sp>
        <p:nvSpPr>
          <p:cNvPr id="249" name="TextBox 248">
            <a:extLst>
              <a:ext uri="{FF2B5EF4-FFF2-40B4-BE49-F238E27FC236}">
                <a16:creationId xmlns:a16="http://schemas.microsoft.com/office/drawing/2014/main" id="{7D6055D8-43A5-4811-9A11-81DB346FB3BA}"/>
              </a:ext>
            </a:extLst>
          </p:cNvPr>
          <p:cNvSpPr txBox="1"/>
          <p:nvPr/>
        </p:nvSpPr>
        <p:spPr>
          <a:xfrm>
            <a:off x="4438650" y="2943225"/>
            <a:ext cx="7429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rPr>
              <a:t>Run</a:t>
            </a:r>
            <a:r>
              <a:rPr lang="en-US"/>
              <a:t> </a:t>
            </a:r>
          </a:p>
        </p:txBody>
      </p:sp>
      <p:sp>
        <p:nvSpPr>
          <p:cNvPr id="268" name="TextBox 267">
            <a:extLst>
              <a:ext uri="{FF2B5EF4-FFF2-40B4-BE49-F238E27FC236}">
                <a16:creationId xmlns:a16="http://schemas.microsoft.com/office/drawing/2014/main" id="{14CCC65A-A3A4-47EC-BECC-20A2A0CDDACC}"/>
              </a:ext>
            </a:extLst>
          </p:cNvPr>
          <p:cNvSpPr txBox="1"/>
          <p:nvPr/>
        </p:nvSpPr>
        <p:spPr>
          <a:xfrm>
            <a:off x="6438900" y="29432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ea typeface="+mn-lt"/>
                <a:cs typeface="+mn-lt"/>
              </a:rPr>
              <a:t>Collect and Analyze</a:t>
            </a:r>
            <a:endParaRPr lang="en-US" b="1" err="1">
              <a:solidFill>
                <a:schemeClr val="bg1"/>
              </a:solidFill>
            </a:endParaRPr>
          </a:p>
        </p:txBody>
      </p:sp>
      <p:sp>
        <p:nvSpPr>
          <p:cNvPr id="287" name="TextBox 286">
            <a:extLst>
              <a:ext uri="{FF2B5EF4-FFF2-40B4-BE49-F238E27FC236}">
                <a16:creationId xmlns:a16="http://schemas.microsoft.com/office/drawing/2014/main" id="{42CF15BF-5012-4A7F-B834-7C1329A44DAE}"/>
              </a:ext>
            </a:extLst>
          </p:cNvPr>
          <p:cNvSpPr txBox="1"/>
          <p:nvPr/>
        </p:nvSpPr>
        <p:spPr>
          <a:xfrm>
            <a:off x="9563100" y="29432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rPr>
              <a:t>Record</a:t>
            </a:r>
          </a:p>
        </p:txBody>
      </p:sp>
      <p:sp>
        <p:nvSpPr>
          <p:cNvPr id="444" name="TextBox 443">
            <a:extLst>
              <a:ext uri="{FF2B5EF4-FFF2-40B4-BE49-F238E27FC236}">
                <a16:creationId xmlns:a16="http://schemas.microsoft.com/office/drawing/2014/main" id="{DF419E6B-6CFB-4BEB-A2E7-A585EA46A695}"/>
              </a:ext>
            </a:extLst>
          </p:cNvPr>
          <p:cNvSpPr txBox="1"/>
          <p:nvPr/>
        </p:nvSpPr>
        <p:spPr>
          <a:xfrm>
            <a:off x="981075" y="3695700"/>
            <a:ext cx="231457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Download gene ontology and gene association files provided by Dr. Kam Dahlquist.​</a:t>
            </a:r>
            <a:endParaRPr lang="en-US" b="1">
              <a:cs typeface="Calibri"/>
            </a:endParaRPr>
          </a:p>
        </p:txBody>
      </p:sp>
      <p:sp>
        <p:nvSpPr>
          <p:cNvPr id="445" name="TextBox 444">
            <a:extLst>
              <a:ext uri="{FF2B5EF4-FFF2-40B4-BE49-F238E27FC236}">
                <a16:creationId xmlns:a16="http://schemas.microsoft.com/office/drawing/2014/main" id="{DA1B8D25-7BE4-448C-90C3-FE5F2AB19573}"/>
              </a:ext>
            </a:extLst>
          </p:cNvPr>
          <p:cNvSpPr txBox="1"/>
          <p:nvPr/>
        </p:nvSpPr>
        <p:spPr>
          <a:xfrm>
            <a:off x="3438525" y="3695700"/>
            <a:ext cx="254317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Run the stem interface with gene files, using corrected Thorsen, 2018 data, made previously.​</a:t>
            </a:r>
            <a:endParaRPr lang="en-US" b="1">
              <a:cs typeface="Calibri"/>
            </a:endParaRPr>
          </a:p>
        </p:txBody>
      </p:sp>
      <p:sp>
        <p:nvSpPr>
          <p:cNvPr id="446" name="TextBox 445">
            <a:extLst>
              <a:ext uri="{FF2B5EF4-FFF2-40B4-BE49-F238E27FC236}">
                <a16:creationId xmlns:a16="http://schemas.microsoft.com/office/drawing/2014/main" id="{5ABD17E5-36FA-4046-9394-858DBAC1F0EF}"/>
              </a:ext>
            </a:extLst>
          </p:cNvPr>
          <p:cNvSpPr txBox="1"/>
          <p:nvPr/>
        </p:nvSpPr>
        <p:spPr>
          <a:xfrm>
            <a:off x="6096000" y="3771900"/>
            <a:ext cx="25146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Collect and analyze all significant STEM profiles/clusters (represented by the colored profiles).</a:t>
            </a:r>
            <a:endParaRPr lang="en-US" b="1">
              <a:cs typeface="Calibri"/>
            </a:endParaRPr>
          </a:p>
        </p:txBody>
      </p:sp>
      <p:sp>
        <p:nvSpPr>
          <p:cNvPr id="447" name="TextBox 446">
            <a:extLst>
              <a:ext uri="{FF2B5EF4-FFF2-40B4-BE49-F238E27FC236}">
                <a16:creationId xmlns:a16="http://schemas.microsoft.com/office/drawing/2014/main" id="{8E6F3111-BDCB-4836-9137-4B4A4B267832}"/>
              </a:ext>
            </a:extLst>
          </p:cNvPr>
          <p:cNvSpPr txBox="1"/>
          <p:nvPr/>
        </p:nvSpPr>
        <p:spPr>
          <a:xfrm>
            <a:off x="8972550" y="3905250"/>
            <a:ext cx="19621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Take screenshots/pictures of each significant result.​</a:t>
            </a:r>
            <a:endParaRPr lang="en-US" b="1">
              <a:cs typeface="Calibri"/>
            </a:endParaRPr>
          </a:p>
        </p:txBody>
      </p:sp>
    </p:spTree>
    <p:extLst>
      <p:ext uri="{BB962C8B-B14F-4D97-AF65-F5344CB8AC3E}">
        <p14:creationId xmlns:p14="http://schemas.microsoft.com/office/powerpoint/2010/main" val="341796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3C61-5594-46DD-94FB-C12F64BCEFBF}"/>
              </a:ext>
            </a:extLst>
          </p:cNvPr>
          <p:cNvSpPr>
            <a:spLocks noGrp="1"/>
          </p:cNvSpPr>
          <p:nvPr>
            <p:ph type="title"/>
          </p:nvPr>
        </p:nvSpPr>
        <p:spPr>
          <a:xfrm>
            <a:off x="842525" y="261279"/>
            <a:ext cx="10521870" cy="1344148"/>
          </a:xfrm>
          <a:solidFill>
            <a:schemeClr val="accent1">
              <a:lumMod val="60000"/>
              <a:lumOff val="40000"/>
            </a:schemeClr>
          </a:solidFill>
          <a:ln>
            <a:solidFill>
              <a:schemeClr val="tx1"/>
            </a:solidFill>
          </a:ln>
        </p:spPr>
        <p:txBody>
          <a:bodyPr>
            <a:normAutofit fontScale="90000"/>
          </a:bodyPr>
          <a:lstStyle/>
          <a:p>
            <a:br>
              <a:rPr lang="en-US" sz="3600" b="1">
                <a:latin typeface="Calibri Light"/>
                <a:cs typeface="Calibri Light"/>
              </a:rPr>
            </a:br>
            <a:r>
              <a:rPr lang="en-US" sz="3600" b="1">
                <a:solidFill>
                  <a:schemeClr val="bg1"/>
                </a:solidFill>
                <a:latin typeface="Calibri Light"/>
                <a:cs typeface="Calibri Light"/>
              </a:rPr>
              <a:t>Materials and Methods: </a:t>
            </a:r>
            <a:r>
              <a:rPr lang="en-US" sz="3600" b="1">
                <a:solidFill>
                  <a:schemeClr val="bg1"/>
                </a:solidFill>
                <a:latin typeface="Calibri Light"/>
                <a:ea typeface="+mj-lt"/>
                <a:cs typeface="+mj-lt"/>
              </a:rPr>
              <a:t>Running a YEASTRACT analysis to test for transcription factor relationships</a:t>
            </a:r>
            <a:endParaRPr lang="en-US" sz="3600">
              <a:solidFill>
                <a:schemeClr val="bg1"/>
              </a:solidFill>
              <a:latin typeface="Calibri Light"/>
              <a:ea typeface="+mj-lt"/>
              <a:cs typeface="+mj-lt"/>
            </a:endParaRPr>
          </a:p>
          <a:p>
            <a:endParaRPr lang="en-US" sz="3600" b="1">
              <a:solidFill>
                <a:schemeClr val="bg1"/>
              </a:solidFill>
              <a:cs typeface="Calibri Light"/>
            </a:endParaRPr>
          </a:p>
        </p:txBody>
      </p:sp>
      <p:graphicFrame>
        <p:nvGraphicFramePr>
          <p:cNvPr id="9" name="Diagram 9">
            <a:extLst>
              <a:ext uri="{FF2B5EF4-FFF2-40B4-BE49-F238E27FC236}">
                <a16:creationId xmlns:a16="http://schemas.microsoft.com/office/drawing/2014/main" id="{3705F0BB-5D21-49F2-98E7-425D70869F2F}"/>
              </a:ext>
            </a:extLst>
          </p:cNvPr>
          <p:cNvGraphicFramePr/>
          <p:nvPr>
            <p:extLst>
              <p:ext uri="{D42A27DB-BD31-4B8C-83A1-F6EECF244321}">
                <p14:modId xmlns:p14="http://schemas.microsoft.com/office/powerpoint/2010/main" val="3211146434"/>
              </p:ext>
            </p:extLst>
          </p:nvPr>
        </p:nvGraphicFramePr>
        <p:xfrm>
          <a:off x="838200" y="181696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39" name="TextBox 1138">
            <a:extLst>
              <a:ext uri="{FF2B5EF4-FFF2-40B4-BE49-F238E27FC236}">
                <a16:creationId xmlns:a16="http://schemas.microsoft.com/office/drawing/2014/main" id="{93A93929-75C0-48A3-88AB-DB5EDA97E5F2}"/>
              </a:ext>
            </a:extLst>
          </p:cNvPr>
          <p:cNvSpPr txBox="1"/>
          <p:nvPr/>
        </p:nvSpPr>
        <p:spPr>
          <a:xfrm>
            <a:off x="1485900" y="3657600"/>
            <a:ext cx="21717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Using the data from the STEM analysis, the significant gene IDs can be ranked by their transcription </a:t>
            </a:r>
          </a:p>
          <a:p>
            <a:r>
              <a:rPr lang="en-US" b="1"/>
              <a:t>factors</a:t>
            </a:r>
            <a:endParaRPr lang="en-US" b="1">
              <a:cs typeface="Calibri"/>
            </a:endParaRPr>
          </a:p>
        </p:txBody>
      </p:sp>
      <p:sp>
        <p:nvSpPr>
          <p:cNvPr id="1378" name="TextBox 1377">
            <a:extLst>
              <a:ext uri="{FF2B5EF4-FFF2-40B4-BE49-F238E27FC236}">
                <a16:creationId xmlns:a16="http://schemas.microsoft.com/office/drawing/2014/main" id="{AE02DDB5-3A02-4104-8B1A-655BBACC5C54}"/>
              </a:ext>
            </a:extLst>
          </p:cNvPr>
          <p:cNvSpPr txBox="1"/>
          <p:nvPr/>
        </p:nvSpPr>
        <p:spPr>
          <a:xfrm>
            <a:off x="4733925" y="3657600"/>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 Significant transcription factors are saved and placed in the Gene Regulatory Matrix on YEASTRACT</a:t>
            </a:r>
            <a:r>
              <a:rPr lang="en-US" b="1">
                <a:cs typeface="Calibri"/>
              </a:rPr>
              <a:t>​</a:t>
            </a:r>
          </a:p>
        </p:txBody>
      </p:sp>
      <p:sp>
        <p:nvSpPr>
          <p:cNvPr id="1419" name="TextBox 1418">
            <a:extLst>
              <a:ext uri="{FF2B5EF4-FFF2-40B4-BE49-F238E27FC236}">
                <a16:creationId xmlns:a16="http://schemas.microsoft.com/office/drawing/2014/main" id="{C0F20EFD-7791-4009-A6BF-9181EDB9C2C5}"/>
              </a:ext>
            </a:extLst>
          </p:cNvPr>
          <p:cNvSpPr txBox="1"/>
          <p:nvPr/>
        </p:nvSpPr>
        <p:spPr>
          <a:xfrm>
            <a:off x="8553450" y="36576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This matrix is run, saved, and used to create the </a:t>
            </a:r>
            <a:r>
              <a:rPr lang="en-US" b="1" err="1"/>
              <a:t>GRNsight</a:t>
            </a:r>
            <a:r>
              <a:rPr lang="en-US" b="1"/>
              <a:t> matrix visualization.</a:t>
            </a:r>
            <a:r>
              <a:rPr lang="en-US" b="1">
                <a:cs typeface="Calibri"/>
              </a:rPr>
              <a:t>​</a:t>
            </a:r>
          </a:p>
        </p:txBody>
      </p:sp>
    </p:spTree>
    <p:extLst>
      <p:ext uri="{BB962C8B-B14F-4D97-AF65-F5344CB8AC3E}">
        <p14:creationId xmlns:p14="http://schemas.microsoft.com/office/powerpoint/2010/main" val="220090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extBox 13">
            <a:extLst>
              <a:ext uri="{FF2B5EF4-FFF2-40B4-BE49-F238E27FC236}">
                <a16:creationId xmlns:a16="http://schemas.microsoft.com/office/drawing/2014/main" id="{4464FF4A-C8B6-4A2F-8174-B371174941F4}"/>
              </a:ext>
            </a:extLst>
          </p:cNvPr>
          <p:cNvGraphicFramePr/>
          <p:nvPr>
            <p:extLst>
              <p:ext uri="{D42A27DB-BD31-4B8C-83A1-F6EECF244321}">
                <p14:modId xmlns:p14="http://schemas.microsoft.com/office/powerpoint/2010/main" val="1272893245"/>
              </p:ext>
            </p:extLst>
          </p:nvPr>
        </p:nvGraphicFramePr>
        <p:xfrm>
          <a:off x="2571880" y="1584803"/>
          <a:ext cx="7045325"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 name="Title 1">
            <a:extLst>
              <a:ext uri="{FF2B5EF4-FFF2-40B4-BE49-F238E27FC236}">
                <a16:creationId xmlns:a16="http://schemas.microsoft.com/office/drawing/2014/main" id="{34B75965-08F7-4F5B-88B8-91CFAA21337A}"/>
              </a:ext>
            </a:extLst>
          </p:cNvPr>
          <p:cNvSpPr>
            <a:spLocks noGrp="1"/>
          </p:cNvSpPr>
          <p:nvPr>
            <p:ph type="title"/>
          </p:nvPr>
        </p:nvSpPr>
        <p:spPr>
          <a:xfrm>
            <a:off x="1312462" y="127929"/>
            <a:ext cx="9236570" cy="1344148"/>
          </a:xfrm>
          <a:solidFill>
            <a:schemeClr val="accent1">
              <a:lumMod val="60000"/>
              <a:lumOff val="40000"/>
            </a:schemeClr>
          </a:solidFill>
          <a:ln>
            <a:solidFill>
              <a:schemeClr val="tx1"/>
            </a:solidFill>
          </a:ln>
        </p:spPr>
        <p:txBody>
          <a:bodyPr>
            <a:normAutofit fontScale="90000"/>
          </a:bodyPr>
          <a:lstStyle/>
          <a:p>
            <a:br>
              <a:rPr lang="en-US" sz="3600" b="1">
                <a:latin typeface="Calibri Light"/>
                <a:cs typeface="Calibri Light"/>
              </a:rPr>
            </a:br>
            <a:r>
              <a:rPr lang="en-US" sz="3600" b="1">
                <a:solidFill>
                  <a:schemeClr val="bg1"/>
                </a:solidFill>
                <a:latin typeface="Calibri Light"/>
                <a:cs typeface="Calibri Light"/>
              </a:rPr>
              <a:t>Materials and Methods: Visualizing the YEASTRACT results using </a:t>
            </a:r>
            <a:r>
              <a:rPr lang="en-US" sz="3600" b="1" err="1">
                <a:solidFill>
                  <a:schemeClr val="bg1"/>
                </a:solidFill>
                <a:latin typeface="Calibri Light"/>
                <a:cs typeface="Calibri Light"/>
              </a:rPr>
              <a:t>GRNsight</a:t>
            </a:r>
            <a:endParaRPr lang="en-US" sz="3600" b="1" err="1">
              <a:solidFill>
                <a:schemeClr val="bg1"/>
              </a:solidFill>
              <a:latin typeface="Calibri Light"/>
              <a:ea typeface="+mj-lt"/>
              <a:cs typeface="+mj-lt"/>
            </a:endParaRPr>
          </a:p>
          <a:p>
            <a:endParaRPr lang="en-US" sz="3600" b="1">
              <a:solidFill>
                <a:schemeClr val="bg1"/>
              </a:solidFill>
              <a:cs typeface="Calibri Light"/>
            </a:endParaRPr>
          </a:p>
        </p:txBody>
      </p:sp>
      <p:sp>
        <p:nvSpPr>
          <p:cNvPr id="303" name="TextBox 302">
            <a:extLst>
              <a:ext uri="{FF2B5EF4-FFF2-40B4-BE49-F238E27FC236}">
                <a16:creationId xmlns:a16="http://schemas.microsoft.com/office/drawing/2014/main" id="{97BF4571-A7E9-4E26-841F-BD31841A6BCB}"/>
              </a:ext>
            </a:extLst>
          </p:cNvPr>
          <p:cNvSpPr txBox="1"/>
          <p:nvPr/>
        </p:nvSpPr>
        <p:spPr>
          <a:xfrm>
            <a:off x="4514850" y="1752600"/>
            <a:ext cx="44386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Open the matrix file collected from the YEASTRACT analysis</a:t>
            </a:r>
            <a:r>
              <a:rPr lang="en-US" sz="1600" b="1">
                <a:cs typeface="Calibri"/>
              </a:rPr>
              <a:t>​</a:t>
            </a:r>
          </a:p>
        </p:txBody>
      </p:sp>
      <p:sp>
        <p:nvSpPr>
          <p:cNvPr id="331" name="TextBox 330">
            <a:extLst>
              <a:ext uri="{FF2B5EF4-FFF2-40B4-BE49-F238E27FC236}">
                <a16:creationId xmlns:a16="http://schemas.microsoft.com/office/drawing/2014/main" id="{E0333415-F215-4068-9959-180EF097AF61}"/>
              </a:ext>
            </a:extLst>
          </p:cNvPr>
          <p:cNvSpPr txBox="1"/>
          <p:nvPr/>
        </p:nvSpPr>
        <p:spPr>
          <a:xfrm>
            <a:off x="4514850" y="3181350"/>
            <a:ext cx="48006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Format the text to columns and specify data separation by semicolons (not delineated)</a:t>
            </a:r>
            <a:endParaRPr lang="en-US" sz="1600" b="1">
              <a:cs typeface="Calibri"/>
            </a:endParaRPr>
          </a:p>
        </p:txBody>
      </p:sp>
      <p:sp>
        <p:nvSpPr>
          <p:cNvPr id="401" name="TextBox 400">
            <a:extLst>
              <a:ext uri="{FF2B5EF4-FFF2-40B4-BE49-F238E27FC236}">
                <a16:creationId xmlns:a16="http://schemas.microsoft.com/office/drawing/2014/main" id="{762D366D-C6AA-4D50-834C-31416C356571}"/>
              </a:ext>
            </a:extLst>
          </p:cNvPr>
          <p:cNvSpPr txBox="1"/>
          <p:nvPr/>
        </p:nvSpPr>
        <p:spPr>
          <a:xfrm>
            <a:off x="4305300" y="4438650"/>
            <a:ext cx="53149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Transpose the adjacency matrix acquired from YEASTRACT in order to have the "</a:t>
            </a:r>
            <a:r>
              <a:rPr lang="en-US" sz="1600" b="1" err="1"/>
              <a:t>transcriptORS</a:t>
            </a:r>
            <a:r>
              <a:rPr lang="en-US" sz="1600" b="1"/>
              <a:t>" in the going horizontally and the "</a:t>
            </a:r>
            <a:r>
              <a:rPr lang="en-US" sz="1600" b="1" err="1"/>
              <a:t>transcriptEES</a:t>
            </a:r>
            <a:r>
              <a:rPr lang="en-US" sz="1600" b="1"/>
              <a:t>" going in the vertical direction.</a:t>
            </a:r>
            <a:r>
              <a:rPr lang="en-US" sz="1600" b="1">
                <a:cs typeface="Calibri"/>
              </a:rPr>
              <a:t>​</a:t>
            </a:r>
          </a:p>
        </p:txBody>
      </p:sp>
      <p:sp>
        <p:nvSpPr>
          <p:cNvPr id="438" name="TextBox 437">
            <a:extLst>
              <a:ext uri="{FF2B5EF4-FFF2-40B4-BE49-F238E27FC236}">
                <a16:creationId xmlns:a16="http://schemas.microsoft.com/office/drawing/2014/main" id="{6F77C0EE-E285-4FBA-A7C9-A56A6F020378}"/>
              </a:ext>
            </a:extLst>
          </p:cNvPr>
          <p:cNvSpPr txBox="1"/>
          <p:nvPr/>
        </p:nvSpPr>
        <p:spPr>
          <a:xfrm>
            <a:off x="4457700" y="5876925"/>
            <a:ext cx="52534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Submit the formatted Excel filed and matrix to </a:t>
            </a:r>
            <a:r>
              <a:rPr lang="en-US" sz="1600" b="1" err="1"/>
              <a:t>GRNSight</a:t>
            </a:r>
            <a:r>
              <a:rPr lang="en-US" sz="1600" b="1"/>
              <a:t> and collect the results, deleting and "floating" nodes without any connections.</a:t>
            </a:r>
            <a:r>
              <a:rPr lang="en-US" sz="1600" b="1">
                <a:cs typeface="Calibri"/>
              </a:rPr>
              <a:t>​</a:t>
            </a:r>
          </a:p>
        </p:txBody>
      </p:sp>
    </p:spTree>
    <p:extLst>
      <p:ext uri="{BB962C8B-B14F-4D97-AF65-F5344CB8AC3E}">
        <p14:creationId xmlns:p14="http://schemas.microsoft.com/office/powerpoint/2010/main" val="18408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2319-14C0-4296-878C-FDA6E840999C}"/>
              </a:ext>
            </a:extLst>
          </p:cNvPr>
          <p:cNvSpPr>
            <a:spLocks noGrp="1"/>
          </p:cNvSpPr>
          <p:nvPr>
            <p:ph type="title"/>
          </p:nvPr>
        </p:nvSpPr>
        <p:spPr>
          <a:xfrm>
            <a:off x="840266" y="327025"/>
            <a:ext cx="10520993" cy="1335088"/>
          </a:xfrm>
          <a:solidFill>
            <a:schemeClr val="accent1">
              <a:lumMod val="60000"/>
              <a:lumOff val="40000"/>
            </a:schemeClr>
          </a:solidFill>
          <a:ln>
            <a:solidFill>
              <a:schemeClr val="tx1"/>
            </a:solidFill>
          </a:ln>
        </p:spPr>
        <p:txBody>
          <a:bodyPr>
            <a:normAutofit/>
          </a:bodyPr>
          <a:lstStyle/>
          <a:p>
            <a:r>
              <a:rPr lang="en-US" sz="3600" b="1">
                <a:solidFill>
                  <a:srgbClr val="FFFFFF"/>
                </a:solidFill>
                <a:latin typeface="Calibri Light"/>
                <a:cs typeface="Calibri Light"/>
              </a:rPr>
              <a:t>Materials and Methods: Predicting gene production and degradation over time using </a:t>
            </a:r>
            <a:r>
              <a:rPr lang="en-US" sz="3600" b="1" err="1">
                <a:solidFill>
                  <a:srgbClr val="FFFFFF"/>
                </a:solidFill>
                <a:latin typeface="Calibri Light"/>
                <a:cs typeface="Calibri Light"/>
              </a:rPr>
              <a:t>GRNmap</a:t>
            </a:r>
            <a:endParaRPr lang="en-US" sz="3600">
              <a:latin typeface="Calibri Light"/>
              <a:cs typeface="Calibri Light"/>
            </a:endParaRPr>
          </a:p>
        </p:txBody>
      </p:sp>
      <p:sp>
        <p:nvSpPr>
          <p:cNvPr id="48" name="Content Placeholder 2">
            <a:extLst>
              <a:ext uri="{FF2B5EF4-FFF2-40B4-BE49-F238E27FC236}">
                <a16:creationId xmlns:a16="http://schemas.microsoft.com/office/drawing/2014/main" id="{632FED5E-F636-4F22-B312-EEC33265763D}"/>
              </a:ext>
            </a:extLst>
          </p:cNvPr>
          <p:cNvSpPr>
            <a:spLocks noGrp="1"/>
          </p:cNvSpPr>
          <p:nvPr>
            <p:ph idx="1"/>
          </p:nvPr>
        </p:nvSpPr>
        <p:spPr>
          <a:xfrm>
            <a:off x="838200" y="1825625"/>
            <a:ext cx="10515600" cy="4598988"/>
          </a:xfrm>
          <a:noFill/>
          <a:ln>
            <a:noFill/>
          </a:ln>
        </p:spPr>
        <p:txBody>
          <a:bodyPr vert="horz" lIns="91440" tIns="45720" rIns="91440" bIns="45720" rtlCol="0" anchor="t">
            <a:noAutofit/>
          </a:bodyPr>
          <a:lstStyle/>
          <a:p>
            <a:r>
              <a:rPr lang="en-US" sz="2000" b="1">
                <a:cs typeface="Calibri"/>
              </a:rPr>
              <a:t>Using production and degradation data provided by Dr. Kam Dahlquist, a </a:t>
            </a:r>
            <a:r>
              <a:rPr lang="en-US" sz="2000" b="1" err="1">
                <a:cs typeface="Calibri"/>
              </a:rPr>
              <a:t>GRNmap</a:t>
            </a:r>
            <a:r>
              <a:rPr lang="en-US" sz="2000" b="1">
                <a:cs typeface="Calibri"/>
              </a:rPr>
              <a:t> must be made to predict how these rates will affect the genes over time</a:t>
            </a:r>
          </a:p>
          <a:p>
            <a:r>
              <a:rPr lang="en-US" sz="2000" b="1">
                <a:solidFill>
                  <a:srgbClr val="000000"/>
                </a:solidFill>
                <a:cs typeface="Calibri"/>
              </a:rPr>
              <a:t>The input for </a:t>
            </a:r>
            <a:r>
              <a:rPr lang="en-US" sz="2000" b="1" err="1">
                <a:solidFill>
                  <a:srgbClr val="000000"/>
                </a:solidFill>
                <a:cs typeface="Calibri"/>
              </a:rPr>
              <a:t>GRNmap</a:t>
            </a:r>
            <a:r>
              <a:rPr lang="en-US" sz="2000" b="1">
                <a:solidFill>
                  <a:srgbClr val="000000"/>
                </a:solidFill>
                <a:cs typeface="Calibri"/>
              </a:rPr>
              <a:t> required very specific Data Sheets:</a:t>
            </a:r>
          </a:p>
          <a:p>
            <a:pPr lvl="1">
              <a:buFont typeface="Courier New" panose="020B0604020202020204" pitchFamily="34" charset="0"/>
              <a:buChar char="o"/>
            </a:pPr>
            <a:r>
              <a:rPr lang="en-US" sz="1800" b="1">
                <a:solidFill>
                  <a:srgbClr val="000000"/>
                </a:solidFill>
                <a:cs typeface="Calibri"/>
              </a:rPr>
              <a:t>Production Sheet</a:t>
            </a:r>
          </a:p>
          <a:p>
            <a:pPr lvl="1">
              <a:buFont typeface="Courier New" panose="020B0604020202020204" pitchFamily="34" charset="0"/>
              <a:buChar char="o"/>
            </a:pPr>
            <a:r>
              <a:rPr lang="en-US" sz="1800" b="1">
                <a:solidFill>
                  <a:srgbClr val="000000"/>
                </a:solidFill>
                <a:cs typeface="Calibri"/>
              </a:rPr>
              <a:t>Degradation Sheet</a:t>
            </a:r>
          </a:p>
          <a:p>
            <a:pPr lvl="1">
              <a:buFont typeface="Courier New" panose="020B0604020202020204" pitchFamily="34" charset="0"/>
              <a:buChar char="o"/>
            </a:pPr>
            <a:r>
              <a:rPr lang="en-US" sz="1800" b="1">
                <a:solidFill>
                  <a:srgbClr val="000000"/>
                </a:solidFill>
                <a:cs typeface="Calibri"/>
              </a:rPr>
              <a:t>Individual Yeast Gene Expression Sheet</a:t>
            </a:r>
          </a:p>
          <a:p>
            <a:pPr lvl="1">
              <a:buFont typeface="Courier New" panose="020B0604020202020204" pitchFamily="34" charset="0"/>
              <a:buChar char="o"/>
            </a:pPr>
            <a:r>
              <a:rPr lang="en-US" sz="1800" b="1">
                <a:solidFill>
                  <a:srgbClr val="000000"/>
                </a:solidFill>
                <a:cs typeface="Calibri"/>
              </a:rPr>
              <a:t>Network "Derived from YEASTRACT" Sheet</a:t>
            </a:r>
          </a:p>
          <a:p>
            <a:pPr lvl="1">
              <a:buFont typeface="Courier New" panose="020B0604020202020204" pitchFamily="34" charset="0"/>
              <a:buChar char="o"/>
            </a:pPr>
            <a:r>
              <a:rPr lang="en-US" sz="1800" b="1">
                <a:solidFill>
                  <a:srgbClr val="000000"/>
                </a:solidFill>
                <a:cs typeface="Calibri"/>
              </a:rPr>
              <a:t>Network Weights/Prediction Sheet</a:t>
            </a:r>
          </a:p>
          <a:p>
            <a:pPr lvl="1">
              <a:buFont typeface="Courier New" panose="020B0604020202020204" pitchFamily="34" charset="0"/>
              <a:buChar char="o"/>
            </a:pPr>
            <a:r>
              <a:rPr lang="en-US" sz="1800" b="1">
                <a:solidFill>
                  <a:srgbClr val="000000"/>
                </a:solidFill>
                <a:cs typeface="Calibri"/>
              </a:rPr>
              <a:t>Optimization Parameters Sheet</a:t>
            </a:r>
          </a:p>
          <a:p>
            <a:pPr lvl="1">
              <a:buFont typeface="Courier New" panose="020B0604020202020204" pitchFamily="34" charset="0"/>
              <a:buChar char="o"/>
            </a:pPr>
            <a:r>
              <a:rPr lang="en-US" sz="1800" b="1">
                <a:solidFill>
                  <a:srgbClr val="000000"/>
                </a:solidFill>
                <a:cs typeface="Calibri"/>
              </a:rPr>
              <a:t>Threshold b Parameters Sheet</a:t>
            </a:r>
          </a:p>
          <a:p>
            <a:r>
              <a:rPr lang="en-US" sz="2000" b="1">
                <a:solidFill>
                  <a:srgbClr val="000000"/>
                </a:solidFill>
                <a:cs typeface="Calibri"/>
              </a:rPr>
              <a:t>Formatting and instructions on corrections on the Excel sheet inputs were instructed and approved by Dr. Kam Dahlquist</a:t>
            </a:r>
          </a:p>
          <a:p>
            <a:pPr lvl="1">
              <a:buFont typeface="Courier New" panose="020B0604020202020204" pitchFamily="34" charset="0"/>
              <a:buChar char="o"/>
            </a:pPr>
            <a:r>
              <a:rPr lang="en-US" sz="1800" b="1">
                <a:solidFill>
                  <a:srgbClr val="000000"/>
                </a:solidFill>
                <a:cs typeface="Calibri"/>
              </a:rPr>
              <a:t>Once approved, the file can be submitted to </a:t>
            </a:r>
            <a:r>
              <a:rPr lang="en-US" sz="1800" b="1" err="1">
                <a:solidFill>
                  <a:srgbClr val="000000"/>
                </a:solidFill>
                <a:cs typeface="Calibri"/>
              </a:rPr>
              <a:t>GRNsight</a:t>
            </a:r>
            <a:r>
              <a:rPr lang="en-US" sz="1800" b="1">
                <a:solidFill>
                  <a:srgbClr val="000000"/>
                </a:solidFill>
                <a:cs typeface="Calibri"/>
              </a:rPr>
              <a:t> to create the production/degradation prediction figure(s)</a:t>
            </a:r>
            <a:endParaRPr lang="en-US" sz="1800">
              <a:cs typeface="Calibri" panose="020F0502020204030204"/>
            </a:endParaRPr>
          </a:p>
          <a:p>
            <a:pPr lvl="1"/>
            <a:endParaRPr lang="en-US" b="1">
              <a:solidFill>
                <a:srgbClr val="000000"/>
              </a:solidFill>
              <a:cs typeface="Calibri"/>
            </a:endParaRPr>
          </a:p>
          <a:p>
            <a:pPr marL="0" indent="0">
              <a:buNone/>
            </a:pPr>
            <a:endParaRPr lang="en-US" b="1">
              <a:solidFill>
                <a:srgbClr val="FFFFFF"/>
              </a:solidFill>
              <a:cs typeface="Calibri"/>
            </a:endParaRPr>
          </a:p>
          <a:p>
            <a:endParaRPr lang="en-US">
              <a:solidFill>
                <a:srgbClr val="FFFFFF"/>
              </a:solidFill>
              <a:cs typeface="Calibri"/>
            </a:endParaRPr>
          </a:p>
        </p:txBody>
      </p:sp>
    </p:spTree>
    <p:extLst>
      <p:ext uri="{BB962C8B-B14F-4D97-AF65-F5344CB8AC3E}">
        <p14:creationId xmlns:p14="http://schemas.microsoft.com/office/powerpoint/2010/main" val="231717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CE3936-D81A-4284-82FB-A3FE25ED9DD0}"/>
              </a:ext>
            </a:extLst>
          </p:cNvPr>
          <p:cNvSpPr txBox="1">
            <a:spLocks/>
          </p:cNvSpPr>
          <p:nvPr/>
        </p:nvSpPr>
        <p:spPr>
          <a:xfrm>
            <a:off x="840575" y="280329"/>
            <a:ext cx="10521869" cy="1344148"/>
          </a:xfrm>
          <a:prstGeom prst="rect">
            <a:avLst/>
          </a:prstGeom>
          <a:solidFill>
            <a:schemeClr val="accent1">
              <a:lumMod val="60000"/>
              <a:lumOff val="4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latin typeface="Calibri Light"/>
                <a:cs typeface="Calibri Light"/>
              </a:rPr>
              <a:t>Materials and Methods: Creating a Final, Collaborative Database Schema</a:t>
            </a:r>
            <a:endParaRPr lang="en-US" sz="3600" b="1">
              <a:solidFill>
                <a:schemeClr val="bg1"/>
              </a:solidFill>
              <a:latin typeface="Calibri Light"/>
              <a:ea typeface="+mj-lt"/>
              <a:cs typeface="+mj-lt"/>
            </a:endParaRPr>
          </a:p>
        </p:txBody>
      </p:sp>
      <p:graphicFrame>
        <p:nvGraphicFramePr>
          <p:cNvPr id="2" name="Diagram 3">
            <a:extLst>
              <a:ext uri="{FF2B5EF4-FFF2-40B4-BE49-F238E27FC236}">
                <a16:creationId xmlns:a16="http://schemas.microsoft.com/office/drawing/2014/main" id="{8287ED84-A5D0-46F6-8391-88241C38DF3A}"/>
              </a:ext>
            </a:extLst>
          </p:cNvPr>
          <p:cNvGraphicFramePr/>
          <p:nvPr>
            <p:extLst>
              <p:ext uri="{D42A27DB-BD31-4B8C-83A1-F6EECF244321}">
                <p14:modId xmlns:p14="http://schemas.microsoft.com/office/powerpoint/2010/main" val="545507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89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4091-CB6F-4EE9-A968-C106FBDBF8BE}"/>
              </a:ext>
            </a:extLst>
          </p:cNvPr>
          <p:cNvSpPr>
            <a:spLocks noGrp="1"/>
          </p:cNvSpPr>
          <p:nvPr>
            <p:ph type="title"/>
          </p:nvPr>
        </p:nvSpPr>
        <p:spPr>
          <a:solidFill>
            <a:schemeClr val="accent1">
              <a:lumMod val="60000"/>
              <a:lumOff val="40000"/>
            </a:schemeClr>
          </a:solidFill>
          <a:ln>
            <a:solidFill>
              <a:schemeClr val="tx1"/>
            </a:solidFill>
          </a:ln>
        </p:spPr>
        <p:txBody>
          <a:bodyPr>
            <a:normAutofit/>
          </a:bodyPr>
          <a:lstStyle/>
          <a:p>
            <a:r>
              <a:rPr lang="en-US" sz="3600" b="1">
                <a:solidFill>
                  <a:schemeClr val="bg1"/>
                </a:solidFill>
                <a:cs typeface="Calibri Light"/>
              </a:rPr>
              <a:t>Overview of what will be discussed in our presentation </a:t>
            </a:r>
          </a:p>
        </p:txBody>
      </p:sp>
      <p:sp>
        <p:nvSpPr>
          <p:cNvPr id="5" name="Title 1">
            <a:extLst>
              <a:ext uri="{FF2B5EF4-FFF2-40B4-BE49-F238E27FC236}">
                <a16:creationId xmlns:a16="http://schemas.microsoft.com/office/drawing/2014/main" id="{43F9D1C8-16AF-4DD3-82DB-5EDF8CCA7173}"/>
              </a:ext>
            </a:extLst>
          </p:cNvPr>
          <p:cNvSpPr txBox="1">
            <a:spLocks/>
          </p:cNvSpPr>
          <p:nvPr/>
        </p:nvSpPr>
        <p:spPr>
          <a:xfrm>
            <a:off x="838200" y="365125"/>
            <a:ext cx="10515600" cy="1325563"/>
          </a:xfrm>
          <a:prstGeom prst="rect">
            <a:avLst/>
          </a:prstGeom>
          <a:solidFill>
            <a:schemeClr val="accent1">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cs typeface="Calibri Light"/>
              </a:rPr>
              <a:t>Overview of What Will Be Discussed in our Presentation </a:t>
            </a:r>
          </a:p>
        </p:txBody>
      </p:sp>
      <p:sp>
        <p:nvSpPr>
          <p:cNvPr id="3" name="Content Placeholder 2">
            <a:extLst>
              <a:ext uri="{FF2B5EF4-FFF2-40B4-BE49-F238E27FC236}">
                <a16:creationId xmlns:a16="http://schemas.microsoft.com/office/drawing/2014/main" id="{9A430803-C0D6-4288-84DA-1E3B70BFD6C6}"/>
              </a:ext>
            </a:extLst>
          </p:cNvPr>
          <p:cNvSpPr>
            <a:spLocks noGrp="1"/>
          </p:cNvSpPr>
          <p:nvPr/>
        </p:nvSpPr>
        <p:spPr>
          <a:xfrm>
            <a:off x="838200" y="1816626"/>
            <a:ext cx="10363201" cy="46977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a:solidFill>
                  <a:schemeClr val="bg2">
                    <a:lumMod val="75000"/>
                  </a:schemeClr>
                </a:solidFill>
                <a:ea typeface="+mn-lt"/>
                <a:cs typeface="+mn-lt"/>
              </a:rPr>
              <a:t>Data from Thorsen et al. and its scientific relevance was analyzed by </a:t>
            </a:r>
            <a:r>
              <a:rPr lang="en-US" sz="2400" b="1" err="1">
                <a:solidFill>
                  <a:schemeClr val="bg2">
                    <a:lumMod val="75000"/>
                  </a:schemeClr>
                </a:solidFill>
                <a:ea typeface="+mn-lt"/>
                <a:cs typeface="+mn-lt"/>
              </a:rPr>
              <a:t>Sulfiknight</a:t>
            </a:r>
            <a:r>
              <a:rPr lang="en-US" sz="2400" b="1">
                <a:solidFill>
                  <a:schemeClr val="bg2">
                    <a:lumMod val="75000"/>
                  </a:schemeClr>
                </a:solidFill>
                <a:ea typeface="+mn-lt"/>
                <a:cs typeface="+mn-lt"/>
              </a:rPr>
              <a:t> group members</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Data was extracted and organized for analysis</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Statistical analysis was performed on data and was organized by different methodologies, and visualization of this data can be seen through an MS Access database </a:t>
            </a:r>
            <a:endParaRPr lang="en-US" sz="2400">
              <a:solidFill>
                <a:schemeClr val="bg2">
                  <a:lumMod val="75000"/>
                </a:schemeClr>
              </a:solidFill>
              <a:ea typeface="+mn-lt"/>
              <a:cs typeface="+mn-lt"/>
            </a:endParaRPr>
          </a:p>
          <a:p>
            <a:pPr>
              <a:lnSpc>
                <a:spcPct val="100000"/>
              </a:lnSpc>
              <a:spcBef>
                <a:spcPts val="0"/>
              </a:spcBef>
            </a:pPr>
            <a:r>
              <a:rPr lang="en-US" sz="2400" b="1">
                <a:solidFill>
                  <a:srgbClr val="000000"/>
                </a:solidFill>
                <a:ea typeface="+mn-lt"/>
                <a:cs typeface="+mn-lt"/>
              </a:rPr>
              <a:t>Results from each methodology can show how different transcription factors function in </a:t>
            </a:r>
            <a:r>
              <a:rPr lang="en-US" sz="2400" b="1" i="1">
                <a:solidFill>
                  <a:srgbClr val="000000"/>
                </a:solidFill>
                <a:ea typeface="+mn-lt"/>
                <a:cs typeface="+mn-lt"/>
              </a:rPr>
              <a:t>S. cerevisiae</a:t>
            </a:r>
            <a:r>
              <a:rPr lang="en-US" sz="2400" b="1">
                <a:solidFill>
                  <a:srgbClr val="000000"/>
                </a:solidFill>
                <a:ea typeface="+mn-lt"/>
                <a:cs typeface="+mn-lt"/>
              </a:rPr>
              <a:t>'s response to arsenic</a:t>
            </a:r>
            <a:endParaRPr lang="en-US" sz="2400">
              <a:solidFill>
                <a:srgbClr val="000000"/>
              </a:solidFill>
              <a:ea typeface="+mn-lt"/>
              <a:cs typeface="+mn-lt"/>
            </a:endParaRPr>
          </a:p>
          <a:p>
            <a:pPr>
              <a:lnSpc>
                <a:spcPct val="100000"/>
              </a:lnSpc>
              <a:spcBef>
                <a:spcPts val="0"/>
              </a:spcBef>
            </a:pPr>
            <a:r>
              <a:rPr lang="en-US" sz="2400" b="1">
                <a:solidFill>
                  <a:schemeClr val="bg2">
                    <a:lumMod val="75000"/>
                  </a:schemeClr>
                </a:solidFill>
                <a:ea typeface="+mn-lt"/>
                <a:cs typeface="+mn-lt"/>
              </a:rPr>
              <a:t>This response can be analyzed in future research </a:t>
            </a:r>
          </a:p>
          <a:p>
            <a:pPr>
              <a:lnSpc>
                <a:spcPct val="100000"/>
              </a:lnSpc>
              <a:spcBef>
                <a:spcPts val="0"/>
              </a:spcBef>
            </a:pPr>
            <a:r>
              <a:rPr lang="en-US" sz="2400" b="1">
                <a:solidFill>
                  <a:schemeClr val="bg2">
                    <a:lumMod val="75000"/>
                  </a:schemeClr>
                </a:solidFill>
                <a:ea typeface="+mn-lt"/>
                <a:cs typeface="+mn-lt"/>
              </a:rPr>
              <a:t>Results found in </a:t>
            </a:r>
            <a:r>
              <a:rPr lang="en-US" sz="2400" b="1" err="1">
                <a:solidFill>
                  <a:schemeClr val="bg2">
                    <a:lumMod val="75000"/>
                  </a:schemeClr>
                </a:solidFill>
                <a:ea typeface="+mn-lt"/>
                <a:cs typeface="+mn-lt"/>
              </a:rPr>
              <a:t>Sulfiknight</a:t>
            </a:r>
            <a:r>
              <a:rPr lang="en-US" sz="2400" b="1">
                <a:solidFill>
                  <a:schemeClr val="bg2">
                    <a:lumMod val="75000"/>
                  </a:schemeClr>
                </a:solidFill>
                <a:ea typeface="+mn-lt"/>
                <a:cs typeface="+mn-lt"/>
              </a:rPr>
              <a:t> analysis contain similarities as well as differences found in the original research paper</a:t>
            </a:r>
            <a:endParaRPr lang="en-US" sz="2400" b="1">
              <a:solidFill>
                <a:schemeClr val="bg2">
                  <a:lumMod val="75000"/>
                </a:schemeClr>
              </a:solidFill>
              <a:cs typeface="Calibri"/>
            </a:endParaRPr>
          </a:p>
        </p:txBody>
      </p:sp>
    </p:spTree>
    <p:extLst>
      <p:ext uri="{BB962C8B-B14F-4D97-AF65-F5344CB8AC3E}">
        <p14:creationId xmlns:p14="http://schemas.microsoft.com/office/powerpoint/2010/main" val="116742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4091-CB6F-4EE9-A968-C106FBDBF8BE}"/>
              </a:ext>
            </a:extLst>
          </p:cNvPr>
          <p:cNvSpPr>
            <a:spLocks noGrp="1"/>
          </p:cNvSpPr>
          <p:nvPr>
            <p:ph type="title"/>
          </p:nvPr>
        </p:nvSpPr>
        <p:spPr>
          <a:solidFill>
            <a:schemeClr val="accent1">
              <a:lumMod val="60000"/>
              <a:lumOff val="40000"/>
            </a:schemeClr>
          </a:solidFill>
          <a:ln>
            <a:solidFill>
              <a:schemeClr val="tx1"/>
            </a:solidFill>
          </a:ln>
        </p:spPr>
        <p:txBody>
          <a:bodyPr>
            <a:normAutofit/>
          </a:bodyPr>
          <a:lstStyle/>
          <a:p>
            <a:r>
              <a:rPr lang="en-US" sz="3600" b="1">
                <a:solidFill>
                  <a:schemeClr val="bg1"/>
                </a:solidFill>
                <a:cs typeface="Calibri Light"/>
              </a:rPr>
              <a:t>Overview of what will be discussed in our presentation </a:t>
            </a:r>
          </a:p>
        </p:txBody>
      </p:sp>
      <p:sp>
        <p:nvSpPr>
          <p:cNvPr id="5" name="Title 1">
            <a:extLst>
              <a:ext uri="{FF2B5EF4-FFF2-40B4-BE49-F238E27FC236}">
                <a16:creationId xmlns:a16="http://schemas.microsoft.com/office/drawing/2014/main" id="{43F9D1C8-16AF-4DD3-82DB-5EDF8CCA7173}"/>
              </a:ext>
            </a:extLst>
          </p:cNvPr>
          <p:cNvSpPr txBox="1">
            <a:spLocks/>
          </p:cNvSpPr>
          <p:nvPr/>
        </p:nvSpPr>
        <p:spPr>
          <a:xfrm>
            <a:off x="838200" y="365125"/>
            <a:ext cx="10515600" cy="1325563"/>
          </a:xfrm>
          <a:prstGeom prst="rect">
            <a:avLst/>
          </a:prstGeom>
          <a:solidFill>
            <a:schemeClr val="accent1">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cs typeface="Calibri Light"/>
              </a:rPr>
              <a:t>Overview of What Will Be Discussed in our Presentation </a:t>
            </a:r>
          </a:p>
        </p:txBody>
      </p:sp>
      <p:sp>
        <p:nvSpPr>
          <p:cNvPr id="6" name="Content Placeholder 2">
            <a:extLst>
              <a:ext uri="{FF2B5EF4-FFF2-40B4-BE49-F238E27FC236}">
                <a16:creationId xmlns:a16="http://schemas.microsoft.com/office/drawing/2014/main" id="{6861E27B-11B8-460F-863A-CB53DD2FDAA7}"/>
              </a:ext>
            </a:extLst>
          </p:cNvPr>
          <p:cNvSpPr>
            <a:spLocks noGrp="1"/>
          </p:cNvSpPr>
          <p:nvPr/>
        </p:nvSpPr>
        <p:spPr>
          <a:xfrm>
            <a:off x="838200" y="1816626"/>
            <a:ext cx="10363201" cy="46977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a:ea typeface="+mn-lt"/>
                <a:cs typeface="+mn-lt"/>
              </a:rPr>
              <a:t>Data from Thorsen et al. and its scientific relevance was analyzed by </a:t>
            </a:r>
            <a:r>
              <a:rPr lang="en-US" sz="2400" b="1" err="1">
                <a:ea typeface="+mn-lt"/>
                <a:cs typeface="+mn-lt"/>
              </a:rPr>
              <a:t>Sulfiknight</a:t>
            </a:r>
            <a:r>
              <a:rPr lang="en-US" sz="2400" b="1">
                <a:ea typeface="+mn-lt"/>
                <a:cs typeface="+mn-lt"/>
              </a:rPr>
              <a:t> group members</a:t>
            </a:r>
            <a:endParaRPr lang="en-US" sz="2400">
              <a:ea typeface="+mn-lt"/>
              <a:cs typeface="+mn-lt"/>
            </a:endParaRPr>
          </a:p>
          <a:p>
            <a:pPr>
              <a:lnSpc>
                <a:spcPct val="100000"/>
              </a:lnSpc>
              <a:spcBef>
                <a:spcPts val="0"/>
              </a:spcBef>
            </a:pPr>
            <a:r>
              <a:rPr lang="en-US" sz="2400" b="1">
                <a:ea typeface="+mn-lt"/>
                <a:cs typeface="+mn-lt"/>
              </a:rPr>
              <a:t>Data was extracted and organized for analysis</a:t>
            </a:r>
            <a:endParaRPr lang="en-US" sz="2400">
              <a:ea typeface="+mn-lt"/>
              <a:cs typeface="+mn-lt"/>
            </a:endParaRPr>
          </a:p>
          <a:p>
            <a:pPr>
              <a:lnSpc>
                <a:spcPct val="100000"/>
              </a:lnSpc>
              <a:spcBef>
                <a:spcPts val="0"/>
              </a:spcBef>
            </a:pPr>
            <a:r>
              <a:rPr lang="en-US" sz="2400" b="1">
                <a:ea typeface="+mn-lt"/>
                <a:cs typeface="+mn-lt"/>
              </a:rPr>
              <a:t>Statistical</a:t>
            </a:r>
            <a:r>
              <a:rPr lang="en-US" sz="2400" b="1">
                <a:solidFill>
                  <a:srgbClr val="000000"/>
                </a:solidFill>
                <a:ea typeface="+mn-lt"/>
                <a:cs typeface="+mn-lt"/>
              </a:rPr>
              <a:t> analysis was performed on data and was organized by different methodologies, and visualization of this data can be seen through an MS Access database </a:t>
            </a:r>
            <a:endParaRPr lang="en-US" sz="2400">
              <a:solidFill>
                <a:srgbClr val="000000"/>
              </a:solidFill>
              <a:ea typeface="+mn-lt"/>
              <a:cs typeface="+mn-lt"/>
            </a:endParaRPr>
          </a:p>
          <a:p>
            <a:pPr>
              <a:lnSpc>
                <a:spcPct val="100000"/>
              </a:lnSpc>
              <a:spcBef>
                <a:spcPts val="0"/>
              </a:spcBef>
            </a:pPr>
            <a:r>
              <a:rPr lang="en-US" sz="2400" b="1">
                <a:solidFill>
                  <a:srgbClr val="000000"/>
                </a:solidFill>
                <a:ea typeface="+mn-lt"/>
                <a:cs typeface="+mn-lt"/>
              </a:rPr>
              <a:t>Results from each methodology can show how different transcription factors function in </a:t>
            </a:r>
            <a:r>
              <a:rPr lang="en-US" sz="2400" b="1" i="1">
                <a:solidFill>
                  <a:srgbClr val="000000"/>
                </a:solidFill>
                <a:ea typeface="+mn-lt"/>
                <a:cs typeface="+mn-lt"/>
              </a:rPr>
              <a:t>S. cerevisiae</a:t>
            </a:r>
            <a:r>
              <a:rPr lang="en-US" sz="2400" b="1">
                <a:solidFill>
                  <a:srgbClr val="000000"/>
                </a:solidFill>
                <a:ea typeface="+mn-lt"/>
                <a:cs typeface="+mn-lt"/>
              </a:rPr>
              <a:t>'s response to arsenic</a:t>
            </a:r>
            <a:endParaRPr lang="en-US" sz="2400">
              <a:solidFill>
                <a:srgbClr val="000000"/>
              </a:solidFill>
              <a:ea typeface="+mn-lt"/>
              <a:cs typeface="+mn-lt"/>
            </a:endParaRPr>
          </a:p>
          <a:p>
            <a:pPr>
              <a:lnSpc>
                <a:spcPct val="100000"/>
              </a:lnSpc>
              <a:spcBef>
                <a:spcPts val="0"/>
              </a:spcBef>
            </a:pPr>
            <a:r>
              <a:rPr lang="en-US" sz="2400" b="1">
                <a:solidFill>
                  <a:srgbClr val="000000"/>
                </a:solidFill>
                <a:ea typeface="+mn-lt"/>
                <a:cs typeface="+mn-lt"/>
              </a:rPr>
              <a:t>This response can be analyzed in future research </a:t>
            </a:r>
          </a:p>
          <a:p>
            <a:pPr>
              <a:lnSpc>
                <a:spcPct val="100000"/>
              </a:lnSpc>
              <a:spcBef>
                <a:spcPts val="0"/>
              </a:spcBef>
            </a:pPr>
            <a:r>
              <a:rPr lang="en-US" sz="2400" b="1">
                <a:solidFill>
                  <a:srgbClr val="000000"/>
                </a:solidFill>
                <a:ea typeface="+mn-lt"/>
                <a:cs typeface="+mn-lt"/>
              </a:rPr>
              <a:t>Results found in </a:t>
            </a:r>
            <a:r>
              <a:rPr lang="en-US" sz="2400" b="1" err="1">
                <a:solidFill>
                  <a:srgbClr val="000000"/>
                </a:solidFill>
                <a:ea typeface="+mn-lt"/>
                <a:cs typeface="+mn-lt"/>
              </a:rPr>
              <a:t>Sulfiknight</a:t>
            </a:r>
            <a:r>
              <a:rPr lang="en-US" sz="2400" b="1">
                <a:solidFill>
                  <a:srgbClr val="000000"/>
                </a:solidFill>
                <a:ea typeface="+mn-lt"/>
                <a:cs typeface="+mn-lt"/>
              </a:rPr>
              <a:t> analysis contain similarities as well as differences found in the original research paper</a:t>
            </a:r>
            <a:endParaRPr lang="en-US" sz="2400" b="1">
              <a:solidFill>
                <a:srgbClr val="000000"/>
              </a:solidFill>
              <a:cs typeface="Calibri"/>
            </a:endParaRPr>
          </a:p>
        </p:txBody>
      </p:sp>
    </p:spTree>
    <p:extLst>
      <p:ext uri="{BB962C8B-B14F-4D97-AF65-F5344CB8AC3E}">
        <p14:creationId xmlns:p14="http://schemas.microsoft.com/office/powerpoint/2010/main" val="3124897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B6E8-1722-482D-9A49-AAEAD04E83B5}"/>
              </a:ext>
            </a:extLst>
          </p:cNvPr>
          <p:cNvSpPr>
            <a:spLocks noGrp="1"/>
          </p:cNvSpPr>
          <p:nvPr>
            <p:ph type="title"/>
          </p:nvPr>
        </p:nvSpPr>
        <p:spPr>
          <a:xfrm>
            <a:off x="838200" y="218233"/>
            <a:ext cx="10515600" cy="1325563"/>
          </a:xfrm>
          <a:solidFill>
            <a:schemeClr val="accent1">
              <a:lumMod val="60000"/>
              <a:lumOff val="40000"/>
            </a:schemeClr>
          </a:solidFill>
          <a:ln>
            <a:solidFill>
              <a:schemeClr val="tx1"/>
            </a:solidFill>
          </a:ln>
        </p:spPr>
        <p:txBody>
          <a:bodyPr>
            <a:normAutofit/>
          </a:bodyPr>
          <a:lstStyle/>
          <a:p>
            <a:r>
              <a:rPr lang="en-US" sz="3600" b="1">
                <a:solidFill>
                  <a:srgbClr val="FFFFFF"/>
                </a:solidFill>
                <a:latin typeface="Calibri Light"/>
                <a:cs typeface="Calibri Light"/>
              </a:rPr>
              <a:t>ANOVA results find varying levels of statistical significance for stressed WT and non-stressed WT</a:t>
            </a:r>
          </a:p>
        </p:txBody>
      </p:sp>
      <p:graphicFrame>
        <p:nvGraphicFramePr>
          <p:cNvPr id="5" name="Content Placeholder 4">
            <a:extLst>
              <a:ext uri="{FF2B5EF4-FFF2-40B4-BE49-F238E27FC236}">
                <a16:creationId xmlns:a16="http://schemas.microsoft.com/office/drawing/2014/main" id="{67BE9653-B3C5-4DFF-9923-761A4E15EE8A}"/>
              </a:ext>
            </a:extLst>
          </p:cNvPr>
          <p:cNvGraphicFramePr>
            <a:graphicFrameLocks noGrp="1"/>
          </p:cNvGraphicFramePr>
          <p:nvPr>
            <p:ph idx="1"/>
            <p:extLst>
              <p:ext uri="{D42A27DB-BD31-4B8C-83A1-F6EECF244321}">
                <p14:modId xmlns:p14="http://schemas.microsoft.com/office/powerpoint/2010/main" val="3703682763"/>
              </p:ext>
            </p:extLst>
          </p:nvPr>
        </p:nvGraphicFramePr>
        <p:xfrm>
          <a:off x="3622034" y="1691268"/>
          <a:ext cx="4963941" cy="4232314"/>
        </p:xfrm>
        <a:graphic>
          <a:graphicData uri="http://schemas.openxmlformats.org/drawingml/2006/table">
            <a:tbl>
              <a:tblPr firstRow="1" firstCol="1" bandRow="1">
                <a:tableStyleId>{5C22544A-7EE6-4342-B048-85BDC9FD1C3A}</a:tableStyleId>
              </a:tblPr>
              <a:tblGrid>
                <a:gridCol w="2478795">
                  <a:extLst>
                    <a:ext uri="{9D8B030D-6E8A-4147-A177-3AD203B41FA5}">
                      <a16:colId xmlns:a16="http://schemas.microsoft.com/office/drawing/2014/main" val="241991803"/>
                    </a:ext>
                  </a:extLst>
                </a:gridCol>
                <a:gridCol w="2485146">
                  <a:extLst>
                    <a:ext uri="{9D8B030D-6E8A-4147-A177-3AD203B41FA5}">
                      <a16:colId xmlns:a16="http://schemas.microsoft.com/office/drawing/2014/main" val="2067902542"/>
                    </a:ext>
                  </a:extLst>
                </a:gridCol>
              </a:tblGrid>
              <a:tr h="782634">
                <a:tc>
                  <a:txBody>
                    <a:bodyPr/>
                    <a:lstStyle/>
                    <a:p>
                      <a:pPr marL="0" marR="0" algn="ctr" rtl="0" eaLnBrk="1" latinLnBrk="0" hangingPunct="1">
                        <a:lnSpc>
                          <a:spcPct val="115000"/>
                        </a:lnSpc>
                        <a:spcBef>
                          <a:spcPts val="0"/>
                        </a:spcBef>
                        <a:spcAft>
                          <a:spcPts val="0"/>
                        </a:spcAft>
                      </a:pPr>
                      <a:r>
                        <a:rPr lang="en-US" sz="1800">
                          <a:effectLst/>
                        </a:rPr>
                        <a:t> </a:t>
                      </a:r>
                      <a:r>
                        <a:rPr lang="en-US" sz="2100" kern="1200">
                          <a:effectLst/>
                        </a:rPr>
                        <a:t>ANOVA</a:t>
                      </a:r>
                      <a:endParaRPr lang="en-US">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800" kern="1200">
                          <a:effectLst/>
                        </a:rPr>
                        <a:t>Stressed WT </a:t>
                      </a:r>
                      <a:r>
                        <a:rPr lang="en-US" sz="1800" b="1" i="0" u="none" strike="noStrike" kern="1200" noProof="0">
                          <a:effectLst/>
                          <a:latin typeface="Calibri"/>
                        </a:rPr>
                        <a:t>1mM </a:t>
                      </a:r>
                      <a:r>
                        <a:rPr lang="en-US" sz="1800" kern="1200">
                          <a:effectLst/>
                        </a:rPr>
                        <a:t>vs. Non-Stressed WT</a:t>
                      </a:r>
                      <a:endParaRPr lang="en-US">
                        <a:effectLst/>
                      </a:endParaRPr>
                    </a:p>
                    <a:p>
                      <a:pPr marL="0" marR="0" lvl="0" algn="ctr">
                        <a:lnSpc>
                          <a:spcPct val="114999"/>
                        </a:lnSpc>
                        <a:spcBef>
                          <a:spcPts val="0"/>
                        </a:spcBef>
                        <a:spcAft>
                          <a:spcPts val="0"/>
                        </a:spcAft>
                        <a:buNone/>
                      </a:pPr>
                      <a:r>
                        <a:rPr lang="en-US" sz="1800" kern="1200">
                          <a:effectLst/>
                        </a:rPr>
                        <a:t>(numbers out of 4785)</a:t>
                      </a:r>
                      <a:endParaRPr lang="en-US">
                        <a:effectLst/>
                      </a:endParaRPr>
                    </a:p>
                  </a:txBody>
                  <a:tcPr marL="0" marR="0" marT="0" marB="0" anchor="ctr"/>
                </a:tc>
                <a:extLst>
                  <a:ext uri="{0D108BD9-81ED-4DB2-BD59-A6C34878D82A}">
                    <a16:rowId xmlns:a16="http://schemas.microsoft.com/office/drawing/2014/main" val="155125981"/>
                  </a:ext>
                </a:extLst>
              </a:tr>
              <a:tr h="550742">
                <a:tc>
                  <a:txBody>
                    <a:bodyPr/>
                    <a:lstStyle/>
                    <a:p>
                      <a:pPr marL="0" marR="0" algn="ctr" rtl="0" eaLnBrk="1" latinLnBrk="0" hangingPunct="1">
                        <a:lnSpc>
                          <a:spcPct val="115000"/>
                        </a:lnSpc>
                        <a:spcBef>
                          <a:spcPts val="0"/>
                        </a:spcBef>
                        <a:spcAft>
                          <a:spcPts val="0"/>
                        </a:spcAft>
                      </a:pPr>
                      <a:r>
                        <a:rPr lang="en-US" sz="1800" kern="1200">
                          <a:effectLst/>
                        </a:rPr>
                        <a:t>p &lt; 0.05</a:t>
                      </a:r>
                      <a:endParaRPr lang="en-US">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800" b="1">
                          <a:effectLst/>
                        </a:rPr>
                        <a:t>1067 (22.3%)</a:t>
                      </a:r>
                      <a:endParaRPr lang="en-US" b="1">
                        <a:effectLst/>
                      </a:endParaRPr>
                    </a:p>
                  </a:txBody>
                  <a:tcPr marL="0" marR="0" marT="0" marB="0" anchor="ctr"/>
                </a:tc>
                <a:extLst>
                  <a:ext uri="{0D108BD9-81ED-4DB2-BD59-A6C34878D82A}">
                    <a16:rowId xmlns:a16="http://schemas.microsoft.com/office/drawing/2014/main" val="845561316"/>
                  </a:ext>
                </a:extLst>
              </a:tr>
              <a:tr h="550742">
                <a:tc>
                  <a:txBody>
                    <a:bodyPr/>
                    <a:lstStyle/>
                    <a:p>
                      <a:pPr marL="0" marR="0" indent="0" algn="ctr" rtl="0" eaLnBrk="1" fontAlgn="auto" latinLnBrk="0" hangingPunct="1">
                        <a:lnSpc>
                          <a:spcPct val="115000"/>
                        </a:lnSpc>
                        <a:spcBef>
                          <a:spcPts val="0"/>
                        </a:spcBef>
                        <a:spcAft>
                          <a:spcPts val="0"/>
                        </a:spcAft>
                      </a:pPr>
                      <a:r>
                        <a:rPr lang="en-US" sz="1800" kern="1200">
                          <a:effectLst/>
                        </a:rPr>
                        <a:t>p &lt; 0.01</a:t>
                      </a:r>
                      <a:endParaRPr lang="en-US">
                        <a:effectLst/>
                      </a:endParaRPr>
                    </a:p>
                  </a:txBody>
                  <a:tcPr marL="0" marR="0" marT="0" marB="0" anchor="ctr"/>
                </a:tc>
                <a:tc>
                  <a:txBody>
                    <a:bodyPr/>
                    <a:lstStyle/>
                    <a:p>
                      <a:pPr marL="0" marR="0" indent="0" algn="ctr" rtl="0" eaLnBrk="1" fontAlgn="auto" latinLnBrk="0" hangingPunct="1">
                        <a:lnSpc>
                          <a:spcPct val="115000"/>
                        </a:lnSpc>
                        <a:spcBef>
                          <a:spcPts val="0"/>
                        </a:spcBef>
                        <a:spcAft>
                          <a:spcPts val="0"/>
                        </a:spcAft>
                      </a:pPr>
                      <a:r>
                        <a:rPr lang="en-US" sz="1800" b="1">
                          <a:effectLst/>
                        </a:rPr>
                        <a:t>534 (11.2%)</a:t>
                      </a:r>
                      <a:endParaRPr lang="en-US" b="1">
                        <a:effectLst/>
                      </a:endParaRPr>
                    </a:p>
                  </a:txBody>
                  <a:tcPr marL="0" marR="0" marT="0" marB="0" anchor="ctr"/>
                </a:tc>
                <a:extLst>
                  <a:ext uri="{0D108BD9-81ED-4DB2-BD59-A6C34878D82A}">
                    <a16:rowId xmlns:a16="http://schemas.microsoft.com/office/drawing/2014/main" val="2987620365"/>
                  </a:ext>
                </a:extLst>
              </a:tr>
              <a:tr h="550742">
                <a:tc>
                  <a:txBody>
                    <a:bodyPr/>
                    <a:lstStyle/>
                    <a:p>
                      <a:pPr marL="0" marR="0" indent="0" algn="ctr" rtl="0" eaLnBrk="1" fontAlgn="auto" latinLnBrk="0" hangingPunct="1">
                        <a:lnSpc>
                          <a:spcPct val="115000"/>
                        </a:lnSpc>
                        <a:spcBef>
                          <a:spcPts val="0"/>
                        </a:spcBef>
                        <a:spcAft>
                          <a:spcPts val="0"/>
                        </a:spcAft>
                      </a:pPr>
                      <a:r>
                        <a:rPr lang="en-US" sz="1800" kern="1200">
                          <a:effectLst/>
                        </a:rPr>
                        <a:t>p &lt; 0.001</a:t>
                      </a:r>
                      <a:endParaRPr lang="en-US">
                        <a:effectLst/>
                      </a:endParaRPr>
                    </a:p>
                  </a:txBody>
                  <a:tcPr marL="0" marR="0" marT="0" marB="0" anchor="ctr"/>
                </a:tc>
                <a:tc>
                  <a:txBody>
                    <a:bodyPr/>
                    <a:lstStyle/>
                    <a:p>
                      <a:pPr marL="0" marR="0" indent="0" algn="ctr" rtl="0" eaLnBrk="1" fontAlgn="auto" latinLnBrk="0" hangingPunct="1">
                        <a:lnSpc>
                          <a:spcPct val="115000"/>
                        </a:lnSpc>
                        <a:spcBef>
                          <a:spcPts val="0"/>
                        </a:spcBef>
                        <a:spcAft>
                          <a:spcPts val="0"/>
                        </a:spcAft>
                      </a:pPr>
                      <a:r>
                        <a:rPr lang="en-US" sz="1800" b="1">
                          <a:effectLst/>
                        </a:rPr>
                        <a:t>239 (4.99%)</a:t>
                      </a:r>
                      <a:endParaRPr lang="en-US" b="1">
                        <a:effectLst/>
                      </a:endParaRPr>
                    </a:p>
                  </a:txBody>
                  <a:tcPr marL="0" marR="0" marT="0" marB="0" anchor="ctr"/>
                </a:tc>
                <a:extLst>
                  <a:ext uri="{0D108BD9-81ED-4DB2-BD59-A6C34878D82A}">
                    <a16:rowId xmlns:a16="http://schemas.microsoft.com/office/drawing/2014/main" val="1079386315"/>
                  </a:ext>
                </a:extLst>
              </a:tr>
              <a:tr h="550742">
                <a:tc>
                  <a:txBody>
                    <a:bodyPr/>
                    <a:lstStyle/>
                    <a:p>
                      <a:pPr marL="0" marR="0" indent="0" algn="ctr" rtl="0" eaLnBrk="1" fontAlgn="auto" latinLnBrk="0" hangingPunct="1">
                        <a:lnSpc>
                          <a:spcPct val="115000"/>
                        </a:lnSpc>
                        <a:spcBef>
                          <a:spcPts val="0"/>
                        </a:spcBef>
                        <a:spcAft>
                          <a:spcPts val="0"/>
                        </a:spcAft>
                      </a:pPr>
                      <a:r>
                        <a:rPr lang="en-US" sz="1800" kern="1200">
                          <a:effectLst/>
                        </a:rPr>
                        <a:t>p &lt; 0.0001</a:t>
                      </a:r>
                      <a:endParaRPr lang="en-US">
                        <a:effectLst/>
                      </a:endParaRPr>
                    </a:p>
                  </a:txBody>
                  <a:tcPr marL="0" marR="0" marT="0" marB="0" anchor="ctr"/>
                </a:tc>
                <a:tc>
                  <a:txBody>
                    <a:bodyPr/>
                    <a:lstStyle/>
                    <a:p>
                      <a:pPr marL="0" marR="0" indent="0" algn="ctr" rtl="0" eaLnBrk="1" fontAlgn="auto" latinLnBrk="0" hangingPunct="1">
                        <a:lnSpc>
                          <a:spcPct val="115000"/>
                        </a:lnSpc>
                        <a:spcBef>
                          <a:spcPts val="0"/>
                        </a:spcBef>
                        <a:spcAft>
                          <a:spcPts val="0"/>
                        </a:spcAft>
                      </a:pPr>
                      <a:r>
                        <a:rPr lang="en-US" sz="1800" b="1">
                          <a:effectLst/>
                        </a:rPr>
                        <a:t>112 (2.34%)</a:t>
                      </a:r>
                      <a:endParaRPr lang="en-US" b="1">
                        <a:effectLst/>
                      </a:endParaRPr>
                    </a:p>
                  </a:txBody>
                  <a:tcPr marL="0" marR="0" marT="0" marB="0" anchor="ctr"/>
                </a:tc>
                <a:extLst>
                  <a:ext uri="{0D108BD9-81ED-4DB2-BD59-A6C34878D82A}">
                    <a16:rowId xmlns:a16="http://schemas.microsoft.com/office/drawing/2014/main" val="104740593"/>
                  </a:ext>
                </a:extLst>
              </a:tr>
              <a:tr h="550742">
                <a:tc>
                  <a:txBody>
                    <a:bodyPr/>
                    <a:lstStyle/>
                    <a:p>
                      <a:pPr marL="0" marR="0" algn="ctr" rtl="0" eaLnBrk="1" latinLnBrk="0" hangingPunct="1">
                        <a:lnSpc>
                          <a:spcPct val="115000"/>
                        </a:lnSpc>
                        <a:spcBef>
                          <a:spcPts val="0"/>
                        </a:spcBef>
                        <a:spcAft>
                          <a:spcPts val="0"/>
                        </a:spcAft>
                      </a:pPr>
                      <a:r>
                        <a:rPr lang="en-US" sz="1800" kern="1200">
                          <a:effectLst/>
                        </a:rPr>
                        <a:t>B</a:t>
                      </a:r>
                      <a:r>
                        <a:rPr lang="en-US" sz="1800" kern="1200" baseline="0">
                          <a:effectLst/>
                        </a:rPr>
                        <a:t> &amp; </a:t>
                      </a:r>
                      <a:r>
                        <a:rPr lang="en-US" sz="1800" kern="1200">
                          <a:effectLst/>
                        </a:rPr>
                        <a:t>H p &lt; 0.05</a:t>
                      </a:r>
                      <a:endParaRPr lang="en-US">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800" b="1">
                          <a:effectLst/>
                        </a:rPr>
                        <a:t>375 (7.84%)</a:t>
                      </a:r>
                      <a:endParaRPr lang="en-US" b="1">
                        <a:effectLst/>
                      </a:endParaRPr>
                    </a:p>
                  </a:txBody>
                  <a:tcPr marL="0" marR="0" marT="0" marB="0" anchor="ctr"/>
                </a:tc>
                <a:extLst>
                  <a:ext uri="{0D108BD9-81ED-4DB2-BD59-A6C34878D82A}">
                    <a16:rowId xmlns:a16="http://schemas.microsoft.com/office/drawing/2014/main" val="769881976"/>
                  </a:ext>
                </a:extLst>
              </a:tr>
              <a:tr h="550742">
                <a:tc>
                  <a:txBody>
                    <a:bodyPr/>
                    <a:lstStyle/>
                    <a:p>
                      <a:pPr marL="0" marR="0" algn="ctr" rtl="0" eaLnBrk="1" latinLnBrk="0" hangingPunct="1">
                        <a:lnSpc>
                          <a:spcPct val="115000"/>
                        </a:lnSpc>
                        <a:spcBef>
                          <a:spcPts val="0"/>
                        </a:spcBef>
                        <a:spcAft>
                          <a:spcPts val="0"/>
                        </a:spcAft>
                      </a:pPr>
                      <a:r>
                        <a:rPr lang="en-US" sz="1800" kern="1200">
                          <a:effectLst/>
                        </a:rPr>
                        <a:t>Bonferroni p &lt; 0.05</a:t>
                      </a:r>
                      <a:endParaRPr lang="en-US">
                        <a:effectLst/>
                      </a:endParaRPr>
                    </a:p>
                  </a:txBody>
                  <a:tcPr marL="0" marR="0" marT="0" marB="0" anchor="ctr"/>
                </a:tc>
                <a:tc>
                  <a:txBody>
                    <a:bodyPr/>
                    <a:lstStyle/>
                    <a:p>
                      <a:pPr marL="0" marR="0" algn="ctr" rtl="0" eaLnBrk="1" latinLnBrk="0" hangingPunct="1">
                        <a:lnSpc>
                          <a:spcPct val="115000"/>
                        </a:lnSpc>
                        <a:spcBef>
                          <a:spcPts val="0"/>
                        </a:spcBef>
                        <a:spcAft>
                          <a:spcPts val="0"/>
                        </a:spcAft>
                      </a:pPr>
                      <a:r>
                        <a:rPr lang="en-US" sz="1800" b="1">
                          <a:effectLst/>
                        </a:rPr>
                        <a:t>25 (0.522%)</a:t>
                      </a:r>
                      <a:endParaRPr lang="en-US" b="1">
                        <a:effectLst/>
                      </a:endParaRPr>
                    </a:p>
                  </a:txBody>
                  <a:tcPr marL="0" marR="0" marT="0" marB="0" anchor="ctr"/>
                </a:tc>
                <a:extLst>
                  <a:ext uri="{0D108BD9-81ED-4DB2-BD59-A6C34878D82A}">
                    <a16:rowId xmlns:a16="http://schemas.microsoft.com/office/drawing/2014/main" val="3271233373"/>
                  </a:ext>
                </a:extLst>
              </a:tr>
            </a:tbl>
          </a:graphicData>
        </a:graphic>
      </p:graphicFrame>
      <p:sp>
        <p:nvSpPr>
          <p:cNvPr id="3" name="TextBox 2">
            <a:extLst>
              <a:ext uri="{FF2B5EF4-FFF2-40B4-BE49-F238E27FC236}">
                <a16:creationId xmlns:a16="http://schemas.microsoft.com/office/drawing/2014/main" id="{F5F523A7-41A6-4875-A9C3-1239A3276DEC}"/>
              </a:ext>
            </a:extLst>
          </p:cNvPr>
          <p:cNvSpPr txBox="1"/>
          <p:nvPr/>
        </p:nvSpPr>
        <p:spPr>
          <a:xfrm>
            <a:off x="3624695" y="5953991"/>
            <a:ext cx="4959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Calibri"/>
              </a:rPr>
              <a:t>Table 1</a:t>
            </a:r>
            <a:r>
              <a:rPr lang="en-US" sz="1200">
                <a:cs typeface="Calibri"/>
              </a:rPr>
              <a:t>: ANOVA results showing significant changes in gene expression</a:t>
            </a:r>
          </a:p>
        </p:txBody>
      </p:sp>
    </p:spTree>
    <p:extLst>
      <p:ext uri="{BB962C8B-B14F-4D97-AF65-F5344CB8AC3E}">
        <p14:creationId xmlns:p14="http://schemas.microsoft.com/office/powerpoint/2010/main" val="183986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81E3-E58E-41F0-847C-9A2EEEDEAFF7}"/>
              </a:ext>
            </a:extLst>
          </p:cNvPr>
          <p:cNvSpPr>
            <a:spLocks noGrp="1"/>
          </p:cNvSpPr>
          <p:nvPr>
            <p:ph type="title"/>
          </p:nvPr>
        </p:nvSpPr>
        <p:spPr>
          <a:xfrm>
            <a:off x="480953" y="412750"/>
            <a:ext cx="11225502" cy="1096963"/>
          </a:xfrm>
          <a:solidFill>
            <a:schemeClr val="accent1">
              <a:lumMod val="60000"/>
              <a:lumOff val="40000"/>
            </a:schemeClr>
          </a:solidFill>
          <a:ln>
            <a:solidFill>
              <a:schemeClr val="tx1"/>
            </a:solidFill>
          </a:ln>
        </p:spPr>
        <p:txBody>
          <a:bodyPr>
            <a:normAutofit/>
          </a:bodyPr>
          <a:lstStyle/>
          <a:p>
            <a:r>
              <a:rPr lang="en-US" sz="3600" b="1">
                <a:solidFill>
                  <a:schemeClr val="bg1"/>
                </a:solidFill>
                <a:latin typeface="Calibri Light"/>
                <a:cs typeface="Calibri Light"/>
              </a:rPr>
              <a:t>There were four significant profiles from the Thorsen data</a:t>
            </a:r>
          </a:p>
        </p:txBody>
      </p:sp>
      <p:pic>
        <p:nvPicPr>
          <p:cNvPr id="3" name="Picture 3" descr="A close up of a logo&#10;&#10;Description generated with high confidence">
            <a:extLst>
              <a:ext uri="{FF2B5EF4-FFF2-40B4-BE49-F238E27FC236}">
                <a16:creationId xmlns:a16="http://schemas.microsoft.com/office/drawing/2014/main" id="{BA90A5FD-F39E-4835-BA80-F8EF80B37240}"/>
              </a:ext>
            </a:extLst>
          </p:cNvPr>
          <p:cNvPicPr>
            <a:picLocks noChangeAspect="1"/>
          </p:cNvPicPr>
          <p:nvPr/>
        </p:nvPicPr>
        <p:blipFill rotWithShape="1">
          <a:blip r:embed="rId3"/>
          <a:srcRect l="50" t="5245" r="8291" b="11506"/>
          <a:stretch/>
        </p:blipFill>
        <p:spPr>
          <a:xfrm>
            <a:off x="2797436" y="1630431"/>
            <a:ext cx="6595070" cy="4415538"/>
          </a:xfrm>
          <a:prstGeom prst="rect">
            <a:avLst/>
          </a:prstGeom>
        </p:spPr>
      </p:pic>
      <p:sp>
        <p:nvSpPr>
          <p:cNvPr id="4" name="TextBox 3">
            <a:extLst>
              <a:ext uri="{FF2B5EF4-FFF2-40B4-BE49-F238E27FC236}">
                <a16:creationId xmlns:a16="http://schemas.microsoft.com/office/drawing/2014/main" id="{4EFFA32D-86E3-4180-A39B-9AEB749F5BE8}"/>
              </a:ext>
            </a:extLst>
          </p:cNvPr>
          <p:cNvSpPr txBox="1"/>
          <p:nvPr/>
        </p:nvSpPr>
        <p:spPr>
          <a:xfrm>
            <a:off x="2992582" y="6057900"/>
            <a:ext cx="62241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Calibri"/>
              </a:rPr>
              <a:t>Figure 1</a:t>
            </a:r>
            <a:r>
              <a:rPr lang="en-US" sz="1200">
                <a:cs typeface="Calibri"/>
              </a:rPr>
              <a:t>: STEM produced 4 significant profiles. Profiles 9 and 23 both show similar gene repression, while Profiles 40 and 48 both show similar gene expression increase so each pair was combined for further analysis.</a:t>
            </a:r>
          </a:p>
        </p:txBody>
      </p:sp>
    </p:spTree>
    <p:extLst>
      <p:ext uri="{BB962C8B-B14F-4D97-AF65-F5344CB8AC3E}">
        <p14:creationId xmlns:p14="http://schemas.microsoft.com/office/powerpoint/2010/main" val="108109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A73A-622E-4C65-A676-C09C19EFC44A}"/>
              </a:ext>
            </a:extLst>
          </p:cNvPr>
          <p:cNvSpPr>
            <a:spLocks noGrp="1"/>
          </p:cNvSpPr>
          <p:nvPr>
            <p:ph type="title"/>
          </p:nvPr>
        </p:nvSpPr>
        <p:spPr>
          <a:xfrm>
            <a:off x="235846" y="215154"/>
            <a:ext cx="11724985" cy="683523"/>
          </a:xfrm>
          <a:solidFill>
            <a:schemeClr val="accent1">
              <a:lumMod val="60000"/>
              <a:lumOff val="40000"/>
            </a:schemeClr>
          </a:solidFill>
          <a:ln>
            <a:solidFill>
              <a:schemeClr val="tx1"/>
            </a:solidFill>
          </a:ln>
        </p:spPr>
        <p:txBody>
          <a:bodyPr>
            <a:noAutofit/>
          </a:bodyPr>
          <a:lstStyle/>
          <a:p>
            <a:r>
              <a:rPr lang="en-US" sz="3600" b="1">
                <a:solidFill>
                  <a:schemeClr val="bg1"/>
                </a:solidFill>
                <a:latin typeface="Calibri Light"/>
                <a:cs typeface="Calibri Light"/>
              </a:rPr>
              <a:t>Significant STEM profiles show regulation of gene expression</a:t>
            </a:r>
          </a:p>
        </p:txBody>
      </p:sp>
      <p:pic>
        <p:nvPicPr>
          <p:cNvPr id="18" name="Picture 18" descr="A close up of a piece of paper&#10;&#10;Description generated with high confidence">
            <a:extLst>
              <a:ext uri="{FF2B5EF4-FFF2-40B4-BE49-F238E27FC236}">
                <a16:creationId xmlns:a16="http://schemas.microsoft.com/office/drawing/2014/main" id="{4795E45E-B651-4BE0-A969-665B7714B9DC}"/>
              </a:ext>
            </a:extLst>
          </p:cNvPr>
          <p:cNvPicPr>
            <a:picLocks noChangeAspect="1"/>
          </p:cNvPicPr>
          <p:nvPr/>
        </p:nvPicPr>
        <p:blipFill>
          <a:blip r:embed="rId3"/>
          <a:stretch>
            <a:fillRect/>
          </a:stretch>
        </p:blipFill>
        <p:spPr>
          <a:xfrm>
            <a:off x="1266902" y="1003447"/>
            <a:ext cx="4717472" cy="2877127"/>
          </a:xfrm>
          <a:prstGeom prst="rect">
            <a:avLst/>
          </a:prstGeom>
          <a:ln>
            <a:solidFill>
              <a:schemeClr val="tx1"/>
            </a:solidFill>
          </a:ln>
        </p:spPr>
      </p:pic>
      <p:pic>
        <p:nvPicPr>
          <p:cNvPr id="20" name="Picture 20" descr="A close up of a map&#10;&#10;Description generated with high confidence">
            <a:extLst>
              <a:ext uri="{FF2B5EF4-FFF2-40B4-BE49-F238E27FC236}">
                <a16:creationId xmlns:a16="http://schemas.microsoft.com/office/drawing/2014/main" id="{26FC5ED7-E6A1-41F7-BC77-C33D4E5AF7D6}"/>
              </a:ext>
            </a:extLst>
          </p:cNvPr>
          <p:cNvPicPr>
            <a:picLocks noChangeAspect="1"/>
          </p:cNvPicPr>
          <p:nvPr/>
        </p:nvPicPr>
        <p:blipFill>
          <a:blip r:embed="rId4"/>
          <a:stretch>
            <a:fillRect/>
          </a:stretch>
        </p:blipFill>
        <p:spPr>
          <a:xfrm>
            <a:off x="6171525" y="1000762"/>
            <a:ext cx="4794348" cy="2880385"/>
          </a:xfrm>
          <a:prstGeom prst="rect">
            <a:avLst/>
          </a:prstGeom>
          <a:ln>
            <a:solidFill>
              <a:schemeClr val="tx1"/>
            </a:solidFill>
          </a:ln>
        </p:spPr>
      </p:pic>
      <p:pic>
        <p:nvPicPr>
          <p:cNvPr id="22" name="Picture 22" descr="A close up of a map&#10;&#10;Description generated with high confidence">
            <a:extLst>
              <a:ext uri="{FF2B5EF4-FFF2-40B4-BE49-F238E27FC236}">
                <a16:creationId xmlns:a16="http://schemas.microsoft.com/office/drawing/2014/main" id="{64ECB6D9-44A0-4558-8845-B030CB59D1B9}"/>
              </a:ext>
            </a:extLst>
          </p:cNvPr>
          <p:cNvPicPr>
            <a:picLocks noChangeAspect="1"/>
          </p:cNvPicPr>
          <p:nvPr/>
        </p:nvPicPr>
        <p:blipFill rotWithShape="1">
          <a:blip r:embed="rId5"/>
          <a:srcRect l="165" t="-247" b="36858"/>
          <a:stretch/>
        </p:blipFill>
        <p:spPr>
          <a:xfrm>
            <a:off x="1285785" y="4338022"/>
            <a:ext cx="4724017" cy="1815793"/>
          </a:xfrm>
          <a:prstGeom prst="rect">
            <a:avLst/>
          </a:prstGeom>
          <a:ln>
            <a:solidFill>
              <a:schemeClr val="tx1"/>
            </a:solidFill>
          </a:ln>
        </p:spPr>
      </p:pic>
      <p:pic>
        <p:nvPicPr>
          <p:cNvPr id="24" name="Picture 24" descr="A close up of a map&#10;&#10;Description generated with high confidence">
            <a:extLst>
              <a:ext uri="{FF2B5EF4-FFF2-40B4-BE49-F238E27FC236}">
                <a16:creationId xmlns:a16="http://schemas.microsoft.com/office/drawing/2014/main" id="{E3C676D2-FE49-4510-932B-8A1A10FC0F69}"/>
              </a:ext>
            </a:extLst>
          </p:cNvPr>
          <p:cNvPicPr>
            <a:picLocks noChangeAspect="1"/>
          </p:cNvPicPr>
          <p:nvPr/>
        </p:nvPicPr>
        <p:blipFill rotWithShape="1">
          <a:blip r:embed="rId6"/>
          <a:srcRect r="181" b="38529"/>
          <a:stretch/>
        </p:blipFill>
        <p:spPr>
          <a:xfrm>
            <a:off x="6179129" y="4338021"/>
            <a:ext cx="4786749" cy="1809141"/>
          </a:xfrm>
          <a:prstGeom prst="rect">
            <a:avLst/>
          </a:prstGeom>
          <a:ln>
            <a:solidFill>
              <a:schemeClr val="tx1"/>
            </a:solidFill>
          </a:ln>
        </p:spPr>
      </p:pic>
      <p:sp>
        <p:nvSpPr>
          <p:cNvPr id="3" name="TextBox 2">
            <a:extLst>
              <a:ext uri="{FF2B5EF4-FFF2-40B4-BE49-F238E27FC236}">
                <a16:creationId xmlns:a16="http://schemas.microsoft.com/office/drawing/2014/main" id="{D6F48B3A-C026-49DB-8E56-7853D6588314}"/>
              </a:ext>
            </a:extLst>
          </p:cNvPr>
          <p:cNvSpPr txBox="1"/>
          <p:nvPr/>
        </p:nvSpPr>
        <p:spPr>
          <a:xfrm>
            <a:off x="1268901" y="3881025"/>
            <a:ext cx="47347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Figure 2</a:t>
            </a:r>
            <a:r>
              <a:rPr lang="en-US" sz="1200"/>
              <a:t>: Gene repression over time after exposure to arsenic for 182 genes of Profile 9; p = 1.7x10</a:t>
            </a:r>
            <a:r>
              <a:rPr lang="en-US" sz="1200" baseline="30000"/>
              <a:t>-166</a:t>
            </a:r>
            <a:r>
              <a:rPr lang="en-US" sz="1200"/>
              <a:t>.</a:t>
            </a:r>
          </a:p>
        </p:txBody>
      </p:sp>
      <p:sp>
        <p:nvSpPr>
          <p:cNvPr id="9" name="TextBox 8">
            <a:extLst>
              <a:ext uri="{FF2B5EF4-FFF2-40B4-BE49-F238E27FC236}">
                <a16:creationId xmlns:a16="http://schemas.microsoft.com/office/drawing/2014/main" id="{A040C573-F0C5-4657-B77A-B74A88741308}"/>
              </a:ext>
            </a:extLst>
          </p:cNvPr>
          <p:cNvSpPr txBox="1"/>
          <p:nvPr/>
        </p:nvSpPr>
        <p:spPr>
          <a:xfrm>
            <a:off x="6169946" y="3853482"/>
            <a:ext cx="47347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Figure 3</a:t>
            </a:r>
            <a:r>
              <a:rPr lang="en-US" sz="1200"/>
              <a:t>: Gene repression over time after exposure to arsenic for 80 genes of Profile 23; p = 2.2x10</a:t>
            </a:r>
            <a:r>
              <a:rPr lang="en-US" sz="1200" baseline="30000"/>
              <a:t>-34</a:t>
            </a:r>
            <a:r>
              <a:rPr lang="en-US" sz="1200"/>
              <a:t>.</a:t>
            </a:r>
          </a:p>
        </p:txBody>
      </p:sp>
      <p:sp>
        <p:nvSpPr>
          <p:cNvPr id="10" name="TextBox 9">
            <a:extLst>
              <a:ext uri="{FF2B5EF4-FFF2-40B4-BE49-F238E27FC236}">
                <a16:creationId xmlns:a16="http://schemas.microsoft.com/office/drawing/2014/main" id="{A7134FA6-9DD8-4DEE-9AC6-19839D2928B4}"/>
              </a:ext>
            </a:extLst>
          </p:cNvPr>
          <p:cNvSpPr txBox="1"/>
          <p:nvPr/>
        </p:nvSpPr>
        <p:spPr>
          <a:xfrm>
            <a:off x="1278081" y="6148141"/>
            <a:ext cx="47347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Figure 4</a:t>
            </a:r>
            <a:r>
              <a:rPr lang="en-US" sz="1200"/>
              <a:t>: Gene expression increase over time after exposure to arsenic for 18 genes of Profile 40; p = 8.6x10</a:t>
            </a:r>
            <a:r>
              <a:rPr lang="en-US" sz="1200" baseline="30000"/>
              <a:t>-12</a:t>
            </a:r>
            <a:r>
              <a:rPr lang="en-US" sz="1200"/>
              <a:t>.</a:t>
            </a:r>
          </a:p>
        </p:txBody>
      </p:sp>
      <p:sp>
        <p:nvSpPr>
          <p:cNvPr id="11" name="TextBox 10">
            <a:extLst>
              <a:ext uri="{FF2B5EF4-FFF2-40B4-BE49-F238E27FC236}">
                <a16:creationId xmlns:a16="http://schemas.microsoft.com/office/drawing/2014/main" id="{F41E83E9-7E3C-4F6B-9C5B-1B8B8D285EBE}"/>
              </a:ext>
            </a:extLst>
          </p:cNvPr>
          <p:cNvSpPr txBox="1"/>
          <p:nvPr/>
        </p:nvSpPr>
        <p:spPr>
          <a:xfrm>
            <a:off x="6170467" y="6148140"/>
            <a:ext cx="47347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Figure 5</a:t>
            </a:r>
            <a:r>
              <a:rPr lang="en-US" sz="1200"/>
              <a:t>: Gene expression increase over time after exposure to arsenic for 19 genes of Profile 48; p = 2.2x10</a:t>
            </a:r>
            <a:r>
              <a:rPr lang="en-US" sz="1200" baseline="30000"/>
              <a:t>-9</a:t>
            </a:r>
            <a:r>
              <a:rPr lang="en-US" sz="1200"/>
              <a:t>.</a:t>
            </a:r>
          </a:p>
        </p:txBody>
      </p:sp>
    </p:spTree>
    <p:extLst>
      <p:ext uri="{BB962C8B-B14F-4D97-AF65-F5344CB8AC3E}">
        <p14:creationId xmlns:p14="http://schemas.microsoft.com/office/powerpoint/2010/main" val="263876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520C-7F6E-4005-88F1-8423AD9E8EC8}"/>
              </a:ext>
            </a:extLst>
          </p:cNvPr>
          <p:cNvSpPr>
            <a:spLocks noGrp="1"/>
          </p:cNvSpPr>
          <p:nvPr>
            <p:ph type="title"/>
          </p:nvPr>
        </p:nvSpPr>
        <p:spPr>
          <a:xfrm>
            <a:off x="1137805" y="314183"/>
            <a:ext cx="9705233" cy="756358"/>
          </a:xfrm>
          <a:solidFill>
            <a:schemeClr val="accent1">
              <a:lumMod val="60000"/>
              <a:lumOff val="40000"/>
            </a:schemeClr>
          </a:solidFill>
          <a:ln>
            <a:solidFill>
              <a:schemeClr val="tx1"/>
            </a:solidFill>
          </a:ln>
        </p:spPr>
        <p:txBody>
          <a:bodyPr>
            <a:normAutofit/>
          </a:bodyPr>
          <a:lstStyle/>
          <a:p>
            <a:pPr algn="ctr"/>
            <a:r>
              <a:rPr lang="en-US" sz="3600" b="1">
                <a:solidFill>
                  <a:schemeClr val="bg1"/>
                </a:solidFill>
                <a:latin typeface="Calibri Light"/>
                <a:cs typeface="Calibri Light"/>
              </a:rPr>
              <a:t>GO Results from Profiles 9 and 23</a:t>
            </a:r>
            <a:endParaRPr lang="en-US" sz="3600">
              <a:solidFill>
                <a:schemeClr val="bg1"/>
              </a:solidFill>
              <a:latin typeface="Calibri Light"/>
              <a:cs typeface="Calibri Light"/>
            </a:endParaRPr>
          </a:p>
        </p:txBody>
      </p:sp>
      <p:pic>
        <p:nvPicPr>
          <p:cNvPr id="10" name="Picture 10">
            <a:extLst>
              <a:ext uri="{FF2B5EF4-FFF2-40B4-BE49-F238E27FC236}">
                <a16:creationId xmlns:a16="http://schemas.microsoft.com/office/drawing/2014/main" id="{A94E29A6-1949-4576-AA51-2F435381347B}"/>
              </a:ext>
            </a:extLst>
          </p:cNvPr>
          <p:cNvPicPr>
            <a:picLocks noChangeAspect="1"/>
          </p:cNvPicPr>
          <p:nvPr/>
        </p:nvPicPr>
        <p:blipFill>
          <a:blip r:embed="rId3"/>
          <a:stretch>
            <a:fillRect/>
          </a:stretch>
        </p:blipFill>
        <p:spPr>
          <a:xfrm>
            <a:off x="6479710" y="1259359"/>
            <a:ext cx="5666921" cy="4668105"/>
          </a:xfrm>
          <a:prstGeom prst="rect">
            <a:avLst/>
          </a:prstGeom>
          <a:ln w="28575">
            <a:noFill/>
          </a:ln>
        </p:spPr>
      </p:pic>
      <p:pic>
        <p:nvPicPr>
          <p:cNvPr id="5" name="Picture 5" descr="A screenshot of a cell phone&#10;&#10;Description generated with very high confidence">
            <a:extLst>
              <a:ext uri="{FF2B5EF4-FFF2-40B4-BE49-F238E27FC236}">
                <a16:creationId xmlns:a16="http://schemas.microsoft.com/office/drawing/2014/main" id="{0370E8AE-47A4-48F8-AB27-38B922075E86}"/>
              </a:ext>
            </a:extLst>
          </p:cNvPr>
          <p:cNvPicPr>
            <a:picLocks noChangeAspect="1"/>
          </p:cNvPicPr>
          <p:nvPr/>
        </p:nvPicPr>
        <p:blipFill>
          <a:blip r:embed="rId4"/>
          <a:stretch>
            <a:fillRect/>
          </a:stretch>
        </p:blipFill>
        <p:spPr>
          <a:xfrm>
            <a:off x="54770" y="1261630"/>
            <a:ext cx="6404515" cy="4669611"/>
          </a:xfrm>
          <a:prstGeom prst="rect">
            <a:avLst/>
          </a:prstGeom>
        </p:spPr>
      </p:pic>
      <p:sp>
        <p:nvSpPr>
          <p:cNvPr id="3" name="TextBox 2">
            <a:extLst>
              <a:ext uri="{FF2B5EF4-FFF2-40B4-BE49-F238E27FC236}">
                <a16:creationId xmlns:a16="http://schemas.microsoft.com/office/drawing/2014/main" id="{C674939D-38D5-46BC-9E6F-631F61FA87D9}"/>
              </a:ext>
            </a:extLst>
          </p:cNvPr>
          <p:cNvSpPr txBox="1"/>
          <p:nvPr/>
        </p:nvSpPr>
        <p:spPr>
          <a:xfrm>
            <a:off x="57150" y="5876059"/>
            <a:ext cx="63886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Calibri"/>
              </a:rPr>
              <a:t>Table 2</a:t>
            </a:r>
            <a:r>
              <a:rPr lang="en-US" sz="1200">
                <a:cs typeface="Calibri"/>
              </a:rPr>
              <a:t>: GO results from Profile 9 suggesting gene regulation in response to arsenic exposure through significant translational termination and cellular component disassembly. The respective biological processes have the highest fold enrichment.</a:t>
            </a:r>
          </a:p>
        </p:txBody>
      </p:sp>
      <p:sp>
        <p:nvSpPr>
          <p:cNvPr id="6" name="TextBox 5">
            <a:extLst>
              <a:ext uri="{FF2B5EF4-FFF2-40B4-BE49-F238E27FC236}">
                <a16:creationId xmlns:a16="http://schemas.microsoft.com/office/drawing/2014/main" id="{687D25F0-4958-4CAD-B5C5-B08EC4707CE2}"/>
              </a:ext>
            </a:extLst>
          </p:cNvPr>
          <p:cNvSpPr txBox="1"/>
          <p:nvPr/>
        </p:nvSpPr>
        <p:spPr>
          <a:xfrm>
            <a:off x="6482195" y="5876060"/>
            <a:ext cx="56439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Table 3</a:t>
            </a:r>
            <a:r>
              <a:rPr lang="en-US" sz="1200"/>
              <a:t>: GO results from Profile 23 suggesting </a:t>
            </a:r>
            <a:r>
              <a:rPr lang="en-US" sz="1200">
                <a:ea typeface="+mn-lt"/>
                <a:cs typeface="+mn-lt"/>
              </a:rPr>
              <a:t>gene regulation in response to arsenic exposure through significant cytoplasmic translation, translation termination, and cellular protein complex disassembly. The respective biological processes have the highest fold enrichment.</a:t>
            </a:r>
            <a:endParaRPr lang="en-US" sz="1200">
              <a:cs typeface="Calibri" panose="020F0502020204030204"/>
            </a:endParaRPr>
          </a:p>
        </p:txBody>
      </p:sp>
    </p:spTree>
    <p:extLst>
      <p:ext uri="{BB962C8B-B14F-4D97-AF65-F5344CB8AC3E}">
        <p14:creationId xmlns:p14="http://schemas.microsoft.com/office/powerpoint/2010/main" val="3049060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A42F-130B-4ED4-8E37-ABABF84E50DE}"/>
              </a:ext>
            </a:extLst>
          </p:cNvPr>
          <p:cNvSpPr>
            <a:spLocks noGrp="1"/>
          </p:cNvSpPr>
          <p:nvPr>
            <p:ph type="title"/>
          </p:nvPr>
        </p:nvSpPr>
        <p:spPr>
          <a:xfrm>
            <a:off x="2521294" y="290111"/>
            <a:ext cx="7156016" cy="1004461"/>
          </a:xfrm>
          <a:solidFill>
            <a:schemeClr val="accent1">
              <a:lumMod val="60000"/>
              <a:lumOff val="40000"/>
            </a:schemeClr>
          </a:solidFill>
          <a:ln>
            <a:solidFill>
              <a:schemeClr val="tx1"/>
            </a:solidFill>
          </a:ln>
        </p:spPr>
        <p:txBody>
          <a:bodyPr>
            <a:normAutofit/>
          </a:bodyPr>
          <a:lstStyle/>
          <a:p>
            <a:pPr algn="ctr"/>
            <a:r>
              <a:rPr lang="en-US" sz="3600" b="1">
                <a:solidFill>
                  <a:srgbClr val="FFFFFF"/>
                </a:solidFill>
                <a:latin typeface="Calibri Light"/>
                <a:cs typeface="Calibri Light"/>
              </a:rPr>
              <a:t>GO Results from Profiles 40 and 48</a:t>
            </a:r>
            <a:endParaRPr lang="en-US" sz="3600" b="1">
              <a:latin typeface="Calibri Light"/>
              <a:cs typeface="Calibri"/>
            </a:endParaRPr>
          </a:p>
        </p:txBody>
      </p:sp>
      <p:pic>
        <p:nvPicPr>
          <p:cNvPr id="5" name="Picture 12" descr="A screenshot of a cell phone&#10;&#10;Description generated with very high confidence">
            <a:extLst>
              <a:ext uri="{FF2B5EF4-FFF2-40B4-BE49-F238E27FC236}">
                <a16:creationId xmlns:a16="http://schemas.microsoft.com/office/drawing/2014/main" id="{96938990-C224-43E1-BC40-66EC87648C26}"/>
              </a:ext>
            </a:extLst>
          </p:cNvPr>
          <p:cNvPicPr>
            <a:picLocks noChangeAspect="1"/>
          </p:cNvPicPr>
          <p:nvPr/>
        </p:nvPicPr>
        <p:blipFill>
          <a:blip r:embed="rId3"/>
          <a:stretch>
            <a:fillRect/>
          </a:stretch>
        </p:blipFill>
        <p:spPr>
          <a:xfrm>
            <a:off x="1392020" y="1596683"/>
            <a:ext cx="9193888" cy="1841030"/>
          </a:xfrm>
          <a:prstGeom prst="rect">
            <a:avLst/>
          </a:prstGeom>
        </p:spPr>
      </p:pic>
      <p:pic>
        <p:nvPicPr>
          <p:cNvPr id="7" name="Picture 14" descr="A screenshot of a cell phone&#10;&#10;Description generated with very high confidence">
            <a:extLst>
              <a:ext uri="{FF2B5EF4-FFF2-40B4-BE49-F238E27FC236}">
                <a16:creationId xmlns:a16="http://schemas.microsoft.com/office/drawing/2014/main" id="{9DC2B232-A313-457A-991C-6C696459ACA8}"/>
              </a:ext>
            </a:extLst>
          </p:cNvPr>
          <p:cNvPicPr>
            <a:picLocks noChangeAspect="1"/>
          </p:cNvPicPr>
          <p:nvPr/>
        </p:nvPicPr>
        <p:blipFill>
          <a:blip r:embed="rId4"/>
          <a:stretch>
            <a:fillRect/>
          </a:stretch>
        </p:blipFill>
        <p:spPr>
          <a:xfrm>
            <a:off x="1388888" y="4181913"/>
            <a:ext cx="9283119" cy="1003425"/>
          </a:xfrm>
          <a:prstGeom prst="rect">
            <a:avLst/>
          </a:prstGeom>
        </p:spPr>
      </p:pic>
      <p:sp>
        <p:nvSpPr>
          <p:cNvPr id="3" name="TextBox 2">
            <a:extLst>
              <a:ext uri="{FF2B5EF4-FFF2-40B4-BE49-F238E27FC236}">
                <a16:creationId xmlns:a16="http://schemas.microsoft.com/office/drawing/2014/main" id="{D86625E4-569E-4CF4-B9B4-6E8FE30A6A9E}"/>
              </a:ext>
            </a:extLst>
          </p:cNvPr>
          <p:cNvSpPr txBox="1"/>
          <p:nvPr/>
        </p:nvSpPr>
        <p:spPr>
          <a:xfrm>
            <a:off x="1390650" y="3425536"/>
            <a:ext cx="92028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Table 4</a:t>
            </a:r>
            <a:r>
              <a:rPr lang="en-US" sz="1200">
                <a:ea typeface="+mn-lt"/>
                <a:cs typeface="+mn-lt"/>
              </a:rPr>
              <a:t>: GO results from Profile 40 suggesting gene regulation in response to arsenic exposure through significant increase of cysteine biosynthesis process and cellular aldehyde metabolic process. The respective biological processes produce the highest fold enrichment.</a:t>
            </a:r>
          </a:p>
        </p:txBody>
      </p:sp>
      <p:sp>
        <p:nvSpPr>
          <p:cNvPr id="6" name="TextBox 5">
            <a:extLst>
              <a:ext uri="{FF2B5EF4-FFF2-40B4-BE49-F238E27FC236}">
                <a16:creationId xmlns:a16="http://schemas.microsoft.com/office/drawing/2014/main" id="{3F38E852-EFE2-4E78-B8CE-5E10D288BB5B}"/>
              </a:ext>
            </a:extLst>
          </p:cNvPr>
          <p:cNvSpPr txBox="1"/>
          <p:nvPr/>
        </p:nvSpPr>
        <p:spPr>
          <a:xfrm>
            <a:off x="1390649" y="5140036"/>
            <a:ext cx="92028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Table 5</a:t>
            </a:r>
            <a:r>
              <a:rPr lang="en-US" sz="1200">
                <a:ea typeface="+mn-lt"/>
                <a:cs typeface="+mn-lt"/>
              </a:rPr>
              <a:t>: GO results from Profile 48 suggesting gene regulation in response to arsenic exposure through significant increase of response to abiotic stimulus. The respective biological processes produce the highest fold enrichment.</a:t>
            </a:r>
          </a:p>
        </p:txBody>
      </p:sp>
    </p:spTree>
    <p:extLst>
      <p:ext uri="{BB962C8B-B14F-4D97-AF65-F5344CB8AC3E}">
        <p14:creationId xmlns:p14="http://schemas.microsoft.com/office/powerpoint/2010/main" val="491735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3D53-7DC9-4524-A457-98483AD57CD4}"/>
              </a:ext>
            </a:extLst>
          </p:cNvPr>
          <p:cNvSpPr>
            <a:spLocks noGrp="1"/>
          </p:cNvSpPr>
          <p:nvPr>
            <p:ph type="title"/>
          </p:nvPr>
        </p:nvSpPr>
        <p:spPr>
          <a:xfrm>
            <a:off x="1247576" y="302425"/>
            <a:ext cx="9707697" cy="985877"/>
          </a:xfrm>
          <a:solidFill>
            <a:schemeClr val="accent1">
              <a:lumMod val="60000"/>
              <a:lumOff val="40000"/>
            </a:schemeClr>
          </a:solidFill>
          <a:ln>
            <a:solidFill>
              <a:schemeClr val="tx1"/>
            </a:solidFill>
          </a:ln>
        </p:spPr>
        <p:txBody>
          <a:bodyPr>
            <a:normAutofit/>
          </a:bodyPr>
          <a:lstStyle/>
          <a:p>
            <a:pPr algn="ctr"/>
            <a:r>
              <a:rPr lang="en-US" sz="3600" b="1">
                <a:solidFill>
                  <a:srgbClr val="FFFFFF"/>
                </a:solidFill>
                <a:latin typeface="Calibri Light"/>
                <a:cs typeface="Calibri Light"/>
              </a:rPr>
              <a:t>Regulatory Transcription Factors and their P-values</a:t>
            </a:r>
          </a:p>
        </p:txBody>
      </p:sp>
      <p:pic>
        <p:nvPicPr>
          <p:cNvPr id="4" name="Picture 4" descr="A screenshot of a cell phone&#10;&#10;Description generated with very high confidence">
            <a:extLst>
              <a:ext uri="{FF2B5EF4-FFF2-40B4-BE49-F238E27FC236}">
                <a16:creationId xmlns:a16="http://schemas.microsoft.com/office/drawing/2014/main" id="{3D23B0C3-16FB-4FC4-AD54-4EC53B7B3B6D}"/>
              </a:ext>
            </a:extLst>
          </p:cNvPr>
          <p:cNvPicPr>
            <a:picLocks noChangeAspect="1"/>
          </p:cNvPicPr>
          <p:nvPr/>
        </p:nvPicPr>
        <p:blipFill>
          <a:blip r:embed="rId3"/>
          <a:stretch>
            <a:fillRect/>
          </a:stretch>
        </p:blipFill>
        <p:spPr>
          <a:xfrm>
            <a:off x="389576" y="1588420"/>
            <a:ext cx="5512419" cy="4096796"/>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808590C7-FE59-4704-BB55-314C1F6991B2}"/>
              </a:ext>
            </a:extLst>
          </p:cNvPr>
          <p:cNvPicPr>
            <a:picLocks noChangeAspect="1"/>
          </p:cNvPicPr>
          <p:nvPr/>
        </p:nvPicPr>
        <p:blipFill>
          <a:blip r:embed="rId4"/>
          <a:stretch>
            <a:fillRect/>
          </a:stretch>
        </p:blipFill>
        <p:spPr>
          <a:xfrm>
            <a:off x="5909216" y="1584223"/>
            <a:ext cx="5823725" cy="4107722"/>
          </a:xfrm>
          <a:prstGeom prst="rect">
            <a:avLst/>
          </a:prstGeom>
        </p:spPr>
      </p:pic>
      <p:sp>
        <p:nvSpPr>
          <p:cNvPr id="3" name="TextBox 2">
            <a:extLst>
              <a:ext uri="{FF2B5EF4-FFF2-40B4-BE49-F238E27FC236}">
                <a16:creationId xmlns:a16="http://schemas.microsoft.com/office/drawing/2014/main" id="{3B6F1164-38E7-4C48-9D8C-EB6B972E497A}"/>
              </a:ext>
            </a:extLst>
          </p:cNvPr>
          <p:cNvSpPr txBox="1"/>
          <p:nvPr/>
        </p:nvSpPr>
        <p:spPr>
          <a:xfrm>
            <a:off x="399184" y="5643995"/>
            <a:ext cx="54872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Table 6</a:t>
            </a:r>
            <a:r>
              <a:rPr lang="en-US" sz="1200"/>
              <a:t>: Results of ANOVA and YEASTRACT analyses of genes in Profiles 9 and 23, highlighting the transcription factors present during the introduction of As(III) to Yeast strains</a:t>
            </a:r>
          </a:p>
        </p:txBody>
      </p:sp>
      <p:sp>
        <p:nvSpPr>
          <p:cNvPr id="7" name="TextBox 6">
            <a:extLst>
              <a:ext uri="{FF2B5EF4-FFF2-40B4-BE49-F238E27FC236}">
                <a16:creationId xmlns:a16="http://schemas.microsoft.com/office/drawing/2014/main" id="{7C3885EA-3E14-4C37-A48B-FBE0755B5794}"/>
              </a:ext>
            </a:extLst>
          </p:cNvPr>
          <p:cNvSpPr txBox="1"/>
          <p:nvPr/>
        </p:nvSpPr>
        <p:spPr>
          <a:xfrm>
            <a:off x="5906365" y="5618018"/>
            <a:ext cx="54872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Table 7</a:t>
            </a:r>
            <a:r>
              <a:rPr lang="en-US" sz="1200"/>
              <a:t>: Results of ANOVA and YEASTRACT analyses of genes in Profiles 40 and 48, highlighting the transcription factors present during the introduction of As(III) to Yeast strains</a:t>
            </a:r>
          </a:p>
        </p:txBody>
      </p:sp>
    </p:spTree>
    <p:extLst>
      <p:ext uri="{BB962C8B-B14F-4D97-AF65-F5344CB8AC3E}">
        <p14:creationId xmlns:p14="http://schemas.microsoft.com/office/powerpoint/2010/main" val="424146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a map&#10;&#10;Description generated with high confidence">
            <a:extLst>
              <a:ext uri="{FF2B5EF4-FFF2-40B4-BE49-F238E27FC236}">
                <a16:creationId xmlns:a16="http://schemas.microsoft.com/office/drawing/2014/main" id="{BC6FF4EB-4072-468F-90DB-04BB52C9C3B8}"/>
              </a:ext>
            </a:extLst>
          </p:cNvPr>
          <p:cNvPicPr>
            <a:picLocks noChangeAspect="1"/>
          </p:cNvPicPr>
          <p:nvPr/>
        </p:nvPicPr>
        <p:blipFill rotWithShape="1">
          <a:blip r:embed="rId3"/>
          <a:srcRect l="2621" t="971" r="-138" b="-243"/>
          <a:stretch/>
        </p:blipFill>
        <p:spPr>
          <a:xfrm>
            <a:off x="352630" y="1691935"/>
            <a:ext cx="5909367" cy="3419848"/>
          </a:xfrm>
          <a:prstGeom prst="rect">
            <a:avLst/>
          </a:prstGeom>
        </p:spPr>
      </p:pic>
      <p:sp>
        <p:nvSpPr>
          <p:cNvPr id="2" name="TextBox 1">
            <a:extLst>
              <a:ext uri="{FF2B5EF4-FFF2-40B4-BE49-F238E27FC236}">
                <a16:creationId xmlns:a16="http://schemas.microsoft.com/office/drawing/2014/main" id="{70EA3A56-34B6-4BEE-9311-42621219CEB9}"/>
              </a:ext>
            </a:extLst>
          </p:cNvPr>
          <p:cNvSpPr txBox="1"/>
          <p:nvPr/>
        </p:nvSpPr>
        <p:spPr>
          <a:xfrm>
            <a:off x="6257058" y="1693717"/>
            <a:ext cx="27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Calibri"/>
              </a:rPr>
              <a:t>Figure 6</a:t>
            </a:r>
            <a:r>
              <a:rPr lang="en-US" sz="1200">
                <a:cs typeface="Calibri"/>
              </a:rPr>
              <a:t>: Weighted network results from inputting combined Profiles 9 and 23 to </a:t>
            </a:r>
            <a:r>
              <a:rPr lang="en-US" sz="1200" err="1">
                <a:cs typeface="Calibri"/>
              </a:rPr>
              <a:t>GRNsight</a:t>
            </a:r>
            <a:r>
              <a:rPr lang="en-US" sz="1200">
                <a:cs typeface="Calibri"/>
              </a:rPr>
              <a:t>, including gene repression (blue) and increased expression (red).</a:t>
            </a:r>
          </a:p>
        </p:txBody>
      </p:sp>
      <p:sp>
        <p:nvSpPr>
          <p:cNvPr id="4" name="Title 3">
            <a:extLst>
              <a:ext uri="{FF2B5EF4-FFF2-40B4-BE49-F238E27FC236}">
                <a16:creationId xmlns:a16="http://schemas.microsoft.com/office/drawing/2014/main" id="{58C2637D-D4FA-4125-AE8F-995A5E78A810}"/>
              </a:ext>
            </a:extLst>
          </p:cNvPr>
          <p:cNvSpPr>
            <a:spLocks noGrp="1"/>
          </p:cNvSpPr>
          <p:nvPr>
            <p:ph type="title"/>
          </p:nvPr>
        </p:nvSpPr>
        <p:spPr>
          <a:xfrm>
            <a:off x="838200" y="365125"/>
            <a:ext cx="10480964" cy="1152381"/>
          </a:xfrm>
          <a:solidFill>
            <a:schemeClr val="accent1">
              <a:lumMod val="60000"/>
              <a:lumOff val="40000"/>
            </a:schemeClr>
          </a:solidFill>
          <a:ln>
            <a:solidFill>
              <a:schemeClr val="tx1"/>
            </a:solidFill>
          </a:ln>
        </p:spPr>
        <p:txBody>
          <a:bodyPr>
            <a:normAutofit/>
          </a:bodyPr>
          <a:lstStyle/>
          <a:p>
            <a:r>
              <a:rPr lang="en-US" sz="3600" b="1" err="1">
                <a:solidFill>
                  <a:schemeClr val="bg1"/>
                </a:solidFill>
                <a:latin typeface="Calibri Light"/>
                <a:cs typeface="Calibri Light"/>
              </a:rPr>
              <a:t>GRNsight</a:t>
            </a:r>
            <a:r>
              <a:rPr lang="en-US" sz="3600" b="1">
                <a:solidFill>
                  <a:schemeClr val="bg1"/>
                </a:solidFill>
                <a:latin typeface="Calibri Light"/>
                <a:cs typeface="Calibri Light"/>
              </a:rPr>
              <a:t> produced weighted and unweighted gene regulation networks for Profiles 9 and 23</a:t>
            </a:r>
          </a:p>
        </p:txBody>
      </p:sp>
      <p:pic>
        <p:nvPicPr>
          <p:cNvPr id="6" name="Picture 6" descr="A picture containing text, map&#10;&#10;Description generated with very high confidence">
            <a:extLst>
              <a:ext uri="{FF2B5EF4-FFF2-40B4-BE49-F238E27FC236}">
                <a16:creationId xmlns:a16="http://schemas.microsoft.com/office/drawing/2014/main" id="{73B14BD4-E8B3-4069-905C-6EFD7CEC1B33}"/>
              </a:ext>
            </a:extLst>
          </p:cNvPr>
          <p:cNvPicPr>
            <a:picLocks noChangeAspect="1"/>
          </p:cNvPicPr>
          <p:nvPr/>
        </p:nvPicPr>
        <p:blipFill>
          <a:blip r:embed="rId4"/>
          <a:stretch>
            <a:fillRect/>
          </a:stretch>
        </p:blipFill>
        <p:spPr>
          <a:xfrm>
            <a:off x="6259595" y="3571907"/>
            <a:ext cx="5800491" cy="3288490"/>
          </a:xfrm>
          <a:prstGeom prst="rect">
            <a:avLst/>
          </a:prstGeom>
        </p:spPr>
      </p:pic>
      <p:sp>
        <p:nvSpPr>
          <p:cNvPr id="10" name="TextBox 1">
            <a:extLst>
              <a:ext uri="{FF2B5EF4-FFF2-40B4-BE49-F238E27FC236}">
                <a16:creationId xmlns:a16="http://schemas.microsoft.com/office/drawing/2014/main" id="{7B19322D-97DB-49D3-BA2A-27F5BA0C27C5}"/>
              </a:ext>
            </a:extLst>
          </p:cNvPr>
          <p:cNvSpPr txBox="1"/>
          <p:nvPr/>
        </p:nvSpPr>
        <p:spPr>
          <a:xfrm>
            <a:off x="3650672" y="5512376"/>
            <a:ext cx="274319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cs typeface="Calibri"/>
              </a:rPr>
              <a:t>Figure 7</a:t>
            </a:r>
            <a:r>
              <a:rPr lang="en-US" sz="1200">
                <a:cs typeface="Calibri"/>
              </a:rPr>
              <a:t>: Resulting unweighted network from inputting combined Profiles 9 and 23 to </a:t>
            </a:r>
            <a:r>
              <a:rPr lang="en-US" sz="1200" err="1">
                <a:cs typeface="Calibri"/>
              </a:rPr>
              <a:t>GRNsight</a:t>
            </a:r>
            <a:r>
              <a:rPr lang="en-US" sz="1200">
                <a:cs typeface="Calibri"/>
              </a:rPr>
              <a:t>. Suggests highest gene regulation for RAP1.</a:t>
            </a:r>
          </a:p>
        </p:txBody>
      </p:sp>
    </p:spTree>
    <p:extLst>
      <p:ext uri="{BB962C8B-B14F-4D97-AF65-F5344CB8AC3E}">
        <p14:creationId xmlns:p14="http://schemas.microsoft.com/office/powerpoint/2010/main" val="1630952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E573B794-1F00-419E-92ED-E51E4D2E6A0D}"/>
              </a:ext>
            </a:extLst>
          </p:cNvPr>
          <p:cNvSpPr txBox="1"/>
          <p:nvPr/>
        </p:nvSpPr>
        <p:spPr>
          <a:xfrm>
            <a:off x="6616095" y="1690972"/>
            <a:ext cx="274319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cs typeface="Calibri"/>
              </a:rPr>
              <a:t>Figure 8</a:t>
            </a:r>
            <a:r>
              <a:rPr lang="en-US" sz="1200">
                <a:cs typeface="Calibri"/>
              </a:rPr>
              <a:t>: Resulting network from inputting combined Profiles 40 and 48 to </a:t>
            </a:r>
            <a:r>
              <a:rPr lang="en-US" sz="1200" err="1">
                <a:cs typeface="Calibri"/>
              </a:rPr>
              <a:t>GRNsight</a:t>
            </a:r>
            <a:r>
              <a:rPr lang="en-US" sz="1200">
                <a:cs typeface="Calibri"/>
              </a:rPr>
              <a:t>, including gene repression (blue) and increased expression (red).</a:t>
            </a:r>
          </a:p>
        </p:txBody>
      </p:sp>
      <p:sp>
        <p:nvSpPr>
          <p:cNvPr id="15" name="Title 3">
            <a:extLst>
              <a:ext uri="{FF2B5EF4-FFF2-40B4-BE49-F238E27FC236}">
                <a16:creationId xmlns:a16="http://schemas.microsoft.com/office/drawing/2014/main" id="{E0F550CC-6720-477C-BEE0-0EC46C01AA4B}"/>
              </a:ext>
            </a:extLst>
          </p:cNvPr>
          <p:cNvSpPr txBox="1">
            <a:spLocks/>
          </p:cNvSpPr>
          <p:nvPr/>
        </p:nvSpPr>
        <p:spPr>
          <a:xfrm>
            <a:off x="930008" y="199873"/>
            <a:ext cx="10983084" cy="1260984"/>
          </a:xfrm>
          <a:prstGeom prst="rect">
            <a:avLst/>
          </a:prstGeom>
          <a:solidFill>
            <a:schemeClr val="accent1">
              <a:lumMod val="60000"/>
              <a:lumOff val="40000"/>
            </a:schemeClr>
          </a:solidFill>
          <a:ln>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err="1">
                <a:solidFill>
                  <a:schemeClr val="bg1"/>
                </a:solidFill>
                <a:latin typeface="Calibri Light"/>
                <a:cs typeface="Calibri Light"/>
              </a:rPr>
              <a:t>GRNsight</a:t>
            </a:r>
            <a:r>
              <a:rPr lang="en-US" sz="3600" b="1">
                <a:solidFill>
                  <a:schemeClr val="bg1"/>
                </a:solidFill>
                <a:latin typeface="Calibri Light"/>
                <a:cs typeface="Calibri Light"/>
              </a:rPr>
              <a:t> produced weighted and unweighted gene regulation networks for Profiles 40 and 48</a:t>
            </a:r>
            <a:endParaRPr lang="en-US" sz="3600">
              <a:solidFill>
                <a:schemeClr val="bg1"/>
              </a:solidFill>
              <a:cs typeface="Calibri Light" panose="020F0302020204030204"/>
            </a:endParaRPr>
          </a:p>
        </p:txBody>
      </p:sp>
      <p:pic>
        <p:nvPicPr>
          <p:cNvPr id="12" name="Picture 12" descr="A close up of a map&#10;&#10;Description generated with high confidence">
            <a:extLst>
              <a:ext uri="{FF2B5EF4-FFF2-40B4-BE49-F238E27FC236}">
                <a16:creationId xmlns:a16="http://schemas.microsoft.com/office/drawing/2014/main" id="{2E928D80-CBF2-4CC0-8EEA-4C5BCFC11E70}"/>
              </a:ext>
            </a:extLst>
          </p:cNvPr>
          <p:cNvPicPr>
            <a:picLocks noChangeAspect="1"/>
          </p:cNvPicPr>
          <p:nvPr/>
        </p:nvPicPr>
        <p:blipFill>
          <a:blip r:embed="rId3"/>
          <a:stretch>
            <a:fillRect/>
          </a:stretch>
        </p:blipFill>
        <p:spPr>
          <a:xfrm>
            <a:off x="836470" y="1552392"/>
            <a:ext cx="5739244" cy="3276963"/>
          </a:xfrm>
          <a:prstGeom prst="rect">
            <a:avLst/>
          </a:prstGeom>
        </p:spPr>
      </p:pic>
      <p:pic>
        <p:nvPicPr>
          <p:cNvPr id="7" name="Picture 7" descr="A close up of a map&#10;&#10;Description generated with high confidence">
            <a:extLst>
              <a:ext uri="{FF2B5EF4-FFF2-40B4-BE49-F238E27FC236}">
                <a16:creationId xmlns:a16="http://schemas.microsoft.com/office/drawing/2014/main" id="{25F19B62-DCF9-4CB6-8236-A097AC9F2E09}"/>
              </a:ext>
            </a:extLst>
          </p:cNvPr>
          <p:cNvPicPr>
            <a:picLocks noChangeAspect="1"/>
          </p:cNvPicPr>
          <p:nvPr/>
        </p:nvPicPr>
        <p:blipFill>
          <a:blip r:embed="rId4"/>
          <a:stretch>
            <a:fillRect/>
          </a:stretch>
        </p:blipFill>
        <p:spPr>
          <a:xfrm>
            <a:off x="6005946" y="3703062"/>
            <a:ext cx="5661313" cy="3157967"/>
          </a:xfrm>
          <a:prstGeom prst="rect">
            <a:avLst/>
          </a:prstGeom>
        </p:spPr>
      </p:pic>
      <p:sp>
        <p:nvSpPr>
          <p:cNvPr id="11" name="TextBox 1">
            <a:extLst>
              <a:ext uri="{FF2B5EF4-FFF2-40B4-BE49-F238E27FC236}">
                <a16:creationId xmlns:a16="http://schemas.microsoft.com/office/drawing/2014/main" id="{2E094FA1-5D79-4780-AB3A-8F021BC743B0}"/>
              </a:ext>
            </a:extLst>
          </p:cNvPr>
          <p:cNvSpPr txBox="1"/>
          <p:nvPr/>
        </p:nvSpPr>
        <p:spPr>
          <a:xfrm>
            <a:off x="3680662" y="5752085"/>
            <a:ext cx="274319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cs typeface="Calibri"/>
              </a:rPr>
              <a:t>Figure 9</a:t>
            </a:r>
            <a:r>
              <a:rPr lang="en-US" sz="1200">
                <a:cs typeface="Calibri"/>
              </a:rPr>
              <a:t>: Resulting network from inputting combined Profile 40 and 48 to </a:t>
            </a:r>
            <a:r>
              <a:rPr lang="en-US" sz="1200" err="1">
                <a:cs typeface="Calibri"/>
              </a:rPr>
              <a:t>GRNsight</a:t>
            </a:r>
            <a:r>
              <a:rPr lang="en-US" sz="1200">
                <a:cs typeface="Calibri"/>
              </a:rPr>
              <a:t>. Suggests highest gene regulation for MSN2 and MSN4.</a:t>
            </a:r>
          </a:p>
        </p:txBody>
      </p:sp>
    </p:spTree>
    <p:extLst>
      <p:ext uri="{BB962C8B-B14F-4D97-AF65-F5344CB8AC3E}">
        <p14:creationId xmlns:p14="http://schemas.microsoft.com/office/powerpoint/2010/main" val="1510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computer&#10;&#10;Description generated with very high confidence">
            <a:extLst>
              <a:ext uri="{FF2B5EF4-FFF2-40B4-BE49-F238E27FC236}">
                <a16:creationId xmlns:a16="http://schemas.microsoft.com/office/drawing/2014/main" id="{08EA6135-E577-4DF9-B0B8-66D8E1F515E3}"/>
              </a:ext>
            </a:extLst>
          </p:cNvPr>
          <p:cNvPicPr>
            <a:picLocks noChangeAspect="1"/>
          </p:cNvPicPr>
          <p:nvPr/>
        </p:nvPicPr>
        <p:blipFill rotWithShape="1">
          <a:blip r:embed="rId3"/>
          <a:srcRect t="2960" r="88" b="-156"/>
          <a:stretch/>
        </p:blipFill>
        <p:spPr>
          <a:xfrm>
            <a:off x="825880" y="1510225"/>
            <a:ext cx="9469590" cy="5194517"/>
          </a:xfrm>
          <a:prstGeom prst="rect">
            <a:avLst/>
          </a:prstGeom>
        </p:spPr>
      </p:pic>
      <p:sp>
        <p:nvSpPr>
          <p:cNvPr id="4" name="Title 3">
            <a:extLst>
              <a:ext uri="{FF2B5EF4-FFF2-40B4-BE49-F238E27FC236}">
                <a16:creationId xmlns:a16="http://schemas.microsoft.com/office/drawing/2014/main" id="{BC03D691-E510-477F-886F-79E1E2098636}"/>
              </a:ext>
            </a:extLst>
          </p:cNvPr>
          <p:cNvSpPr>
            <a:spLocks noGrp="1"/>
          </p:cNvSpPr>
          <p:nvPr>
            <p:ph type="title"/>
          </p:nvPr>
        </p:nvSpPr>
        <p:spPr>
          <a:xfrm>
            <a:off x="830221" y="92982"/>
            <a:ext cx="10523796" cy="1325563"/>
          </a:xfrm>
          <a:solidFill>
            <a:schemeClr val="accent1">
              <a:lumMod val="60000"/>
              <a:lumOff val="40000"/>
            </a:schemeClr>
          </a:solidFill>
          <a:ln>
            <a:solidFill>
              <a:schemeClr val="tx1"/>
            </a:solidFill>
          </a:ln>
        </p:spPr>
        <p:txBody>
          <a:bodyPr>
            <a:normAutofit/>
          </a:bodyPr>
          <a:lstStyle/>
          <a:p>
            <a:r>
              <a:rPr lang="en-US" sz="3600" b="1">
                <a:solidFill>
                  <a:schemeClr val="bg1"/>
                </a:solidFill>
                <a:latin typeface="Calibri Light"/>
                <a:cs typeface="Calibri Light"/>
              </a:rPr>
              <a:t>Final schema visualizes the collected databases between each dataset</a:t>
            </a:r>
          </a:p>
        </p:txBody>
      </p:sp>
      <p:sp>
        <p:nvSpPr>
          <p:cNvPr id="3" name="TextBox 2">
            <a:extLst>
              <a:ext uri="{FF2B5EF4-FFF2-40B4-BE49-F238E27FC236}">
                <a16:creationId xmlns:a16="http://schemas.microsoft.com/office/drawing/2014/main" id="{948D66A3-D608-4504-B37C-797C96F3A791}"/>
              </a:ext>
            </a:extLst>
          </p:cNvPr>
          <p:cNvSpPr txBox="1"/>
          <p:nvPr/>
        </p:nvSpPr>
        <p:spPr>
          <a:xfrm>
            <a:off x="10371015" y="4030784"/>
            <a:ext cx="172768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Figure 10</a:t>
            </a:r>
            <a:r>
              <a:rPr lang="en-US" sz="1200"/>
              <a:t>: The final schema shows the relationships between different datasets among each group relating the datasets including the degradation rates, production rates, and fold change expressions.</a:t>
            </a:r>
            <a:endParaRPr lang="en-US" sz="1200">
              <a:cs typeface="Calibri"/>
            </a:endParaRPr>
          </a:p>
        </p:txBody>
      </p:sp>
    </p:spTree>
    <p:extLst>
      <p:ext uri="{BB962C8B-B14F-4D97-AF65-F5344CB8AC3E}">
        <p14:creationId xmlns:p14="http://schemas.microsoft.com/office/powerpoint/2010/main" val="1339113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F9D1C8-16AF-4DD3-82DB-5EDF8CCA7173}"/>
              </a:ext>
            </a:extLst>
          </p:cNvPr>
          <p:cNvSpPr txBox="1">
            <a:spLocks/>
          </p:cNvSpPr>
          <p:nvPr/>
        </p:nvSpPr>
        <p:spPr>
          <a:xfrm>
            <a:off x="838200" y="365125"/>
            <a:ext cx="10515600" cy="1132768"/>
          </a:xfrm>
          <a:prstGeom prst="rect">
            <a:avLst/>
          </a:prstGeom>
          <a:solidFill>
            <a:schemeClr val="accent1">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cs typeface="Calibri Light"/>
              </a:rPr>
              <a:t>Overview of What Will Be Discussed in our Presentation </a:t>
            </a:r>
          </a:p>
        </p:txBody>
      </p:sp>
      <p:sp>
        <p:nvSpPr>
          <p:cNvPr id="2" name="Content Placeholder 2">
            <a:extLst>
              <a:ext uri="{FF2B5EF4-FFF2-40B4-BE49-F238E27FC236}">
                <a16:creationId xmlns:a16="http://schemas.microsoft.com/office/drawing/2014/main" id="{1A9A5C7C-F772-46E1-9820-C09E389E38C4}"/>
              </a:ext>
            </a:extLst>
          </p:cNvPr>
          <p:cNvSpPr>
            <a:spLocks noGrp="1"/>
          </p:cNvSpPr>
          <p:nvPr/>
        </p:nvSpPr>
        <p:spPr>
          <a:xfrm>
            <a:off x="838200" y="1816626"/>
            <a:ext cx="10363201" cy="46977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a:solidFill>
                  <a:schemeClr val="bg2">
                    <a:lumMod val="75000"/>
                  </a:schemeClr>
                </a:solidFill>
                <a:ea typeface="+mn-lt"/>
                <a:cs typeface="+mn-lt"/>
              </a:rPr>
              <a:t>Data from Thorsen et al. and its scientific relevance was analyzed by </a:t>
            </a:r>
            <a:r>
              <a:rPr lang="en-US" sz="2400" b="1" err="1">
                <a:solidFill>
                  <a:schemeClr val="bg2">
                    <a:lumMod val="75000"/>
                  </a:schemeClr>
                </a:solidFill>
                <a:ea typeface="+mn-lt"/>
                <a:cs typeface="+mn-lt"/>
              </a:rPr>
              <a:t>Sulfiknight</a:t>
            </a:r>
            <a:r>
              <a:rPr lang="en-US" sz="2400" b="1">
                <a:solidFill>
                  <a:schemeClr val="bg2">
                    <a:lumMod val="75000"/>
                  </a:schemeClr>
                </a:solidFill>
                <a:ea typeface="+mn-lt"/>
                <a:cs typeface="+mn-lt"/>
              </a:rPr>
              <a:t> group members</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Data was extracted and organized for analysis</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Statistical analysis was performed on data and was organized by different methodologies, and visualization of this data can be seen through an MS Access database </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Results from each methodology can show how different transcription factors function in </a:t>
            </a:r>
            <a:r>
              <a:rPr lang="en-US" sz="2400" b="1" i="1">
                <a:solidFill>
                  <a:schemeClr val="bg2">
                    <a:lumMod val="75000"/>
                  </a:schemeClr>
                </a:solidFill>
                <a:ea typeface="+mn-lt"/>
                <a:cs typeface="+mn-lt"/>
              </a:rPr>
              <a:t>S. cerevisiae</a:t>
            </a:r>
            <a:r>
              <a:rPr lang="en-US" sz="2400" b="1">
                <a:solidFill>
                  <a:schemeClr val="bg2">
                    <a:lumMod val="75000"/>
                  </a:schemeClr>
                </a:solidFill>
                <a:ea typeface="+mn-lt"/>
                <a:cs typeface="+mn-lt"/>
              </a:rPr>
              <a:t>'s response to arsenic</a:t>
            </a:r>
            <a:endParaRPr lang="en-US" sz="2400">
              <a:solidFill>
                <a:schemeClr val="bg2">
                  <a:lumMod val="75000"/>
                </a:schemeClr>
              </a:solidFill>
              <a:ea typeface="+mn-lt"/>
              <a:cs typeface="+mn-lt"/>
            </a:endParaRPr>
          </a:p>
          <a:p>
            <a:pPr>
              <a:lnSpc>
                <a:spcPct val="100000"/>
              </a:lnSpc>
              <a:spcBef>
                <a:spcPts val="0"/>
              </a:spcBef>
            </a:pPr>
            <a:r>
              <a:rPr lang="en-US" sz="2400" b="1">
                <a:solidFill>
                  <a:srgbClr val="000000"/>
                </a:solidFill>
                <a:ea typeface="+mn-lt"/>
                <a:cs typeface="+mn-lt"/>
              </a:rPr>
              <a:t>This response can be analyzed in future research </a:t>
            </a:r>
          </a:p>
          <a:p>
            <a:pPr>
              <a:lnSpc>
                <a:spcPct val="100000"/>
              </a:lnSpc>
              <a:spcBef>
                <a:spcPts val="0"/>
              </a:spcBef>
            </a:pPr>
            <a:r>
              <a:rPr lang="en-US" sz="2400" b="1">
                <a:solidFill>
                  <a:schemeClr val="bg2">
                    <a:lumMod val="75000"/>
                  </a:schemeClr>
                </a:solidFill>
                <a:ea typeface="+mn-lt"/>
                <a:cs typeface="+mn-lt"/>
              </a:rPr>
              <a:t>Results found in </a:t>
            </a:r>
            <a:r>
              <a:rPr lang="en-US" sz="2400" b="1" err="1">
                <a:solidFill>
                  <a:schemeClr val="bg2">
                    <a:lumMod val="75000"/>
                  </a:schemeClr>
                </a:solidFill>
                <a:ea typeface="+mn-lt"/>
                <a:cs typeface="+mn-lt"/>
              </a:rPr>
              <a:t>Sulfiknight</a:t>
            </a:r>
            <a:r>
              <a:rPr lang="en-US" sz="2400" b="1">
                <a:solidFill>
                  <a:schemeClr val="bg2">
                    <a:lumMod val="75000"/>
                  </a:schemeClr>
                </a:solidFill>
                <a:ea typeface="+mn-lt"/>
                <a:cs typeface="+mn-lt"/>
              </a:rPr>
              <a:t> analysis contain similarities as well as differences found in the original research paper</a:t>
            </a:r>
            <a:endParaRPr lang="en-US" sz="2400" b="1">
              <a:solidFill>
                <a:schemeClr val="bg2">
                  <a:lumMod val="75000"/>
                </a:schemeClr>
              </a:solidFill>
              <a:cs typeface="Calibri"/>
            </a:endParaRPr>
          </a:p>
        </p:txBody>
      </p:sp>
    </p:spTree>
    <p:extLst>
      <p:ext uri="{BB962C8B-B14F-4D97-AF65-F5344CB8AC3E}">
        <p14:creationId xmlns:p14="http://schemas.microsoft.com/office/powerpoint/2010/main" val="427132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7D603C8-903C-4F02-A5CF-40A892322ABE}"/>
              </a:ext>
            </a:extLst>
          </p:cNvPr>
          <p:cNvSpPr txBox="1">
            <a:spLocks/>
          </p:cNvSpPr>
          <p:nvPr/>
        </p:nvSpPr>
        <p:spPr>
          <a:xfrm>
            <a:off x="838200" y="365125"/>
            <a:ext cx="10515600" cy="1325563"/>
          </a:xfrm>
          <a:prstGeom prst="rect">
            <a:avLst/>
          </a:prstGeom>
          <a:solidFill>
            <a:schemeClr val="accent1">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cs typeface="Calibri Light"/>
              </a:rPr>
              <a:t>Overview of What Will Be Discussed in our Presentation </a:t>
            </a:r>
          </a:p>
        </p:txBody>
      </p:sp>
      <p:sp>
        <p:nvSpPr>
          <p:cNvPr id="3" name="Content Placeholder 2">
            <a:extLst>
              <a:ext uri="{FF2B5EF4-FFF2-40B4-BE49-F238E27FC236}">
                <a16:creationId xmlns:a16="http://schemas.microsoft.com/office/drawing/2014/main" id="{6D3C5944-8F81-4BC7-AD50-16E4111C9927}"/>
              </a:ext>
            </a:extLst>
          </p:cNvPr>
          <p:cNvSpPr>
            <a:spLocks noGrp="1"/>
          </p:cNvSpPr>
          <p:nvPr/>
        </p:nvSpPr>
        <p:spPr>
          <a:xfrm>
            <a:off x="838200" y="1879379"/>
            <a:ext cx="10363201" cy="46977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a:ea typeface="+mn-lt"/>
                <a:cs typeface="+mn-lt"/>
              </a:rPr>
              <a:t>Data from Thorsen et al. and its scientific relevance was analyzed by </a:t>
            </a:r>
            <a:r>
              <a:rPr lang="en-US" sz="2400" b="1" err="1">
                <a:ea typeface="+mn-lt"/>
                <a:cs typeface="+mn-lt"/>
              </a:rPr>
              <a:t>Sulfiknight</a:t>
            </a:r>
            <a:r>
              <a:rPr lang="en-US" sz="2400" b="1">
                <a:ea typeface="+mn-lt"/>
                <a:cs typeface="+mn-lt"/>
              </a:rPr>
              <a:t> group members</a:t>
            </a:r>
            <a:endParaRPr lang="en-US" sz="2400">
              <a:ea typeface="+mn-lt"/>
              <a:cs typeface="+mn-lt"/>
            </a:endParaRPr>
          </a:p>
          <a:p>
            <a:pPr>
              <a:lnSpc>
                <a:spcPct val="100000"/>
              </a:lnSpc>
              <a:spcBef>
                <a:spcPts val="0"/>
              </a:spcBef>
            </a:pPr>
            <a:r>
              <a:rPr lang="en-US" sz="2400" b="1">
                <a:solidFill>
                  <a:schemeClr val="accent3"/>
                </a:solidFill>
                <a:ea typeface="+mn-lt"/>
                <a:cs typeface="+mn-lt"/>
              </a:rPr>
              <a:t>Data was extracted and organized for analysis</a:t>
            </a:r>
            <a:endParaRPr lang="en-US" sz="2400">
              <a:solidFill>
                <a:schemeClr val="accent3"/>
              </a:solidFill>
              <a:ea typeface="+mn-lt"/>
              <a:cs typeface="+mn-lt"/>
            </a:endParaRPr>
          </a:p>
          <a:p>
            <a:pPr>
              <a:lnSpc>
                <a:spcPct val="100000"/>
              </a:lnSpc>
              <a:spcBef>
                <a:spcPts val="0"/>
              </a:spcBef>
            </a:pPr>
            <a:r>
              <a:rPr lang="en-US" sz="2400" b="1">
                <a:solidFill>
                  <a:schemeClr val="accent3"/>
                </a:solidFill>
                <a:ea typeface="+mn-lt"/>
                <a:cs typeface="+mn-lt"/>
              </a:rPr>
              <a:t>Statistical analysis was performed on data and was organized by different methodologies, and visualization of this data can be seen through an MS Access database </a:t>
            </a:r>
            <a:endParaRPr lang="en-US" sz="2400">
              <a:solidFill>
                <a:schemeClr val="accent3"/>
              </a:solidFill>
              <a:ea typeface="+mn-lt"/>
              <a:cs typeface="+mn-lt"/>
            </a:endParaRPr>
          </a:p>
          <a:p>
            <a:pPr>
              <a:lnSpc>
                <a:spcPct val="100000"/>
              </a:lnSpc>
              <a:spcBef>
                <a:spcPts val="0"/>
              </a:spcBef>
            </a:pPr>
            <a:r>
              <a:rPr lang="en-US" sz="2400" b="1">
                <a:solidFill>
                  <a:schemeClr val="accent3"/>
                </a:solidFill>
                <a:ea typeface="+mn-lt"/>
                <a:cs typeface="+mn-lt"/>
              </a:rPr>
              <a:t>Results from each methodology can show how different transcription factors function in </a:t>
            </a:r>
            <a:r>
              <a:rPr lang="en-US" sz="2400" b="1" i="1">
                <a:solidFill>
                  <a:schemeClr val="accent3"/>
                </a:solidFill>
                <a:ea typeface="+mn-lt"/>
                <a:cs typeface="+mn-lt"/>
              </a:rPr>
              <a:t>S. cerevisiae</a:t>
            </a:r>
            <a:r>
              <a:rPr lang="en-US" sz="2400" b="1">
                <a:solidFill>
                  <a:schemeClr val="accent3"/>
                </a:solidFill>
                <a:ea typeface="+mn-lt"/>
                <a:cs typeface="+mn-lt"/>
              </a:rPr>
              <a:t>'s response to arsenic</a:t>
            </a:r>
            <a:endParaRPr lang="en-US" sz="2400">
              <a:solidFill>
                <a:schemeClr val="accent3"/>
              </a:solidFill>
              <a:ea typeface="+mn-lt"/>
              <a:cs typeface="+mn-lt"/>
            </a:endParaRPr>
          </a:p>
          <a:p>
            <a:pPr>
              <a:lnSpc>
                <a:spcPct val="100000"/>
              </a:lnSpc>
              <a:spcBef>
                <a:spcPts val="0"/>
              </a:spcBef>
            </a:pPr>
            <a:r>
              <a:rPr lang="en-US" sz="2400" b="1">
                <a:solidFill>
                  <a:schemeClr val="accent3"/>
                </a:solidFill>
                <a:ea typeface="+mn-lt"/>
                <a:cs typeface="+mn-lt"/>
              </a:rPr>
              <a:t>This response can be analyzed in future research </a:t>
            </a:r>
          </a:p>
          <a:p>
            <a:pPr>
              <a:lnSpc>
                <a:spcPct val="100000"/>
              </a:lnSpc>
              <a:spcBef>
                <a:spcPts val="0"/>
              </a:spcBef>
            </a:pPr>
            <a:r>
              <a:rPr lang="en-US" sz="2400" b="1">
                <a:solidFill>
                  <a:schemeClr val="accent3"/>
                </a:solidFill>
                <a:ea typeface="+mn-lt"/>
                <a:cs typeface="+mn-lt"/>
              </a:rPr>
              <a:t>Results found in </a:t>
            </a:r>
            <a:r>
              <a:rPr lang="en-US" sz="2400" b="1" err="1">
                <a:solidFill>
                  <a:schemeClr val="accent3"/>
                </a:solidFill>
                <a:ea typeface="+mn-lt"/>
                <a:cs typeface="+mn-lt"/>
              </a:rPr>
              <a:t>Sulfiknight</a:t>
            </a:r>
            <a:r>
              <a:rPr lang="en-US" sz="2400" b="1">
                <a:solidFill>
                  <a:schemeClr val="accent3"/>
                </a:solidFill>
                <a:ea typeface="+mn-lt"/>
                <a:cs typeface="+mn-lt"/>
              </a:rPr>
              <a:t> analysis contain similarities as well as differences found in the original research paper</a:t>
            </a:r>
            <a:endParaRPr lang="en-US" sz="2400" b="1">
              <a:solidFill>
                <a:schemeClr val="accent3"/>
              </a:solidFill>
              <a:cs typeface="Calibri"/>
            </a:endParaRPr>
          </a:p>
        </p:txBody>
      </p:sp>
    </p:spTree>
    <p:extLst>
      <p:ext uri="{BB962C8B-B14F-4D97-AF65-F5344CB8AC3E}">
        <p14:creationId xmlns:p14="http://schemas.microsoft.com/office/powerpoint/2010/main" val="2027777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E9058-DD16-42DB-9DBC-78AB319FF2A1}"/>
              </a:ext>
            </a:extLst>
          </p:cNvPr>
          <p:cNvSpPr>
            <a:spLocks noGrp="1"/>
          </p:cNvSpPr>
          <p:nvPr>
            <p:ph type="title"/>
          </p:nvPr>
        </p:nvSpPr>
        <p:spPr>
          <a:xfrm>
            <a:off x="663767" y="163149"/>
            <a:ext cx="10864467" cy="1187853"/>
          </a:xfrm>
          <a:solidFill>
            <a:schemeClr val="accent1">
              <a:lumMod val="60000"/>
              <a:lumOff val="40000"/>
            </a:schemeClr>
          </a:solidFill>
          <a:ln>
            <a:solidFill>
              <a:schemeClr val="tx1"/>
            </a:solidFill>
          </a:ln>
        </p:spPr>
        <p:txBody>
          <a:bodyPr>
            <a:normAutofit/>
          </a:bodyPr>
          <a:lstStyle/>
          <a:p>
            <a:r>
              <a:rPr lang="en-US" sz="3600" b="1">
                <a:solidFill>
                  <a:schemeClr val="bg1"/>
                </a:solidFill>
                <a:latin typeface="Calibri Light"/>
                <a:cs typeface="Calibri Light"/>
              </a:rPr>
              <a:t>Stressed and non-stressed WT data from Thorsen et al. shows the response of </a:t>
            </a:r>
            <a:r>
              <a:rPr lang="en-US" sz="3600" b="1" i="1">
                <a:solidFill>
                  <a:schemeClr val="bg1"/>
                </a:solidFill>
                <a:latin typeface="Calibri Light"/>
                <a:cs typeface="Calibri Light"/>
              </a:rPr>
              <a:t>S. cerevisiae </a:t>
            </a:r>
            <a:r>
              <a:rPr lang="en-US" sz="3600" b="1">
                <a:solidFill>
                  <a:schemeClr val="bg1"/>
                </a:solidFill>
                <a:latin typeface="Calibri Light"/>
                <a:cs typeface="Calibri Light"/>
              </a:rPr>
              <a:t>to arsenic</a:t>
            </a:r>
            <a:endParaRPr lang="en-US" sz="3600" b="1">
              <a:solidFill>
                <a:schemeClr val="bg1"/>
              </a:solidFill>
              <a:latin typeface="Calibri Light"/>
              <a:cs typeface="Calibri"/>
            </a:endParaRPr>
          </a:p>
        </p:txBody>
      </p:sp>
      <p:sp>
        <p:nvSpPr>
          <p:cNvPr id="3" name="Content Placeholder 2">
            <a:extLst>
              <a:ext uri="{FF2B5EF4-FFF2-40B4-BE49-F238E27FC236}">
                <a16:creationId xmlns:a16="http://schemas.microsoft.com/office/drawing/2014/main" id="{10AA7449-1224-44E2-B147-371141C69BE0}"/>
              </a:ext>
            </a:extLst>
          </p:cNvPr>
          <p:cNvSpPr>
            <a:spLocks noGrp="1"/>
          </p:cNvSpPr>
          <p:nvPr>
            <p:ph idx="1"/>
          </p:nvPr>
        </p:nvSpPr>
        <p:spPr>
          <a:xfrm>
            <a:off x="838200" y="1505239"/>
            <a:ext cx="10515600" cy="4671724"/>
          </a:xfrm>
        </p:spPr>
        <p:txBody>
          <a:bodyPr vert="horz" lIns="91440" tIns="45720" rIns="91440" bIns="45720" rtlCol="0" anchor="t">
            <a:normAutofit fontScale="77500" lnSpcReduction="20000"/>
          </a:bodyPr>
          <a:lstStyle/>
          <a:p>
            <a:r>
              <a:rPr lang="en-US" b="1">
                <a:cs typeface="Calibri"/>
              </a:rPr>
              <a:t>Based on the Bonferroni criteria, only 0.522% of regulatory genes at the 15, 30, 60, and 1080 minutes were significant </a:t>
            </a:r>
          </a:p>
          <a:p>
            <a:r>
              <a:rPr lang="en-US" b="1">
                <a:cs typeface="Calibri"/>
              </a:rPr>
              <a:t>STEM results show:</a:t>
            </a:r>
          </a:p>
          <a:p>
            <a:pPr lvl="1">
              <a:buFont typeface="Courier New" panose="020B0604020202020204" pitchFamily="34" charset="0"/>
              <a:buChar char="o"/>
            </a:pPr>
            <a:r>
              <a:rPr lang="en-US" b="1">
                <a:cs typeface="Calibri"/>
              </a:rPr>
              <a:t>Most significant the transcription factors were involved in the down-regulation in gene expression, and these factors were mainly involved with translational termination and cellular component disassembly </a:t>
            </a:r>
            <a:r>
              <a:rPr lang="en-US" b="1">
                <a:ea typeface="+mn-lt"/>
                <a:cs typeface="+mn-lt"/>
              </a:rPr>
              <a:t>(Profiles 9 and 23)</a:t>
            </a:r>
            <a:endParaRPr lang="en-US" b="1">
              <a:cs typeface="Calibri"/>
            </a:endParaRPr>
          </a:p>
          <a:p>
            <a:pPr lvl="1">
              <a:buFont typeface="Courier New" panose="020B0604020202020204" pitchFamily="34" charset="0"/>
              <a:buChar char="o"/>
            </a:pPr>
            <a:r>
              <a:rPr lang="en-US" b="1">
                <a:cs typeface="Calibri"/>
              </a:rPr>
              <a:t>Other factors controlled the cell's response to oxidative-reduction metabolism and to abiotic stressors (Profiles 40 and 48)</a:t>
            </a:r>
          </a:p>
          <a:p>
            <a:r>
              <a:rPr lang="en-US" b="1">
                <a:cs typeface="Calibri"/>
              </a:rPr>
              <a:t>Multiple transcription factors were involved in regulation</a:t>
            </a:r>
          </a:p>
          <a:p>
            <a:pPr lvl="1">
              <a:buFont typeface="Courier New" panose="020B0604020202020204" pitchFamily="34" charset="0"/>
              <a:buChar char="o"/>
            </a:pPr>
            <a:r>
              <a:rPr lang="en-US" b="1">
                <a:cs typeface="Calibri"/>
              </a:rPr>
              <a:t>For Profiles 9 and 23:  </a:t>
            </a:r>
            <a:r>
              <a:rPr lang="en-US" b="1" i="1">
                <a:cs typeface="Calibri"/>
              </a:rPr>
              <a:t>PAP2, RPN4, YAP1, </a:t>
            </a:r>
            <a:r>
              <a:rPr lang="en-US" b="1" i="1">
                <a:ea typeface="+mn-lt"/>
                <a:cs typeface="+mn-lt"/>
              </a:rPr>
              <a:t>RAP1</a:t>
            </a:r>
            <a:r>
              <a:rPr lang="en-US" b="1">
                <a:ea typeface="+mn-lt"/>
                <a:cs typeface="+mn-lt"/>
              </a:rPr>
              <a:t> (inhibition)</a:t>
            </a:r>
          </a:p>
          <a:p>
            <a:pPr lvl="1">
              <a:buFont typeface="Courier New" panose="020B0604020202020204" pitchFamily="34" charset="0"/>
              <a:buChar char="o"/>
            </a:pPr>
            <a:r>
              <a:rPr lang="en-US" b="1">
                <a:cs typeface="Calibri"/>
              </a:rPr>
              <a:t>For Profiles 40 and 48: </a:t>
            </a:r>
            <a:r>
              <a:rPr lang="en-US" b="1" i="1">
                <a:cs typeface="Calibri"/>
              </a:rPr>
              <a:t>MET4, GIS1, MSN2</a:t>
            </a:r>
            <a:r>
              <a:rPr lang="en-US" b="1">
                <a:cs typeface="Calibri"/>
              </a:rPr>
              <a:t> (inhibition), </a:t>
            </a:r>
            <a:r>
              <a:rPr lang="en-US" b="1" i="1">
                <a:cs typeface="Calibri"/>
              </a:rPr>
              <a:t>MSN4</a:t>
            </a:r>
            <a:r>
              <a:rPr lang="en-US" b="1">
                <a:cs typeface="Calibri"/>
              </a:rPr>
              <a:t> (inhibition)</a:t>
            </a:r>
          </a:p>
          <a:p>
            <a:r>
              <a:rPr lang="en-US" b="1">
                <a:cs typeface="Calibri"/>
              </a:rPr>
              <a:t>MS Access schema shows how data across groups can be used for future research </a:t>
            </a:r>
          </a:p>
          <a:p>
            <a:r>
              <a:rPr lang="en-US" b="1">
                <a:cs typeface="Calibri"/>
              </a:rPr>
              <a:t>Future directions:</a:t>
            </a:r>
          </a:p>
          <a:p>
            <a:pPr lvl="1">
              <a:buFont typeface="Courier New" panose="020B0604020202020204" pitchFamily="34" charset="0"/>
              <a:buChar char="o"/>
            </a:pPr>
            <a:r>
              <a:rPr lang="en-US" b="1">
                <a:ea typeface="+mn-lt"/>
                <a:cs typeface="+mn-lt"/>
              </a:rPr>
              <a:t>Analyze the datasheets that were not included in this assignment</a:t>
            </a:r>
          </a:p>
          <a:p>
            <a:pPr lvl="1">
              <a:buFont typeface="Courier New" panose="020B0604020202020204" pitchFamily="34" charset="0"/>
              <a:buChar char="o"/>
            </a:pPr>
            <a:r>
              <a:rPr lang="en-US" b="1">
                <a:ea typeface="+mn-lt"/>
                <a:cs typeface="+mn-lt"/>
              </a:rPr>
              <a:t>Have this database accessible on </a:t>
            </a:r>
            <a:r>
              <a:rPr lang="en-US" b="1" err="1">
                <a:ea typeface="+mn-lt"/>
                <a:cs typeface="+mn-lt"/>
              </a:rPr>
              <a:t>GRNsight</a:t>
            </a:r>
            <a:r>
              <a:rPr lang="en-US" b="1">
                <a:ea typeface="+mn-lt"/>
                <a:cs typeface="+mn-lt"/>
              </a:rPr>
              <a:t> for future research</a:t>
            </a:r>
            <a:endParaRPr lang="en-US" b="1">
              <a:cs typeface="Calibri"/>
            </a:endParaRPr>
          </a:p>
          <a:p>
            <a:pPr lvl="1">
              <a:buFont typeface="Courier New" panose="020B0604020202020204" pitchFamily="34" charset="0"/>
              <a:buChar char="o"/>
            </a:pPr>
            <a:r>
              <a:rPr lang="en-US" b="1">
                <a:ea typeface="+mn-lt"/>
                <a:cs typeface="+mn-lt"/>
              </a:rPr>
              <a:t>Find IDs that can be linked within the ACCESS schema</a:t>
            </a:r>
            <a:endParaRPr lang="en-US" b="1"/>
          </a:p>
          <a:p>
            <a:endParaRPr lang="en-US">
              <a:ea typeface="+mn-lt"/>
              <a:cs typeface="+mn-lt"/>
            </a:endParaRPr>
          </a:p>
          <a:p>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3341380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F9D1C8-16AF-4DD3-82DB-5EDF8CCA7173}"/>
              </a:ext>
            </a:extLst>
          </p:cNvPr>
          <p:cNvSpPr txBox="1">
            <a:spLocks/>
          </p:cNvSpPr>
          <p:nvPr/>
        </p:nvSpPr>
        <p:spPr>
          <a:xfrm>
            <a:off x="838200" y="365125"/>
            <a:ext cx="10515600" cy="1160310"/>
          </a:xfrm>
          <a:prstGeom prst="rect">
            <a:avLst/>
          </a:prstGeom>
          <a:solidFill>
            <a:schemeClr val="accent1">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cs typeface="Calibri Light"/>
              </a:rPr>
              <a:t>Overview of What Will Be Discussed in our Presentation </a:t>
            </a:r>
          </a:p>
        </p:txBody>
      </p:sp>
      <p:sp>
        <p:nvSpPr>
          <p:cNvPr id="2" name="Content Placeholder 2">
            <a:extLst>
              <a:ext uri="{FF2B5EF4-FFF2-40B4-BE49-F238E27FC236}">
                <a16:creationId xmlns:a16="http://schemas.microsoft.com/office/drawing/2014/main" id="{71983DCF-4B42-49A8-A3B1-12FC175F3A2E}"/>
              </a:ext>
            </a:extLst>
          </p:cNvPr>
          <p:cNvSpPr>
            <a:spLocks noGrp="1"/>
          </p:cNvSpPr>
          <p:nvPr/>
        </p:nvSpPr>
        <p:spPr>
          <a:xfrm>
            <a:off x="838200" y="1816626"/>
            <a:ext cx="10363201" cy="46977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a:solidFill>
                  <a:schemeClr val="bg2">
                    <a:lumMod val="75000"/>
                  </a:schemeClr>
                </a:solidFill>
                <a:ea typeface="+mn-lt"/>
                <a:cs typeface="+mn-lt"/>
              </a:rPr>
              <a:t>Data from Thorsen et al. and its scientific relevance was analyzed by </a:t>
            </a:r>
            <a:r>
              <a:rPr lang="en-US" sz="2400" b="1" err="1">
                <a:solidFill>
                  <a:schemeClr val="bg2">
                    <a:lumMod val="75000"/>
                  </a:schemeClr>
                </a:solidFill>
                <a:ea typeface="+mn-lt"/>
                <a:cs typeface="+mn-lt"/>
              </a:rPr>
              <a:t>Sulfiknight</a:t>
            </a:r>
            <a:r>
              <a:rPr lang="en-US" sz="2400" b="1">
                <a:solidFill>
                  <a:schemeClr val="bg2">
                    <a:lumMod val="75000"/>
                  </a:schemeClr>
                </a:solidFill>
                <a:ea typeface="+mn-lt"/>
                <a:cs typeface="+mn-lt"/>
              </a:rPr>
              <a:t> group members</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Data was extracted and organized for analysis</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Statistical analysis was performed on data and was organized by different methodologies, and visualization of this data can be seen through an MS Access database </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Results from each methodology can show how different transcription factors function in </a:t>
            </a:r>
            <a:r>
              <a:rPr lang="en-US" sz="2400" b="1" i="1">
                <a:solidFill>
                  <a:schemeClr val="bg2">
                    <a:lumMod val="75000"/>
                  </a:schemeClr>
                </a:solidFill>
                <a:ea typeface="+mn-lt"/>
                <a:cs typeface="+mn-lt"/>
              </a:rPr>
              <a:t>S. cerevisiae</a:t>
            </a:r>
            <a:r>
              <a:rPr lang="en-US" sz="2400" b="1">
                <a:solidFill>
                  <a:schemeClr val="bg2">
                    <a:lumMod val="75000"/>
                  </a:schemeClr>
                </a:solidFill>
                <a:ea typeface="+mn-lt"/>
                <a:cs typeface="+mn-lt"/>
              </a:rPr>
              <a:t>'s response to arsenic</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This response can be analyzed in future research </a:t>
            </a:r>
          </a:p>
          <a:p>
            <a:pPr>
              <a:lnSpc>
                <a:spcPct val="100000"/>
              </a:lnSpc>
              <a:spcBef>
                <a:spcPts val="0"/>
              </a:spcBef>
            </a:pPr>
            <a:r>
              <a:rPr lang="en-US" sz="2400" b="1">
                <a:solidFill>
                  <a:srgbClr val="000000"/>
                </a:solidFill>
                <a:ea typeface="+mn-lt"/>
                <a:cs typeface="+mn-lt"/>
              </a:rPr>
              <a:t>Results found in </a:t>
            </a:r>
            <a:r>
              <a:rPr lang="en-US" sz="2400" b="1" err="1">
                <a:solidFill>
                  <a:srgbClr val="000000"/>
                </a:solidFill>
                <a:ea typeface="+mn-lt"/>
                <a:cs typeface="+mn-lt"/>
              </a:rPr>
              <a:t>Sulfiknight</a:t>
            </a:r>
            <a:r>
              <a:rPr lang="en-US" sz="2400" b="1">
                <a:solidFill>
                  <a:srgbClr val="000000"/>
                </a:solidFill>
                <a:ea typeface="+mn-lt"/>
                <a:cs typeface="+mn-lt"/>
              </a:rPr>
              <a:t> analysis contain similarities as well as differences found in the original research paper</a:t>
            </a:r>
            <a:endParaRPr lang="en-US" sz="2400" b="1">
              <a:solidFill>
                <a:srgbClr val="000000"/>
              </a:solidFill>
              <a:cs typeface="Calibri"/>
            </a:endParaRPr>
          </a:p>
        </p:txBody>
      </p:sp>
    </p:spTree>
    <p:extLst>
      <p:ext uri="{BB962C8B-B14F-4D97-AF65-F5344CB8AC3E}">
        <p14:creationId xmlns:p14="http://schemas.microsoft.com/office/powerpoint/2010/main" val="3053856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13C5-B66E-46A7-A2CB-4E9FD4EDBAA6}"/>
              </a:ext>
            </a:extLst>
          </p:cNvPr>
          <p:cNvSpPr>
            <a:spLocks noGrp="1"/>
          </p:cNvSpPr>
          <p:nvPr>
            <p:ph type="title"/>
          </p:nvPr>
        </p:nvSpPr>
        <p:spPr>
          <a:xfrm>
            <a:off x="838200" y="365125"/>
            <a:ext cx="10515600" cy="1141949"/>
          </a:xfrm>
          <a:solidFill>
            <a:schemeClr val="accent1">
              <a:lumMod val="60000"/>
              <a:lumOff val="40000"/>
            </a:schemeClr>
          </a:solidFill>
          <a:ln>
            <a:solidFill>
              <a:schemeClr val="tx1"/>
            </a:solidFill>
          </a:ln>
        </p:spPr>
        <p:txBody>
          <a:bodyPr>
            <a:normAutofit/>
          </a:bodyPr>
          <a:lstStyle/>
          <a:p>
            <a:r>
              <a:rPr lang="en-US" sz="3600" b="1">
                <a:solidFill>
                  <a:schemeClr val="bg1"/>
                </a:solidFill>
                <a:latin typeface="Calibri Light"/>
                <a:cs typeface="Calibri Light"/>
              </a:rPr>
              <a:t>The paper's results and our reanalysis of the data</a:t>
            </a:r>
          </a:p>
        </p:txBody>
      </p:sp>
      <p:sp>
        <p:nvSpPr>
          <p:cNvPr id="3" name="Content Placeholder 2">
            <a:extLst>
              <a:ext uri="{FF2B5EF4-FFF2-40B4-BE49-F238E27FC236}">
                <a16:creationId xmlns:a16="http://schemas.microsoft.com/office/drawing/2014/main" id="{8A5955F8-8597-4042-828D-3EE88F8371CC}"/>
              </a:ext>
            </a:extLst>
          </p:cNvPr>
          <p:cNvSpPr>
            <a:spLocks noGrp="1"/>
          </p:cNvSpPr>
          <p:nvPr>
            <p:ph idx="1"/>
          </p:nvPr>
        </p:nvSpPr>
        <p:spPr/>
        <p:txBody>
          <a:bodyPr vert="horz" lIns="91440" tIns="45720" rIns="91440" bIns="45720" rtlCol="0" anchor="t">
            <a:normAutofit fontScale="92500" lnSpcReduction="20000"/>
          </a:bodyPr>
          <a:lstStyle/>
          <a:p>
            <a:r>
              <a:rPr lang="en-US" b="1">
                <a:cs typeface="Calibri"/>
              </a:rPr>
              <a:t>The yeast cells were exposed to two concentrations of sodium As(III)</a:t>
            </a:r>
          </a:p>
          <a:p>
            <a:pPr lvl="1">
              <a:buFont typeface="Courier New" panose="020B0604020202020204" pitchFamily="34" charset="0"/>
              <a:buChar char="o"/>
            </a:pPr>
            <a:r>
              <a:rPr lang="en-US" b="1">
                <a:ea typeface="+mn-lt"/>
                <a:cs typeface="+mn-lt"/>
              </a:rPr>
              <a:t>0.2mM and 1mM</a:t>
            </a:r>
          </a:p>
          <a:p>
            <a:r>
              <a:rPr lang="en-US" b="1">
                <a:cs typeface="Calibri"/>
              </a:rPr>
              <a:t>Some genes were related to arsenic detoxification and structural components of the sulfur assimilation and GSH biosynthesis pathway</a:t>
            </a:r>
          </a:p>
          <a:p>
            <a:pPr lvl="1">
              <a:buFont typeface="Courier New" panose="020B0604020202020204" pitchFamily="34" charset="0"/>
              <a:buChar char="o"/>
            </a:pPr>
            <a:r>
              <a:rPr lang="en-US" b="1">
                <a:ea typeface="+mn-lt"/>
                <a:cs typeface="+mn-lt"/>
              </a:rPr>
              <a:t>Due to the results showing that As-(III)-exposed cells channel a large part of assimilated sulfur </a:t>
            </a:r>
          </a:p>
          <a:p>
            <a:r>
              <a:rPr lang="en-US" b="1">
                <a:ea typeface="+mn-lt"/>
                <a:cs typeface="+mn-lt"/>
              </a:rPr>
              <a:t>The paper focused on Met4 and Yap1 while there are many other transcription factors </a:t>
            </a:r>
          </a:p>
          <a:p>
            <a:pPr lvl="1">
              <a:buFont typeface="Courier New" panose="020B0604020202020204" pitchFamily="34" charset="0"/>
              <a:buChar char="o"/>
            </a:pPr>
            <a:r>
              <a:rPr lang="en-US" b="1" i="1">
                <a:ea typeface="+mn-lt"/>
                <a:cs typeface="+mn-lt"/>
              </a:rPr>
              <a:t>CUP9, GCR1, HSF1, SFP1, etc.</a:t>
            </a:r>
            <a:r>
              <a:rPr lang="en-US" b="1">
                <a:ea typeface="+mn-lt"/>
                <a:cs typeface="+mn-lt"/>
              </a:rPr>
              <a:t> </a:t>
            </a:r>
          </a:p>
          <a:p>
            <a:r>
              <a:rPr lang="en-US" b="1">
                <a:ea typeface="+mn-lt"/>
                <a:cs typeface="+mn-lt"/>
              </a:rPr>
              <a:t>Difficulty with navigating key parts of the research</a:t>
            </a:r>
          </a:p>
          <a:p>
            <a:pPr lvl="1">
              <a:buFont typeface="Courier New" panose="020B0604020202020204" pitchFamily="34" charset="0"/>
              <a:buChar char="o"/>
            </a:pPr>
            <a:r>
              <a:rPr lang="en-US" b="1">
                <a:ea typeface="+mn-lt"/>
                <a:cs typeface="+mn-lt"/>
              </a:rPr>
              <a:t>Strain name </a:t>
            </a:r>
          </a:p>
          <a:p>
            <a:r>
              <a:rPr lang="en-US" b="1">
                <a:ea typeface="+mn-lt"/>
                <a:cs typeface="+mn-lt"/>
              </a:rPr>
              <a:t>Could only work on one dataset that compiled everything</a:t>
            </a:r>
          </a:p>
          <a:p>
            <a:pPr lvl="1">
              <a:buFont typeface="Courier New" panose="020B0604020202020204" pitchFamily="34" charset="0"/>
              <a:buChar char="o"/>
            </a:pPr>
            <a:r>
              <a:rPr lang="en-US" b="1">
                <a:ea typeface="+mn-lt"/>
                <a:cs typeface="+mn-lt"/>
              </a:rPr>
              <a:t>Multiple datasheets were available, but we used Set A</a:t>
            </a:r>
            <a:endParaRPr lang="en-US" b="1">
              <a:cs typeface="Calibri"/>
            </a:endParaRPr>
          </a:p>
          <a:p>
            <a:endParaRPr lang="en-US">
              <a:cs typeface="Calibri"/>
            </a:endParaRPr>
          </a:p>
          <a:p>
            <a:pPr lvl="1"/>
            <a:endParaRPr lang="en-US">
              <a:cs typeface="Calibri"/>
            </a:endParaRPr>
          </a:p>
          <a:p>
            <a:pPr marL="457200" lvl="1" indent="0">
              <a:buNone/>
            </a:pPr>
            <a:endParaRPr lang="en-US">
              <a:cs typeface="Calibri"/>
            </a:endParaRPr>
          </a:p>
          <a:p>
            <a:pPr lvl="1"/>
            <a:endParaRPr lang="en-US">
              <a:cs typeface="Calibri"/>
            </a:endParaRPr>
          </a:p>
          <a:p>
            <a:pPr marL="457200" lvl="1" indent="0">
              <a:buNone/>
            </a:pPr>
            <a:endParaRPr lang="en-US">
              <a:cs typeface="Calibri"/>
            </a:endParaRPr>
          </a:p>
          <a:p>
            <a:pPr marL="457200" lvl="1" indent="0">
              <a:buNone/>
            </a:pPr>
            <a:endParaRPr lang="en-US">
              <a:cs typeface="Calibri"/>
            </a:endParaRPr>
          </a:p>
        </p:txBody>
      </p:sp>
    </p:spTree>
    <p:extLst>
      <p:ext uri="{BB962C8B-B14F-4D97-AF65-F5344CB8AC3E}">
        <p14:creationId xmlns:p14="http://schemas.microsoft.com/office/powerpoint/2010/main" val="1898629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84EF-DDA1-434A-BD54-350300CC0903}"/>
              </a:ext>
            </a:extLst>
          </p:cNvPr>
          <p:cNvSpPr>
            <a:spLocks noGrp="1"/>
          </p:cNvSpPr>
          <p:nvPr>
            <p:ph type="title"/>
          </p:nvPr>
        </p:nvSpPr>
        <p:spPr>
          <a:xfrm>
            <a:off x="838200" y="365125"/>
            <a:ext cx="4254348" cy="1004238"/>
          </a:xfrm>
          <a:solidFill>
            <a:schemeClr val="accent1">
              <a:lumMod val="60000"/>
              <a:lumOff val="40000"/>
            </a:schemeClr>
          </a:solidFill>
          <a:ln>
            <a:solidFill>
              <a:schemeClr val="tx1"/>
            </a:solidFill>
          </a:ln>
        </p:spPr>
        <p:txBody>
          <a:bodyPr>
            <a:normAutofit/>
          </a:bodyPr>
          <a:lstStyle/>
          <a:p>
            <a:r>
              <a:rPr lang="en-US" sz="3600" b="1">
                <a:solidFill>
                  <a:schemeClr val="bg1"/>
                </a:solidFill>
                <a:latin typeface="Calibri Light"/>
                <a:cs typeface="Calibri Light"/>
              </a:rPr>
              <a:t>Acknowledgments </a:t>
            </a:r>
          </a:p>
        </p:txBody>
      </p:sp>
      <p:sp>
        <p:nvSpPr>
          <p:cNvPr id="3" name="Content Placeholder 2">
            <a:extLst>
              <a:ext uri="{FF2B5EF4-FFF2-40B4-BE49-F238E27FC236}">
                <a16:creationId xmlns:a16="http://schemas.microsoft.com/office/drawing/2014/main" id="{C68CDC8D-AB5A-4D99-B64A-98B9A3AC8321}"/>
              </a:ext>
            </a:extLst>
          </p:cNvPr>
          <p:cNvSpPr>
            <a:spLocks noGrp="1"/>
          </p:cNvSpPr>
          <p:nvPr>
            <p:ph idx="1"/>
          </p:nvPr>
        </p:nvSpPr>
        <p:spPr>
          <a:xfrm>
            <a:off x="838200" y="1825625"/>
            <a:ext cx="5457825" cy="4351338"/>
          </a:xfrm>
        </p:spPr>
        <p:txBody>
          <a:bodyPr vert="horz" lIns="91440" tIns="45720" rIns="91440" bIns="45720" rtlCol="0" anchor="t">
            <a:normAutofit/>
          </a:bodyPr>
          <a:lstStyle/>
          <a:p>
            <a:r>
              <a:rPr lang="en-US" b="1">
                <a:cs typeface="Calibri"/>
              </a:rPr>
              <a:t>Dr. Kam Dahlquist</a:t>
            </a:r>
          </a:p>
          <a:p>
            <a:r>
              <a:rPr lang="en-US" b="1">
                <a:cs typeface="Calibri"/>
              </a:rPr>
              <a:t>Skinny Genes and </a:t>
            </a:r>
            <a:r>
              <a:rPr lang="en-US" b="1" err="1">
                <a:cs typeface="Calibri"/>
              </a:rPr>
              <a:t>FunGals</a:t>
            </a:r>
            <a:r>
              <a:rPr lang="en-US" b="1">
                <a:cs typeface="Calibri"/>
              </a:rPr>
              <a:t> </a:t>
            </a:r>
          </a:p>
          <a:p>
            <a:r>
              <a:rPr lang="en-US" b="1">
                <a:cs typeface="Calibri"/>
              </a:rPr>
              <a:t>Seaver College of Science and Engineering</a:t>
            </a:r>
          </a:p>
          <a:p>
            <a:r>
              <a:rPr lang="en-US" b="1">
                <a:cs typeface="Calibri"/>
              </a:rPr>
              <a:t>LMU Computer Science Department</a:t>
            </a:r>
          </a:p>
          <a:p>
            <a:r>
              <a:rPr lang="en-US" b="1">
                <a:cs typeface="Calibri"/>
              </a:rPr>
              <a:t>Loyola Marymount University</a:t>
            </a:r>
          </a:p>
          <a:p>
            <a:pPr marL="0" indent="0">
              <a:buNone/>
            </a:pPr>
            <a:endParaRPr lang="en-US">
              <a:cs typeface="Calibri"/>
            </a:endParaRPr>
          </a:p>
        </p:txBody>
      </p:sp>
      <p:sp>
        <p:nvSpPr>
          <p:cNvPr id="6" name="TextBox 1">
            <a:extLst>
              <a:ext uri="{FF2B5EF4-FFF2-40B4-BE49-F238E27FC236}">
                <a16:creationId xmlns:a16="http://schemas.microsoft.com/office/drawing/2014/main" id="{83B7A7BC-40AD-4824-AEE2-B8C2120164FB}"/>
              </a:ext>
            </a:extLst>
          </p:cNvPr>
          <p:cNvSpPr txBox="1"/>
          <p:nvPr/>
        </p:nvSpPr>
        <p:spPr>
          <a:xfrm>
            <a:off x="6780156" y="2056568"/>
            <a:ext cx="318852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mn-lt"/>
                <a:cs typeface="+mn-lt"/>
              </a:rPr>
              <a:t>https://www.lmu.edu/</a:t>
            </a:r>
            <a:endParaRPr lang="en-US" sz="1200">
              <a:cs typeface="Calibri"/>
            </a:endParaRPr>
          </a:p>
        </p:txBody>
      </p:sp>
      <p:pic>
        <p:nvPicPr>
          <p:cNvPr id="5" name="Picture 6" descr="A picture containing text, book&#10;&#10;Description generated with very high confidence">
            <a:extLst>
              <a:ext uri="{FF2B5EF4-FFF2-40B4-BE49-F238E27FC236}">
                <a16:creationId xmlns:a16="http://schemas.microsoft.com/office/drawing/2014/main" id="{BA51A4E6-412C-4B8C-B0AA-63E09832DCED}"/>
              </a:ext>
            </a:extLst>
          </p:cNvPr>
          <p:cNvPicPr>
            <a:picLocks noChangeAspect="1"/>
          </p:cNvPicPr>
          <p:nvPr/>
        </p:nvPicPr>
        <p:blipFill>
          <a:blip r:embed="rId3"/>
          <a:stretch>
            <a:fillRect/>
          </a:stretch>
        </p:blipFill>
        <p:spPr>
          <a:xfrm>
            <a:off x="6776605" y="248248"/>
            <a:ext cx="4899313" cy="1772916"/>
          </a:xfrm>
          <a:prstGeom prst="rect">
            <a:avLst/>
          </a:prstGeom>
        </p:spPr>
      </p:pic>
      <p:pic>
        <p:nvPicPr>
          <p:cNvPr id="7" name="Picture 7" descr="A picture containing table, sitting, cake, white&#10;&#10;Description generated with very high confidence">
            <a:extLst>
              <a:ext uri="{FF2B5EF4-FFF2-40B4-BE49-F238E27FC236}">
                <a16:creationId xmlns:a16="http://schemas.microsoft.com/office/drawing/2014/main" id="{7E4B3BE3-49C3-46E8-8B76-37C9DB1F9AD7}"/>
              </a:ext>
            </a:extLst>
          </p:cNvPr>
          <p:cNvPicPr>
            <a:picLocks noChangeAspect="1"/>
          </p:cNvPicPr>
          <p:nvPr/>
        </p:nvPicPr>
        <p:blipFill>
          <a:blip r:embed="rId4"/>
          <a:stretch>
            <a:fillRect/>
          </a:stretch>
        </p:blipFill>
        <p:spPr>
          <a:xfrm>
            <a:off x="10448057" y="5032715"/>
            <a:ext cx="1721429" cy="1745571"/>
          </a:xfrm>
          <a:prstGeom prst="rect">
            <a:avLst/>
          </a:prstGeom>
        </p:spPr>
      </p:pic>
      <p:pic>
        <p:nvPicPr>
          <p:cNvPr id="4" name="Picture 7" descr="A picture containing drawing&#10;&#10;Description generated with very high confidence">
            <a:extLst>
              <a:ext uri="{FF2B5EF4-FFF2-40B4-BE49-F238E27FC236}">
                <a16:creationId xmlns:a16="http://schemas.microsoft.com/office/drawing/2014/main" id="{F78C898B-6D1B-4640-80DC-348DF36150E9}"/>
              </a:ext>
            </a:extLst>
          </p:cNvPr>
          <p:cNvPicPr>
            <a:picLocks noChangeAspect="1"/>
          </p:cNvPicPr>
          <p:nvPr/>
        </p:nvPicPr>
        <p:blipFill rotWithShape="1">
          <a:blip r:embed="rId5"/>
          <a:srcRect b="7339"/>
          <a:stretch/>
        </p:blipFill>
        <p:spPr>
          <a:xfrm>
            <a:off x="6739765" y="2590572"/>
            <a:ext cx="3568622" cy="933612"/>
          </a:xfrm>
          <a:prstGeom prst="rect">
            <a:avLst/>
          </a:prstGeom>
        </p:spPr>
      </p:pic>
      <p:sp>
        <p:nvSpPr>
          <p:cNvPr id="9" name="TextBox 1">
            <a:extLst>
              <a:ext uri="{FF2B5EF4-FFF2-40B4-BE49-F238E27FC236}">
                <a16:creationId xmlns:a16="http://schemas.microsoft.com/office/drawing/2014/main" id="{32900742-8E7A-4FC4-9878-101B26A0E24F}"/>
              </a:ext>
            </a:extLst>
          </p:cNvPr>
          <p:cNvSpPr txBox="1"/>
          <p:nvPr/>
        </p:nvSpPr>
        <p:spPr>
          <a:xfrm>
            <a:off x="6809377" y="3527163"/>
            <a:ext cx="318852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mn-lt"/>
                <a:cs typeface="+mn-lt"/>
              </a:rPr>
              <a:t>http://www.yeastract.com/index.php</a:t>
            </a:r>
            <a:endParaRPr lang="en-US"/>
          </a:p>
        </p:txBody>
      </p:sp>
      <p:pic>
        <p:nvPicPr>
          <p:cNvPr id="8" name="Picture 9" descr="A close up of a logo&#10;&#10;Description generated with very high confidence">
            <a:extLst>
              <a:ext uri="{FF2B5EF4-FFF2-40B4-BE49-F238E27FC236}">
                <a16:creationId xmlns:a16="http://schemas.microsoft.com/office/drawing/2014/main" id="{9BA0DA48-0F4A-4043-A6C4-BD2EA54FFF28}"/>
              </a:ext>
            </a:extLst>
          </p:cNvPr>
          <p:cNvPicPr>
            <a:picLocks noChangeAspect="1"/>
          </p:cNvPicPr>
          <p:nvPr/>
        </p:nvPicPr>
        <p:blipFill>
          <a:blip r:embed="rId6"/>
          <a:stretch>
            <a:fillRect/>
          </a:stretch>
        </p:blipFill>
        <p:spPr>
          <a:xfrm>
            <a:off x="6779840" y="4030755"/>
            <a:ext cx="3383616" cy="1010771"/>
          </a:xfrm>
          <a:prstGeom prst="rect">
            <a:avLst/>
          </a:prstGeom>
        </p:spPr>
      </p:pic>
      <p:sp>
        <p:nvSpPr>
          <p:cNvPr id="11" name="TextBox 1">
            <a:extLst>
              <a:ext uri="{FF2B5EF4-FFF2-40B4-BE49-F238E27FC236}">
                <a16:creationId xmlns:a16="http://schemas.microsoft.com/office/drawing/2014/main" id="{4C31E662-5780-474C-A464-2F47DEA55621}"/>
              </a:ext>
            </a:extLst>
          </p:cNvPr>
          <p:cNvSpPr txBox="1"/>
          <p:nvPr/>
        </p:nvSpPr>
        <p:spPr>
          <a:xfrm>
            <a:off x="6934883" y="5006339"/>
            <a:ext cx="318852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mn-lt"/>
                <a:cs typeface="+mn-lt"/>
              </a:rPr>
              <a:t>http://geneontology.org/</a:t>
            </a:r>
            <a:endParaRPr lang="en-US"/>
          </a:p>
        </p:txBody>
      </p:sp>
    </p:spTree>
    <p:extLst>
      <p:ext uri="{BB962C8B-B14F-4D97-AF65-F5344CB8AC3E}">
        <p14:creationId xmlns:p14="http://schemas.microsoft.com/office/powerpoint/2010/main" val="682154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618F36-0D95-4BDF-9B12-AE43D6A6B546}"/>
              </a:ext>
            </a:extLst>
          </p:cNvPr>
          <p:cNvSpPr>
            <a:spLocks noGrp="1"/>
          </p:cNvSpPr>
          <p:nvPr>
            <p:ph idx="1"/>
          </p:nvPr>
        </p:nvSpPr>
        <p:spPr>
          <a:xfrm>
            <a:off x="838200" y="1641270"/>
            <a:ext cx="10515600" cy="4351338"/>
          </a:xfrm>
        </p:spPr>
        <p:txBody>
          <a:bodyPr vert="horz" lIns="91440" tIns="45720" rIns="91440" bIns="45720" rtlCol="0" anchor="t">
            <a:normAutofit/>
          </a:bodyPr>
          <a:lstStyle/>
          <a:p>
            <a:pPr marL="457200" lvl="1" indent="-914400">
              <a:buNone/>
            </a:pPr>
            <a:r>
              <a:rPr lang="en-US" sz="2000" b="1">
                <a:cs typeface="Calibri"/>
              </a:rPr>
              <a:t>Barreto, L., </a:t>
            </a:r>
            <a:r>
              <a:rPr lang="en-US" sz="2000" b="1" err="1">
                <a:cs typeface="Calibri"/>
              </a:rPr>
              <a:t>Canadell</a:t>
            </a:r>
            <a:r>
              <a:rPr lang="en-US" sz="2000" b="1">
                <a:cs typeface="Calibri"/>
              </a:rPr>
              <a:t>, D., Valverde‐</a:t>
            </a:r>
            <a:r>
              <a:rPr lang="en-US" sz="2000" b="1" err="1">
                <a:cs typeface="Calibri"/>
              </a:rPr>
              <a:t>Saubí</a:t>
            </a:r>
            <a:r>
              <a:rPr lang="en-US" sz="2000" b="1">
                <a:cs typeface="Calibri"/>
              </a:rPr>
              <a:t>, D., Casamayor, A., &amp; </a:t>
            </a:r>
            <a:r>
              <a:rPr lang="en-US" sz="2000" b="1" err="1">
                <a:cs typeface="Calibri"/>
              </a:rPr>
              <a:t>Ariño</a:t>
            </a:r>
            <a:r>
              <a:rPr lang="en-US" sz="2000" b="1">
                <a:cs typeface="Calibri"/>
              </a:rPr>
              <a:t>, J. (2012). The short‐term response of yeast to potassium starvation. </a:t>
            </a:r>
            <a:r>
              <a:rPr lang="en-US" sz="2000" b="1" i="1">
                <a:cs typeface="Calibri"/>
              </a:rPr>
              <a:t>Environmental microbiology</a:t>
            </a:r>
            <a:r>
              <a:rPr lang="en-US" sz="2000" b="1">
                <a:cs typeface="Calibri"/>
              </a:rPr>
              <a:t>, 14(11), 3026-3042. DOI: 10.1111/j.1462-2920.2012.02887.x</a:t>
            </a:r>
          </a:p>
          <a:p>
            <a:pPr marL="457200" lvl="1" indent="-914400">
              <a:buNone/>
            </a:pPr>
            <a:r>
              <a:rPr lang="en-US" sz="2000" b="1">
                <a:cs typeface="Calibri"/>
              </a:rPr>
              <a:t>Kitagawa, E., Takahashi, J., </a:t>
            </a:r>
            <a:r>
              <a:rPr lang="en-US" sz="2000" b="1" err="1">
                <a:cs typeface="Calibri"/>
              </a:rPr>
              <a:t>Momose</a:t>
            </a:r>
            <a:r>
              <a:rPr lang="en-US" sz="2000" b="1">
                <a:cs typeface="Calibri"/>
              </a:rPr>
              <a:t>, Y., &amp; </a:t>
            </a:r>
            <a:r>
              <a:rPr lang="en-US" sz="2000" b="1" err="1">
                <a:cs typeface="Calibri"/>
              </a:rPr>
              <a:t>Iwahashi</a:t>
            </a:r>
            <a:r>
              <a:rPr lang="en-US" sz="2000" b="1">
                <a:cs typeface="Calibri"/>
              </a:rPr>
              <a:t>, H. (2002). Effects of the pesticide thiuram: genome-wide screening of indicator genes by yeast DNA microarray. </a:t>
            </a:r>
            <a:r>
              <a:rPr lang="en-US" sz="2000" b="1" i="1">
                <a:cs typeface="Calibri"/>
              </a:rPr>
              <a:t>Environmental science &amp; technology</a:t>
            </a:r>
            <a:r>
              <a:rPr lang="en-US" sz="2000" b="1">
                <a:cs typeface="Calibri"/>
              </a:rPr>
              <a:t>, 36(18), 3908-3915. DOI: 10.1021/es015705v</a:t>
            </a:r>
            <a:endParaRPr lang="en-US" b="1">
              <a:cs typeface="Calibri"/>
            </a:endParaRPr>
          </a:p>
          <a:p>
            <a:pPr marL="457200" lvl="1" indent="-914400">
              <a:buNone/>
            </a:pPr>
            <a:r>
              <a:rPr lang="en-US" sz="2000" b="1">
                <a:cs typeface="Calibri"/>
              </a:rPr>
              <a:t>Thorsen, M., </a:t>
            </a:r>
            <a:r>
              <a:rPr lang="en-US" sz="2000" b="1" err="1">
                <a:cs typeface="Calibri"/>
              </a:rPr>
              <a:t>Lagniel</a:t>
            </a:r>
            <a:r>
              <a:rPr lang="en-US" sz="2000" b="1">
                <a:cs typeface="Calibri"/>
              </a:rPr>
              <a:t>, G., </a:t>
            </a:r>
            <a:r>
              <a:rPr lang="en-US" sz="2000" b="1" err="1">
                <a:cs typeface="Calibri"/>
              </a:rPr>
              <a:t>Kristiansson</a:t>
            </a:r>
            <a:r>
              <a:rPr lang="en-US" sz="2000" b="1">
                <a:cs typeface="Calibri"/>
              </a:rPr>
              <a:t>, E., Junot, C., </a:t>
            </a:r>
            <a:r>
              <a:rPr lang="en-US" sz="2000" b="1" err="1">
                <a:cs typeface="Calibri"/>
              </a:rPr>
              <a:t>Nerman</a:t>
            </a:r>
            <a:r>
              <a:rPr lang="en-US" sz="2000" b="1">
                <a:cs typeface="Calibri"/>
              </a:rPr>
              <a:t>, O., Labarre, J., &amp; Tamás, M. J. (2007). Quantitative transcriptome, proteome, and sulfur metabolite profiling of the Saccharomyces cerevisiae response to </a:t>
            </a:r>
            <a:r>
              <a:rPr lang="en-US" sz="2000" b="1" err="1">
                <a:cs typeface="Calibri"/>
              </a:rPr>
              <a:t>arsenite</a:t>
            </a:r>
            <a:r>
              <a:rPr lang="en-US" sz="2000" b="1">
                <a:cs typeface="Calibri"/>
              </a:rPr>
              <a:t>. </a:t>
            </a:r>
            <a:r>
              <a:rPr lang="en-US" sz="2000" b="1" i="1">
                <a:cs typeface="Calibri"/>
              </a:rPr>
              <a:t>Physiological genomics</a:t>
            </a:r>
            <a:r>
              <a:rPr lang="en-US" sz="2000" b="1">
                <a:cs typeface="Calibri"/>
              </a:rPr>
              <a:t>, 30(1), 35-43. DOI: 10.1152/physiolgenomics.00236.2006</a:t>
            </a:r>
            <a:endParaRPr lang="en-US" b="1"/>
          </a:p>
          <a:p>
            <a:pPr marL="457200" lvl="1" indent="-914400">
              <a:buNone/>
            </a:pPr>
            <a:endParaRPr lang="en-US" sz="2000">
              <a:cs typeface="Calibri"/>
            </a:endParaRPr>
          </a:p>
          <a:p>
            <a:pPr marL="457200" lvl="1" indent="-914400">
              <a:buNone/>
            </a:pPr>
            <a:endParaRPr lang="en-US" sz="2000">
              <a:cs typeface="Calibri"/>
            </a:endParaRPr>
          </a:p>
          <a:p>
            <a:pPr indent="-914400"/>
            <a:endParaRPr lang="en-US">
              <a:cs typeface="Calibri"/>
            </a:endParaRPr>
          </a:p>
          <a:p>
            <a:endParaRPr lang="en-US">
              <a:cs typeface="Calibri"/>
            </a:endParaRPr>
          </a:p>
        </p:txBody>
      </p:sp>
      <p:sp>
        <p:nvSpPr>
          <p:cNvPr id="27" name="Title 1">
            <a:extLst>
              <a:ext uri="{FF2B5EF4-FFF2-40B4-BE49-F238E27FC236}">
                <a16:creationId xmlns:a16="http://schemas.microsoft.com/office/drawing/2014/main" id="{C0419244-32F0-40EC-A202-14AD2BCCB8D4}"/>
              </a:ext>
            </a:extLst>
          </p:cNvPr>
          <p:cNvSpPr>
            <a:spLocks noGrp="1"/>
          </p:cNvSpPr>
          <p:nvPr>
            <p:ph type="title"/>
          </p:nvPr>
        </p:nvSpPr>
        <p:spPr>
          <a:xfrm>
            <a:off x="839244" y="365125"/>
            <a:ext cx="10512783" cy="1004238"/>
          </a:xfrm>
          <a:solidFill>
            <a:schemeClr val="accent1">
              <a:lumMod val="60000"/>
              <a:lumOff val="40000"/>
            </a:schemeClr>
          </a:solidFill>
          <a:ln>
            <a:solidFill>
              <a:schemeClr val="tx1"/>
            </a:solidFill>
          </a:ln>
        </p:spPr>
        <p:txBody>
          <a:bodyPr>
            <a:normAutofit/>
          </a:bodyPr>
          <a:lstStyle/>
          <a:p>
            <a:pPr algn="ctr"/>
            <a:r>
              <a:rPr lang="en-US" sz="3600" b="1">
                <a:solidFill>
                  <a:schemeClr val="bg1"/>
                </a:solidFill>
                <a:latin typeface="Calibri Light"/>
                <a:cs typeface="Calibri Light"/>
              </a:rPr>
              <a:t>Sources used for this presentation</a:t>
            </a:r>
            <a:endParaRPr lang="en-US" sz="3600">
              <a:solidFill>
                <a:schemeClr val="bg1"/>
              </a:solidFill>
              <a:latin typeface="Calibri Light"/>
              <a:cs typeface="Calibri Light"/>
            </a:endParaRPr>
          </a:p>
        </p:txBody>
      </p:sp>
    </p:spTree>
    <p:extLst>
      <p:ext uri="{BB962C8B-B14F-4D97-AF65-F5344CB8AC3E}">
        <p14:creationId xmlns:p14="http://schemas.microsoft.com/office/powerpoint/2010/main" val="1961140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C383-7C3D-482B-816F-563042EEF120}"/>
              </a:ext>
            </a:extLst>
          </p:cNvPr>
          <p:cNvSpPr>
            <a:spLocks noGrp="1"/>
          </p:cNvSpPr>
          <p:nvPr>
            <p:ph type="title"/>
          </p:nvPr>
        </p:nvSpPr>
        <p:spPr>
          <a:xfrm>
            <a:off x="703007" y="315964"/>
            <a:ext cx="10785987" cy="1399304"/>
          </a:xfrm>
          <a:solidFill>
            <a:schemeClr val="accent1">
              <a:lumMod val="60000"/>
              <a:lumOff val="40000"/>
            </a:schemeClr>
          </a:solidFill>
          <a:ln>
            <a:solidFill>
              <a:schemeClr val="tx1"/>
            </a:solidFill>
          </a:ln>
        </p:spPr>
        <p:txBody>
          <a:bodyPr>
            <a:normAutofit/>
          </a:bodyPr>
          <a:lstStyle/>
          <a:p>
            <a:r>
              <a:rPr lang="en-US" sz="3600" b="1">
                <a:solidFill>
                  <a:srgbClr val="FFFFFF"/>
                </a:solidFill>
                <a:cs typeface="Calibri Light"/>
              </a:rPr>
              <a:t>The Importance of this Experiment was to Gain a Detailed Insight on Yeast Response to </a:t>
            </a:r>
            <a:r>
              <a:rPr lang="en-US" sz="3600" b="1" err="1">
                <a:solidFill>
                  <a:srgbClr val="FFFFFF"/>
                </a:solidFill>
                <a:cs typeface="Calibri Light"/>
              </a:rPr>
              <a:t>Arsenite</a:t>
            </a:r>
          </a:p>
        </p:txBody>
      </p:sp>
      <p:sp>
        <p:nvSpPr>
          <p:cNvPr id="3" name="Content Placeholder 2">
            <a:extLst>
              <a:ext uri="{FF2B5EF4-FFF2-40B4-BE49-F238E27FC236}">
                <a16:creationId xmlns:a16="http://schemas.microsoft.com/office/drawing/2014/main" id="{8AACA559-26F3-46BB-80DD-47717676ABAD}"/>
              </a:ext>
            </a:extLst>
          </p:cNvPr>
          <p:cNvSpPr>
            <a:spLocks noGrp="1"/>
          </p:cNvSpPr>
          <p:nvPr>
            <p:ph idx="1"/>
          </p:nvPr>
        </p:nvSpPr>
        <p:spPr/>
        <p:txBody>
          <a:bodyPr vert="horz" lIns="91440" tIns="45720" rIns="91440" bIns="45720" rtlCol="0" anchor="t">
            <a:normAutofit/>
          </a:bodyPr>
          <a:lstStyle/>
          <a:p>
            <a:r>
              <a:rPr lang="en-US" b="1">
                <a:cs typeface="Calibri"/>
              </a:rPr>
              <a:t>Organisms are exposed to toxic agents in their environment so forming a tolerance is essential for survival</a:t>
            </a:r>
          </a:p>
          <a:p>
            <a:r>
              <a:rPr lang="en-US" b="1" i="1">
                <a:cs typeface="Calibri" panose="020F0502020204030204"/>
              </a:rPr>
              <a:t>Saccharomyces cerevisiae </a:t>
            </a:r>
            <a:r>
              <a:rPr lang="en-US" b="1">
                <a:cs typeface="Calibri"/>
              </a:rPr>
              <a:t>bypasses this toxicity through:</a:t>
            </a:r>
          </a:p>
          <a:p>
            <a:pPr lvl="1">
              <a:buFont typeface="Courier New" panose="020B0604020202020204" pitchFamily="34" charset="0"/>
              <a:buChar char="o"/>
            </a:pPr>
            <a:r>
              <a:rPr lang="en-US" b="1">
                <a:cs typeface="Calibri"/>
              </a:rPr>
              <a:t>Plasma membrane protein Acr3p, from collecting glutathione-conjugated As(III) in the vacuole using Ycf1p (ABC transporter) and reducing the As(III) levels in aquaglyceroporin Fps1p </a:t>
            </a:r>
          </a:p>
          <a:p>
            <a:pPr lvl="1">
              <a:buFont typeface="Courier New" panose="020B0604020202020204" pitchFamily="34" charset="0"/>
              <a:buChar char="o"/>
            </a:pPr>
            <a:r>
              <a:rPr lang="en-US" b="1">
                <a:cs typeface="Calibri"/>
              </a:rPr>
              <a:t>Modification of the cytosolic redox and glutathione levels</a:t>
            </a:r>
          </a:p>
        </p:txBody>
      </p:sp>
    </p:spTree>
    <p:extLst>
      <p:ext uri="{BB962C8B-B14F-4D97-AF65-F5344CB8AC3E}">
        <p14:creationId xmlns:p14="http://schemas.microsoft.com/office/powerpoint/2010/main" val="258389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9BBE-C4B6-4183-B5A2-99D44FC85A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DB015D-FF67-4AE8-A3B5-41FB99D39A5A}"/>
              </a:ext>
            </a:extLst>
          </p:cNvPr>
          <p:cNvSpPr>
            <a:spLocks noGrp="1"/>
          </p:cNvSpPr>
          <p:nvPr>
            <p:ph idx="1"/>
          </p:nvPr>
        </p:nvSpPr>
        <p:spPr/>
        <p:txBody>
          <a:bodyPr vert="horz" lIns="91440" tIns="45720" rIns="91440" bIns="45720" rtlCol="0" anchor="t">
            <a:normAutofit/>
          </a:bodyPr>
          <a:lstStyle/>
          <a:p>
            <a:r>
              <a:rPr lang="en-US" b="1">
                <a:cs typeface="Calibri"/>
              </a:rPr>
              <a:t>Met4p is significant in cadmium tolerance, controlling sulfur assimilation and glutathione biosynthesis</a:t>
            </a:r>
          </a:p>
          <a:p>
            <a:pPr lvl="1">
              <a:buFont typeface="Courier New" panose="020B0604020202020204" pitchFamily="34" charset="0"/>
              <a:buChar char="o"/>
            </a:pPr>
            <a:r>
              <a:rPr lang="en-US" b="1">
                <a:cs typeface="Calibri"/>
              </a:rPr>
              <a:t>Met4p plays a role in As(III) tolerance, but more significant role in cadmium</a:t>
            </a:r>
          </a:p>
          <a:p>
            <a:r>
              <a:rPr lang="en-US" b="1">
                <a:cs typeface="Calibri"/>
              </a:rPr>
              <a:t>Yap1p can regulate transcription for protein encoding genes with antioxidant properties, including </a:t>
            </a:r>
            <a:r>
              <a:rPr lang="en-US" b="1" i="1">
                <a:cs typeface="Calibri"/>
              </a:rPr>
              <a:t>YCF1 </a:t>
            </a:r>
            <a:r>
              <a:rPr lang="en-US" b="1">
                <a:cs typeface="Calibri"/>
              </a:rPr>
              <a:t>and </a:t>
            </a:r>
            <a:r>
              <a:rPr lang="en-US" b="1" i="1">
                <a:cs typeface="Calibri"/>
              </a:rPr>
              <a:t>ACR3 </a:t>
            </a:r>
            <a:r>
              <a:rPr lang="en-US" b="1">
                <a:cs typeface="Calibri"/>
              </a:rPr>
              <a:t>(arsenic-specific detoxification)</a:t>
            </a:r>
          </a:p>
          <a:p>
            <a:pPr lvl="1">
              <a:buFont typeface="Courier New" panose="020B0604020202020204" pitchFamily="34" charset="0"/>
              <a:buChar char="o"/>
            </a:pPr>
            <a:r>
              <a:rPr lang="en-US" b="1">
                <a:ea typeface="+mn-lt"/>
                <a:cs typeface="+mn-lt"/>
              </a:rPr>
              <a:t>Acr3 sequesters glutathione-conjugated As(III) in a vacuole and Ycf1p transports it as well as helps in reducing As(III) influx </a:t>
            </a:r>
            <a:endParaRPr lang="en-US" b="1">
              <a:cs typeface="Calibri"/>
            </a:endParaRPr>
          </a:p>
          <a:p>
            <a:pPr lvl="1"/>
            <a:endParaRPr lang="en-US">
              <a:cs typeface="Calibri"/>
            </a:endParaRPr>
          </a:p>
        </p:txBody>
      </p:sp>
      <p:sp>
        <p:nvSpPr>
          <p:cNvPr id="5" name="Title 1">
            <a:extLst>
              <a:ext uri="{FF2B5EF4-FFF2-40B4-BE49-F238E27FC236}">
                <a16:creationId xmlns:a16="http://schemas.microsoft.com/office/drawing/2014/main" id="{564DAAA2-CD70-4347-9D4D-3F9A282A4BA0}"/>
              </a:ext>
            </a:extLst>
          </p:cNvPr>
          <p:cNvSpPr txBox="1">
            <a:spLocks/>
          </p:cNvSpPr>
          <p:nvPr/>
        </p:nvSpPr>
        <p:spPr>
          <a:xfrm>
            <a:off x="703007" y="315964"/>
            <a:ext cx="10785987" cy="1399304"/>
          </a:xfrm>
          <a:prstGeom prst="rect">
            <a:avLst/>
          </a:prstGeom>
          <a:solidFill>
            <a:schemeClr val="accent1">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FFFFFF"/>
                </a:solidFill>
                <a:cs typeface="Calibri Light"/>
              </a:rPr>
              <a:t>Met4p and Yap1p are Major Components in the Cell's Response to </a:t>
            </a:r>
            <a:r>
              <a:rPr lang="en-US" sz="3600" b="1" err="1">
                <a:solidFill>
                  <a:srgbClr val="FFFFFF"/>
                </a:solidFill>
                <a:cs typeface="Calibri Light"/>
              </a:rPr>
              <a:t>Arsenite</a:t>
            </a:r>
          </a:p>
        </p:txBody>
      </p:sp>
    </p:spTree>
    <p:extLst>
      <p:ext uri="{BB962C8B-B14F-4D97-AF65-F5344CB8AC3E}">
        <p14:creationId xmlns:p14="http://schemas.microsoft.com/office/powerpoint/2010/main" val="182557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F55C-9016-4E31-A94F-E1A4CBDCD0E1}"/>
              </a:ext>
            </a:extLst>
          </p:cNvPr>
          <p:cNvSpPr>
            <a:spLocks noGrp="1"/>
          </p:cNvSpPr>
          <p:nvPr>
            <p:ph type="title"/>
          </p:nvPr>
        </p:nvSpPr>
        <p:spPr>
          <a:xfrm>
            <a:off x="797099" y="272198"/>
            <a:ext cx="10603165" cy="1344148"/>
          </a:xfrm>
          <a:solidFill>
            <a:schemeClr val="accent1">
              <a:lumMod val="60000"/>
              <a:lumOff val="40000"/>
            </a:schemeClr>
          </a:solidFill>
          <a:ln>
            <a:solidFill>
              <a:schemeClr val="tx1"/>
            </a:solidFill>
          </a:ln>
        </p:spPr>
        <p:txBody>
          <a:bodyPr>
            <a:normAutofit/>
          </a:bodyPr>
          <a:lstStyle/>
          <a:p>
            <a:r>
              <a:rPr lang="en-US" sz="3600" b="1">
                <a:solidFill>
                  <a:schemeClr val="bg1"/>
                </a:solidFill>
                <a:cs typeface="Calibri Light"/>
              </a:rPr>
              <a:t>Introduction of Each Member's Role for this Assignment </a:t>
            </a:r>
          </a:p>
        </p:txBody>
      </p:sp>
      <p:sp>
        <p:nvSpPr>
          <p:cNvPr id="3" name="Content Placeholder 2">
            <a:extLst>
              <a:ext uri="{FF2B5EF4-FFF2-40B4-BE49-F238E27FC236}">
                <a16:creationId xmlns:a16="http://schemas.microsoft.com/office/drawing/2014/main" id="{72A5B711-E7AA-4455-8F6D-978895F9546F}"/>
              </a:ext>
            </a:extLst>
          </p:cNvPr>
          <p:cNvSpPr>
            <a:spLocks noGrp="1"/>
          </p:cNvSpPr>
          <p:nvPr>
            <p:ph idx="1"/>
          </p:nvPr>
        </p:nvSpPr>
        <p:spPr/>
        <p:txBody>
          <a:bodyPr vert="horz" lIns="91440" tIns="45720" rIns="91440" bIns="45720" rtlCol="0" anchor="t">
            <a:normAutofit fontScale="85000" lnSpcReduction="20000"/>
          </a:bodyPr>
          <a:lstStyle/>
          <a:p>
            <a:r>
              <a:rPr lang="en-US" b="1" u="sng">
                <a:cs typeface="Calibri"/>
              </a:rPr>
              <a:t>Quality Assurance</a:t>
            </a:r>
            <a:r>
              <a:rPr lang="en-US" b="1">
                <a:cs typeface="Calibri"/>
              </a:rPr>
              <a:t>- Naomi </a:t>
            </a:r>
            <a:r>
              <a:rPr lang="en-US" b="1" err="1">
                <a:cs typeface="Calibri"/>
              </a:rPr>
              <a:t>Tesfaiohannes</a:t>
            </a:r>
            <a:r>
              <a:rPr lang="en-US" b="1">
                <a:cs typeface="Calibri"/>
              </a:rPr>
              <a:t> &amp; Joey </a:t>
            </a:r>
            <a:r>
              <a:rPr lang="en-US" b="1" err="1">
                <a:cs typeface="Calibri"/>
              </a:rPr>
              <a:t>Nimmers</a:t>
            </a:r>
            <a:r>
              <a:rPr lang="en-US" b="1">
                <a:cs typeface="Calibri"/>
              </a:rPr>
              <a:t>-Minor</a:t>
            </a:r>
          </a:p>
          <a:p>
            <a:pPr lvl="1">
              <a:buFont typeface="Courier New" panose="020B0604020202020204" pitchFamily="34" charset="0"/>
              <a:buChar char="o"/>
            </a:pPr>
            <a:r>
              <a:rPr lang="en-US" b="1">
                <a:cs typeface="Calibri"/>
              </a:rPr>
              <a:t>Worked on the database along with the Data Analysts</a:t>
            </a:r>
          </a:p>
          <a:p>
            <a:pPr lvl="1">
              <a:buFont typeface="Courier New" panose="020B0604020202020204" pitchFamily="34" charset="0"/>
              <a:buChar char="o"/>
            </a:pPr>
            <a:r>
              <a:rPr lang="en-US" b="1">
                <a:cs typeface="Calibri"/>
              </a:rPr>
              <a:t>Understood the details of the microarray dataset being analyzed </a:t>
            </a:r>
          </a:p>
          <a:p>
            <a:r>
              <a:rPr lang="en-US" b="1" u="sng">
                <a:cs typeface="Calibri"/>
              </a:rPr>
              <a:t>Designer</a:t>
            </a:r>
            <a:r>
              <a:rPr lang="en-US" b="1">
                <a:cs typeface="Calibri"/>
              </a:rPr>
              <a:t>- </a:t>
            </a:r>
            <a:r>
              <a:rPr lang="en-US" b="1" err="1">
                <a:cs typeface="Calibri"/>
              </a:rPr>
              <a:t>DeLisa</a:t>
            </a:r>
            <a:r>
              <a:rPr lang="en-US" b="1">
                <a:cs typeface="Calibri"/>
              </a:rPr>
              <a:t> Madere</a:t>
            </a:r>
          </a:p>
          <a:p>
            <a:pPr lvl="1">
              <a:buFont typeface="Courier New" panose="020B0604020202020204" pitchFamily="34" charset="0"/>
              <a:buChar char="o"/>
            </a:pPr>
            <a:r>
              <a:rPr lang="en-US" b="1">
                <a:cs typeface="Calibri"/>
              </a:rPr>
              <a:t>Coordinated with other coders to create the sample to data sheet </a:t>
            </a:r>
          </a:p>
          <a:p>
            <a:pPr lvl="1">
              <a:buFont typeface="Courier New" panose="020B0604020202020204" pitchFamily="34" charset="0"/>
              <a:buChar char="o"/>
            </a:pPr>
            <a:r>
              <a:rPr lang="en-US" b="1">
                <a:cs typeface="Calibri"/>
              </a:rPr>
              <a:t>Assisted the Quality Assurance members with ACCESS database</a:t>
            </a:r>
          </a:p>
          <a:p>
            <a:pPr lvl="1">
              <a:buFont typeface="Courier New" panose="020B0604020202020204" pitchFamily="34" charset="0"/>
              <a:buChar char="o"/>
            </a:pPr>
            <a:r>
              <a:rPr lang="en-US" b="1">
                <a:cs typeface="Calibri"/>
              </a:rPr>
              <a:t>Created the schema</a:t>
            </a:r>
          </a:p>
          <a:p>
            <a:r>
              <a:rPr lang="en-US" b="1" u="sng">
                <a:cs typeface="Calibri"/>
              </a:rPr>
              <a:t>Data Analyst</a:t>
            </a:r>
            <a:r>
              <a:rPr lang="en-US" b="1">
                <a:cs typeface="Calibri"/>
              </a:rPr>
              <a:t>- Ivy Macaraeg &amp; Marcus Avila</a:t>
            </a:r>
          </a:p>
          <a:p>
            <a:pPr lvl="1">
              <a:buFont typeface="Courier New" panose="020B0604020202020204" pitchFamily="34" charset="0"/>
              <a:buChar char="o"/>
            </a:pPr>
            <a:r>
              <a:rPr lang="en-US" b="1">
                <a:cs typeface="Calibri"/>
              </a:rPr>
              <a:t>Re-analyzed the data from the paper </a:t>
            </a:r>
          </a:p>
          <a:p>
            <a:pPr lvl="1">
              <a:buFont typeface="Courier New" panose="020B0604020202020204" pitchFamily="34" charset="0"/>
              <a:buChar char="o"/>
            </a:pPr>
            <a:r>
              <a:rPr lang="en-US" b="1">
                <a:cs typeface="Calibri"/>
              </a:rPr>
              <a:t>Created a sample-data relationship table </a:t>
            </a:r>
          </a:p>
          <a:p>
            <a:r>
              <a:rPr lang="en-US" b="1" u="sng">
                <a:cs typeface="Calibri"/>
              </a:rPr>
              <a:t>Project Manager</a:t>
            </a:r>
            <a:r>
              <a:rPr lang="en-US" b="1">
                <a:cs typeface="Calibri"/>
              </a:rPr>
              <a:t>- Naomi </a:t>
            </a:r>
            <a:r>
              <a:rPr lang="en-US" b="1" err="1">
                <a:cs typeface="Calibri"/>
              </a:rPr>
              <a:t>Tesfaiohannes</a:t>
            </a:r>
          </a:p>
          <a:p>
            <a:pPr lvl="1">
              <a:buFont typeface="Courier New" panose="020B0604020202020204" pitchFamily="34" charset="0"/>
              <a:buChar char="o"/>
            </a:pPr>
            <a:r>
              <a:rPr lang="en-US" b="1">
                <a:cs typeface="Calibri"/>
              </a:rPr>
              <a:t>Checked in with the other members of the team to monitor progress</a:t>
            </a:r>
          </a:p>
          <a:p>
            <a:pPr lvl="1">
              <a:buFont typeface="Courier New" panose="020B0604020202020204" pitchFamily="34" charset="0"/>
              <a:buChar char="o"/>
            </a:pPr>
            <a:r>
              <a:rPr lang="en-US" b="1">
                <a:cs typeface="Calibri"/>
              </a:rPr>
              <a:t>Was familiar with each member's milestone goals </a:t>
            </a:r>
          </a:p>
          <a:p>
            <a:pPr lvl="1">
              <a:buFont typeface="Courier New" panose="020B0604020202020204" pitchFamily="34" charset="0"/>
              <a:buChar char="o"/>
            </a:pPr>
            <a:r>
              <a:rPr lang="en-US" b="1">
                <a:cs typeface="Calibri"/>
              </a:rPr>
              <a:t>Discussed possible delays in getting work done (Thanksgiving vacation)</a:t>
            </a:r>
          </a:p>
          <a:p>
            <a:pPr lvl="1"/>
            <a:endParaRPr lang="en-US" b="1">
              <a:cs typeface="Calibri"/>
            </a:endParaRPr>
          </a:p>
          <a:p>
            <a:endParaRPr lang="en-US" b="1">
              <a:cs typeface="Calibri"/>
            </a:endParaRPr>
          </a:p>
        </p:txBody>
      </p:sp>
    </p:spTree>
    <p:extLst>
      <p:ext uri="{BB962C8B-B14F-4D97-AF65-F5344CB8AC3E}">
        <p14:creationId xmlns:p14="http://schemas.microsoft.com/office/powerpoint/2010/main" val="287967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B666-A969-45CF-B9F5-277926D27EE2}"/>
              </a:ext>
            </a:extLst>
          </p:cNvPr>
          <p:cNvSpPr>
            <a:spLocks noGrp="1"/>
          </p:cNvSpPr>
          <p:nvPr>
            <p:ph type="title"/>
          </p:nvPr>
        </p:nvSpPr>
        <p:spPr>
          <a:xfrm>
            <a:off x="1819532" y="192308"/>
            <a:ext cx="8542633" cy="671066"/>
          </a:xfrm>
          <a:solidFill>
            <a:schemeClr val="accent1">
              <a:lumMod val="60000"/>
              <a:lumOff val="40000"/>
            </a:schemeClr>
          </a:solidFill>
          <a:ln>
            <a:solidFill>
              <a:schemeClr val="tx1"/>
            </a:solidFill>
          </a:ln>
        </p:spPr>
        <p:txBody>
          <a:bodyPr>
            <a:noAutofit/>
          </a:bodyPr>
          <a:lstStyle/>
          <a:p>
            <a:pPr algn="ctr"/>
            <a:r>
              <a:rPr lang="en-US" sz="3600" b="1">
                <a:solidFill>
                  <a:srgbClr val="FFFFFF"/>
                </a:solidFill>
                <a:cs typeface="Calibri Light"/>
              </a:rPr>
              <a:t>Materials and Methods-Tasks and Milestones</a:t>
            </a:r>
            <a:endParaRPr lang="en-US" sz="3600">
              <a:cs typeface="Calibri Light"/>
            </a:endParaRPr>
          </a:p>
        </p:txBody>
      </p:sp>
      <p:sp>
        <p:nvSpPr>
          <p:cNvPr id="21" name="TextBox 20">
            <a:extLst>
              <a:ext uri="{FF2B5EF4-FFF2-40B4-BE49-F238E27FC236}">
                <a16:creationId xmlns:a16="http://schemas.microsoft.com/office/drawing/2014/main" id="{AF393221-4654-42C5-BAD9-AC3C4BF58C74}"/>
              </a:ext>
            </a:extLst>
          </p:cNvPr>
          <p:cNvSpPr txBox="1"/>
          <p:nvPr/>
        </p:nvSpPr>
        <p:spPr>
          <a:xfrm>
            <a:off x="345319" y="1279909"/>
            <a:ext cx="2639289" cy="830997"/>
          </a:xfrm>
          <a:prstGeom prst="rect">
            <a:avLst/>
          </a:prstGeom>
          <a:solidFill>
            <a:schemeClr val="accent1">
              <a:lumMod val="60000"/>
              <a:lumOff val="40000"/>
            </a:schemeClr>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FFFFFF"/>
                </a:solidFill>
                <a:cs typeface="Calibri"/>
              </a:rPr>
              <a:t>Collect/understand and prepare data for analysis from original research paper</a:t>
            </a:r>
          </a:p>
        </p:txBody>
      </p:sp>
      <p:sp>
        <p:nvSpPr>
          <p:cNvPr id="22" name="TextBox 1">
            <a:extLst>
              <a:ext uri="{FF2B5EF4-FFF2-40B4-BE49-F238E27FC236}">
                <a16:creationId xmlns:a16="http://schemas.microsoft.com/office/drawing/2014/main" id="{27FE08D1-39A6-4C31-B068-147239283CEC}"/>
              </a:ext>
            </a:extLst>
          </p:cNvPr>
          <p:cNvSpPr txBox="1"/>
          <p:nvPr/>
        </p:nvSpPr>
        <p:spPr>
          <a:xfrm>
            <a:off x="9192445" y="1181510"/>
            <a:ext cx="2666821" cy="1077218"/>
          </a:xfrm>
          <a:prstGeom prst="rect">
            <a:avLst/>
          </a:prstGeom>
          <a:solidFill>
            <a:schemeClr val="accent1">
              <a:lumMod val="60000"/>
              <a:lumOff val="40000"/>
            </a:schemeClr>
          </a:solid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rgbClr val="FFFFFF"/>
                </a:solidFill>
                <a:cs typeface="Calibri"/>
              </a:rPr>
              <a:t>Conduct ANOVA and Bonferroni test to test for statistical significance of microarray data</a:t>
            </a:r>
          </a:p>
        </p:txBody>
      </p:sp>
      <p:sp>
        <p:nvSpPr>
          <p:cNvPr id="23" name="TextBox 1">
            <a:extLst>
              <a:ext uri="{FF2B5EF4-FFF2-40B4-BE49-F238E27FC236}">
                <a16:creationId xmlns:a16="http://schemas.microsoft.com/office/drawing/2014/main" id="{93FBB9D7-A0EA-42DE-BA7E-31A1026DDDF9}"/>
              </a:ext>
            </a:extLst>
          </p:cNvPr>
          <p:cNvSpPr txBox="1"/>
          <p:nvPr/>
        </p:nvSpPr>
        <p:spPr>
          <a:xfrm>
            <a:off x="4414300" y="1176542"/>
            <a:ext cx="3374995" cy="1077218"/>
          </a:xfrm>
          <a:prstGeom prst="rect">
            <a:avLst/>
          </a:prstGeom>
          <a:solidFill>
            <a:schemeClr val="accent1">
              <a:lumMod val="60000"/>
              <a:lumOff val="40000"/>
            </a:schemeClr>
          </a:solid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rgbClr val="FFFFFF"/>
                </a:solidFill>
                <a:cs typeface="Calibri"/>
              </a:rPr>
              <a:t>Collaborate with other groups to create a reference table, highlighting yeast strains and treatment of multiple research papers. </a:t>
            </a:r>
          </a:p>
        </p:txBody>
      </p:sp>
      <p:sp>
        <p:nvSpPr>
          <p:cNvPr id="25" name="TextBox 24">
            <a:extLst>
              <a:ext uri="{FF2B5EF4-FFF2-40B4-BE49-F238E27FC236}">
                <a16:creationId xmlns:a16="http://schemas.microsoft.com/office/drawing/2014/main" id="{F95CAB96-EE0A-429F-8903-3210ECD835DF}"/>
              </a:ext>
            </a:extLst>
          </p:cNvPr>
          <p:cNvSpPr txBox="1"/>
          <p:nvPr/>
        </p:nvSpPr>
        <p:spPr>
          <a:xfrm>
            <a:off x="281866" y="2993528"/>
            <a:ext cx="2704767" cy="1569660"/>
          </a:xfrm>
          <a:prstGeom prst="rect">
            <a:avLst/>
          </a:prstGeom>
          <a:solidFill>
            <a:schemeClr val="accent1">
              <a:lumMod val="60000"/>
              <a:lumOff val="40000"/>
            </a:schemeClr>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FFFFFF"/>
                </a:solidFill>
              </a:rPr>
              <a:t>Create a database of all relevant time-course microarray data, as well as the production and degradation rates with specified formatting structure</a:t>
            </a:r>
            <a:endParaRPr lang="en-US" sz="1600" b="1">
              <a:solidFill>
                <a:srgbClr val="FFFFFF"/>
              </a:solidFill>
              <a:cs typeface="Calibri"/>
            </a:endParaRPr>
          </a:p>
        </p:txBody>
      </p:sp>
      <p:sp>
        <p:nvSpPr>
          <p:cNvPr id="27" name="TextBox 1">
            <a:extLst>
              <a:ext uri="{FF2B5EF4-FFF2-40B4-BE49-F238E27FC236}">
                <a16:creationId xmlns:a16="http://schemas.microsoft.com/office/drawing/2014/main" id="{7E6F6B2B-CA97-4DA3-B910-D424B292CD23}"/>
              </a:ext>
            </a:extLst>
          </p:cNvPr>
          <p:cNvSpPr txBox="1"/>
          <p:nvPr/>
        </p:nvSpPr>
        <p:spPr>
          <a:xfrm>
            <a:off x="4519254" y="3242398"/>
            <a:ext cx="3153063" cy="1077218"/>
          </a:xfrm>
          <a:prstGeom prst="rect">
            <a:avLst/>
          </a:prstGeom>
          <a:solidFill>
            <a:schemeClr val="accent1">
              <a:lumMod val="60000"/>
              <a:lumOff val="40000"/>
            </a:schemeClr>
          </a:solid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rgbClr val="FFFFFF"/>
                </a:solidFill>
                <a:cs typeface="Calibri"/>
              </a:rPr>
              <a:t>Run a STEM analysis to cluster/group genes with significantly similar gene ontology terms and expression patterns</a:t>
            </a:r>
          </a:p>
        </p:txBody>
      </p:sp>
      <p:sp>
        <p:nvSpPr>
          <p:cNvPr id="28" name="Arrow: Right 27">
            <a:extLst>
              <a:ext uri="{FF2B5EF4-FFF2-40B4-BE49-F238E27FC236}">
                <a16:creationId xmlns:a16="http://schemas.microsoft.com/office/drawing/2014/main" id="{37315EC7-C284-44C9-B18F-6D8E70FCE52A}"/>
              </a:ext>
            </a:extLst>
          </p:cNvPr>
          <p:cNvSpPr/>
          <p:nvPr/>
        </p:nvSpPr>
        <p:spPr>
          <a:xfrm>
            <a:off x="3423677" y="3604378"/>
            <a:ext cx="822613" cy="355021"/>
          </a:xfrm>
          <a:prstGeom prst="rightArrow">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FF"/>
              </a:solidFill>
            </a:endParaRPr>
          </a:p>
        </p:txBody>
      </p:sp>
      <p:sp>
        <p:nvSpPr>
          <p:cNvPr id="34" name="TextBox 1">
            <a:extLst>
              <a:ext uri="{FF2B5EF4-FFF2-40B4-BE49-F238E27FC236}">
                <a16:creationId xmlns:a16="http://schemas.microsoft.com/office/drawing/2014/main" id="{81171DD2-59B0-4B0B-ABE6-AA00FBC21B5F}"/>
              </a:ext>
            </a:extLst>
          </p:cNvPr>
          <p:cNvSpPr txBox="1"/>
          <p:nvPr/>
        </p:nvSpPr>
        <p:spPr>
          <a:xfrm>
            <a:off x="9286588" y="3119224"/>
            <a:ext cx="2575125" cy="1323439"/>
          </a:xfrm>
          <a:prstGeom prst="rect">
            <a:avLst/>
          </a:prstGeom>
          <a:solidFill>
            <a:schemeClr val="accent1">
              <a:lumMod val="60000"/>
              <a:lumOff val="40000"/>
            </a:schemeClr>
          </a:solid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rgbClr val="FFFFFF"/>
                </a:solidFill>
                <a:cs typeface="Calibri"/>
              </a:rPr>
              <a:t>Run a YEASTRACT analysis in order to determine which transcription factors regulated a certain cluster of genes</a:t>
            </a:r>
            <a:endParaRPr lang="en-US" b="1">
              <a:solidFill>
                <a:srgbClr val="FFFFFF"/>
              </a:solidFill>
            </a:endParaRPr>
          </a:p>
        </p:txBody>
      </p:sp>
      <p:sp>
        <p:nvSpPr>
          <p:cNvPr id="37" name="TextBox 36">
            <a:extLst>
              <a:ext uri="{FF2B5EF4-FFF2-40B4-BE49-F238E27FC236}">
                <a16:creationId xmlns:a16="http://schemas.microsoft.com/office/drawing/2014/main" id="{B7395FAF-3A53-4E96-A368-5D3362580B86}"/>
              </a:ext>
            </a:extLst>
          </p:cNvPr>
          <p:cNvSpPr txBox="1"/>
          <p:nvPr/>
        </p:nvSpPr>
        <p:spPr>
          <a:xfrm>
            <a:off x="279004" y="5287133"/>
            <a:ext cx="2786495" cy="1077218"/>
          </a:xfrm>
          <a:prstGeom prst="rect">
            <a:avLst/>
          </a:prstGeom>
          <a:solidFill>
            <a:schemeClr val="accent1">
              <a:lumMod val="60000"/>
              <a:lumOff val="40000"/>
            </a:schemeClr>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FFFFFF"/>
                </a:solidFill>
              </a:rPr>
              <a:t>Create a </a:t>
            </a:r>
            <a:r>
              <a:rPr lang="en-US" sz="1600" b="1" err="1">
                <a:solidFill>
                  <a:srgbClr val="FFFFFF"/>
                </a:solidFill>
              </a:rPr>
              <a:t>GRNSight</a:t>
            </a:r>
            <a:r>
              <a:rPr lang="en-US" sz="1600" b="1">
                <a:solidFill>
                  <a:srgbClr val="FFFFFF"/>
                </a:solidFill>
              </a:rPr>
              <a:t> visualization matrix of the results obtained from the YEASTRACT analysis</a:t>
            </a:r>
            <a:endParaRPr lang="en-US" sz="1600" b="1">
              <a:solidFill>
                <a:srgbClr val="FFFFFF"/>
              </a:solidFill>
              <a:cs typeface="Calibri"/>
            </a:endParaRPr>
          </a:p>
        </p:txBody>
      </p:sp>
      <p:sp>
        <p:nvSpPr>
          <p:cNvPr id="39" name="TextBox 38">
            <a:extLst>
              <a:ext uri="{FF2B5EF4-FFF2-40B4-BE49-F238E27FC236}">
                <a16:creationId xmlns:a16="http://schemas.microsoft.com/office/drawing/2014/main" id="{1E51C051-6CBF-4DF1-A957-380BBF82501B}"/>
              </a:ext>
            </a:extLst>
          </p:cNvPr>
          <p:cNvSpPr txBox="1"/>
          <p:nvPr/>
        </p:nvSpPr>
        <p:spPr>
          <a:xfrm>
            <a:off x="4553008" y="5282469"/>
            <a:ext cx="3097977" cy="1077218"/>
          </a:xfrm>
          <a:prstGeom prst="rect">
            <a:avLst/>
          </a:prstGeom>
          <a:solidFill>
            <a:schemeClr val="accent1">
              <a:lumMod val="60000"/>
              <a:lumOff val="40000"/>
            </a:schemeClr>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FFFFFF"/>
                </a:solidFill>
                <a:cs typeface="Calibri"/>
              </a:rPr>
              <a:t>Run a </a:t>
            </a:r>
            <a:r>
              <a:rPr lang="en-US" sz="1600" b="1" err="1">
                <a:solidFill>
                  <a:srgbClr val="FFFFFF"/>
                </a:solidFill>
                <a:cs typeface="Calibri"/>
              </a:rPr>
              <a:t>GRNMap</a:t>
            </a:r>
            <a:r>
              <a:rPr lang="en-US" sz="1600" b="1">
                <a:solidFill>
                  <a:srgbClr val="FFFFFF"/>
                </a:solidFill>
                <a:cs typeface="Calibri"/>
              </a:rPr>
              <a:t> to predict how genes will produce and degrade over time in relation to their effect on each other</a:t>
            </a:r>
            <a:endParaRPr lang="en-US" b="1">
              <a:solidFill>
                <a:srgbClr val="FFFFFF"/>
              </a:solidFill>
            </a:endParaRPr>
          </a:p>
        </p:txBody>
      </p:sp>
      <p:sp>
        <p:nvSpPr>
          <p:cNvPr id="41" name="TextBox 40">
            <a:extLst>
              <a:ext uri="{FF2B5EF4-FFF2-40B4-BE49-F238E27FC236}">
                <a16:creationId xmlns:a16="http://schemas.microsoft.com/office/drawing/2014/main" id="{0E4D3680-FF00-4C4E-8534-DC6DEA63E5EF}"/>
              </a:ext>
            </a:extLst>
          </p:cNvPr>
          <p:cNvSpPr txBox="1"/>
          <p:nvPr/>
        </p:nvSpPr>
        <p:spPr>
          <a:xfrm>
            <a:off x="9282006" y="5337883"/>
            <a:ext cx="2607284" cy="1077218"/>
          </a:xfrm>
          <a:prstGeom prst="rect">
            <a:avLst/>
          </a:prstGeom>
          <a:solidFill>
            <a:schemeClr val="accent1">
              <a:lumMod val="60000"/>
              <a:lumOff val="40000"/>
            </a:schemeClr>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FFFFFF"/>
                </a:solidFill>
              </a:rPr>
              <a:t>Create a database schema to analyze relationships across different databases from the other groups</a:t>
            </a:r>
            <a:endParaRPr lang="en-US" sz="1600" b="1">
              <a:solidFill>
                <a:srgbClr val="FFFFFF"/>
              </a:solidFill>
              <a:cs typeface="Calibri"/>
            </a:endParaRPr>
          </a:p>
        </p:txBody>
      </p:sp>
      <p:sp>
        <p:nvSpPr>
          <p:cNvPr id="3" name="Arrow: Right 43">
            <a:extLst>
              <a:ext uri="{FF2B5EF4-FFF2-40B4-BE49-F238E27FC236}">
                <a16:creationId xmlns:a16="http://schemas.microsoft.com/office/drawing/2014/main" id="{EB5EB1DD-FCC0-4688-9B33-256048A3DC77}"/>
              </a:ext>
            </a:extLst>
          </p:cNvPr>
          <p:cNvSpPr/>
          <p:nvPr/>
        </p:nvSpPr>
        <p:spPr>
          <a:xfrm>
            <a:off x="3423677" y="1510086"/>
            <a:ext cx="822613" cy="355021"/>
          </a:xfrm>
          <a:prstGeom prst="rightArrow">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FF"/>
              </a:solidFill>
            </a:endParaRPr>
          </a:p>
        </p:txBody>
      </p:sp>
      <p:sp>
        <p:nvSpPr>
          <p:cNvPr id="48" name="Arrow: Right 43">
            <a:extLst>
              <a:ext uri="{FF2B5EF4-FFF2-40B4-BE49-F238E27FC236}">
                <a16:creationId xmlns:a16="http://schemas.microsoft.com/office/drawing/2014/main" id="{CDD249D2-3F41-4303-BAE9-C0F8FFF079CA}"/>
              </a:ext>
            </a:extLst>
          </p:cNvPr>
          <p:cNvSpPr/>
          <p:nvPr/>
        </p:nvSpPr>
        <p:spPr>
          <a:xfrm>
            <a:off x="8107187" y="1514144"/>
            <a:ext cx="822613" cy="355021"/>
          </a:xfrm>
          <a:prstGeom prst="rightArrow">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FF"/>
              </a:solidFill>
            </a:endParaRPr>
          </a:p>
        </p:txBody>
      </p:sp>
      <p:sp>
        <p:nvSpPr>
          <p:cNvPr id="49" name="Arrow: Right 48">
            <a:extLst>
              <a:ext uri="{FF2B5EF4-FFF2-40B4-BE49-F238E27FC236}">
                <a16:creationId xmlns:a16="http://schemas.microsoft.com/office/drawing/2014/main" id="{F5582C2A-D8EB-4252-99C5-CA60AD93B0F7}"/>
              </a:ext>
            </a:extLst>
          </p:cNvPr>
          <p:cNvSpPr/>
          <p:nvPr/>
        </p:nvSpPr>
        <p:spPr>
          <a:xfrm>
            <a:off x="8110341" y="3599300"/>
            <a:ext cx="822613" cy="355021"/>
          </a:xfrm>
          <a:prstGeom prst="rightArrow">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FF"/>
              </a:solidFill>
            </a:endParaRPr>
          </a:p>
        </p:txBody>
      </p:sp>
      <p:sp>
        <p:nvSpPr>
          <p:cNvPr id="50" name="Arrow: Right 49">
            <a:extLst>
              <a:ext uri="{FF2B5EF4-FFF2-40B4-BE49-F238E27FC236}">
                <a16:creationId xmlns:a16="http://schemas.microsoft.com/office/drawing/2014/main" id="{F519BECE-D6F4-4E82-99FD-E15615B2D187}"/>
              </a:ext>
            </a:extLst>
          </p:cNvPr>
          <p:cNvSpPr/>
          <p:nvPr/>
        </p:nvSpPr>
        <p:spPr>
          <a:xfrm>
            <a:off x="3423677" y="5647410"/>
            <a:ext cx="822613" cy="355021"/>
          </a:xfrm>
          <a:prstGeom prst="rightArrow">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FF"/>
              </a:solidFill>
            </a:endParaRPr>
          </a:p>
        </p:txBody>
      </p:sp>
      <p:sp>
        <p:nvSpPr>
          <p:cNvPr id="51" name="Arrow: Right 50">
            <a:extLst>
              <a:ext uri="{FF2B5EF4-FFF2-40B4-BE49-F238E27FC236}">
                <a16:creationId xmlns:a16="http://schemas.microsoft.com/office/drawing/2014/main" id="{D6F7C1E0-89B4-4645-BB73-9582B781D297}"/>
              </a:ext>
            </a:extLst>
          </p:cNvPr>
          <p:cNvSpPr/>
          <p:nvPr/>
        </p:nvSpPr>
        <p:spPr>
          <a:xfrm>
            <a:off x="8110339" y="5704288"/>
            <a:ext cx="822613" cy="355021"/>
          </a:xfrm>
          <a:prstGeom prst="rightArrow">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FF"/>
              </a:solidFill>
            </a:endParaRPr>
          </a:p>
        </p:txBody>
      </p:sp>
    </p:spTree>
    <p:extLst>
      <p:ext uri="{BB962C8B-B14F-4D97-AF65-F5344CB8AC3E}">
        <p14:creationId xmlns:p14="http://schemas.microsoft.com/office/powerpoint/2010/main" val="168719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4091-CB6F-4EE9-A968-C106FBDBF8BE}"/>
              </a:ext>
            </a:extLst>
          </p:cNvPr>
          <p:cNvSpPr>
            <a:spLocks noGrp="1"/>
          </p:cNvSpPr>
          <p:nvPr>
            <p:ph type="title"/>
          </p:nvPr>
        </p:nvSpPr>
        <p:spPr>
          <a:solidFill>
            <a:schemeClr val="accent1">
              <a:lumMod val="60000"/>
              <a:lumOff val="40000"/>
            </a:schemeClr>
          </a:solidFill>
          <a:ln>
            <a:solidFill>
              <a:schemeClr val="tx1"/>
            </a:solidFill>
          </a:ln>
        </p:spPr>
        <p:txBody>
          <a:bodyPr>
            <a:normAutofit/>
          </a:bodyPr>
          <a:lstStyle/>
          <a:p>
            <a:r>
              <a:rPr lang="en-US" sz="3600" b="1">
                <a:solidFill>
                  <a:schemeClr val="bg1"/>
                </a:solidFill>
                <a:cs typeface="Calibri Light"/>
              </a:rPr>
              <a:t>Overview of what will be discussed in our presentation </a:t>
            </a:r>
          </a:p>
        </p:txBody>
      </p:sp>
      <p:sp>
        <p:nvSpPr>
          <p:cNvPr id="5" name="Title 1">
            <a:extLst>
              <a:ext uri="{FF2B5EF4-FFF2-40B4-BE49-F238E27FC236}">
                <a16:creationId xmlns:a16="http://schemas.microsoft.com/office/drawing/2014/main" id="{43F9D1C8-16AF-4DD3-82DB-5EDF8CCA7173}"/>
              </a:ext>
            </a:extLst>
          </p:cNvPr>
          <p:cNvSpPr txBox="1">
            <a:spLocks/>
          </p:cNvSpPr>
          <p:nvPr/>
        </p:nvSpPr>
        <p:spPr>
          <a:xfrm>
            <a:off x="838200" y="365125"/>
            <a:ext cx="10515600" cy="1325563"/>
          </a:xfrm>
          <a:prstGeom prst="rect">
            <a:avLst/>
          </a:prstGeom>
          <a:solidFill>
            <a:schemeClr val="accent1">
              <a:lumMod val="60000"/>
              <a:lumOff val="4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cs typeface="Calibri Light"/>
              </a:rPr>
              <a:t>Overview of What Will Be Discussed in our Presentation </a:t>
            </a:r>
          </a:p>
        </p:txBody>
      </p:sp>
      <p:sp>
        <p:nvSpPr>
          <p:cNvPr id="10" name="Content Placeholder 2">
            <a:extLst>
              <a:ext uri="{FF2B5EF4-FFF2-40B4-BE49-F238E27FC236}">
                <a16:creationId xmlns:a16="http://schemas.microsoft.com/office/drawing/2014/main" id="{9635E886-8DDA-432D-AA8E-D336DB518C6B}"/>
              </a:ext>
            </a:extLst>
          </p:cNvPr>
          <p:cNvSpPr>
            <a:spLocks noGrp="1"/>
          </p:cNvSpPr>
          <p:nvPr/>
        </p:nvSpPr>
        <p:spPr>
          <a:xfrm>
            <a:off x="838200" y="1995920"/>
            <a:ext cx="10363201" cy="46977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a:solidFill>
                  <a:schemeClr val="bg2">
                    <a:lumMod val="75000"/>
                  </a:schemeClr>
                </a:solidFill>
                <a:ea typeface="+mn-lt"/>
                <a:cs typeface="+mn-lt"/>
              </a:rPr>
              <a:t>Data from Thorsen et al. and its scientific relevance was analyzed by </a:t>
            </a:r>
            <a:r>
              <a:rPr lang="en-US" sz="2400" b="1" err="1">
                <a:solidFill>
                  <a:schemeClr val="bg2">
                    <a:lumMod val="75000"/>
                  </a:schemeClr>
                </a:solidFill>
                <a:ea typeface="+mn-lt"/>
                <a:cs typeface="+mn-lt"/>
              </a:rPr>
              <a:t>Sulfiknight</a:t>
            </a:r>
            <a:r>
              <a:rPr lang="en-US" sz="2400" b="1">
                <a:solidFill>
                  <a:schemeClr val="bg2">
                    <a:lumMod val="75000"/>
                  </a:schemeClr>
                </a:solidFill>
                <a:ea typeface="+mn-lt"/>
                <a:cs typeface="+mn-lt"/>
              </a:rPr>
              <a:t> group members</a:t>
            </a:r>
            <a:endParaRPr lang="en-US" sz="2400">
              <a:solidFill>
                <a:schemeClr val="bg2">
                  <a:lumMod val="75000"/>
                </a:schemeClr>
              </a:solidFill>
              <a:ea typeface="+mn-lt"/>
              <a:cs typeface="+mn-lt"/>
            </a:endParaRPr>
          </a:p>
          <a:p>
            <a:pPr>
              <a:lnSpc>
                <a:spcPct val="100000"/>
              </a:lnSpc>
              <a:spcBef>
                <a:spcPts val="0"/>
              </a:spcBef>
            </a:pPr>
            <a:r>
              <a:rPr lang="en-US" sz="2400" b="1">
                <a:ea typeface="+mn-lt"/>
                <a:cs typeface="+mn-lt"/>
              </a:rPr>
              <a:t>Data was extracted and organized for analysis</a:t>
            </a:r>
            <a:endParaRPr lang="en-US" sz="2400">
              <a:ea typeface="+mn-lt"/>
              <a:cs typeface="+mn-lt"/>
            </a:endParaRPr>
          </a:p>
          <a:p>
            <a:pPr>
              <a:lnSpc>
                <a:spcPct val="100000"/>
              </a:lnSpc>
              <a:spcBef>
                <a:spcPts val="0"/>
              </a:spcBef>
            </a:pPr>
            <a:r>
              <a:rPr lang="en-US" sz="2400" b="1">
                <a:solidFill>
                  <a:schemeClr val="bg2">
                    <a:lumMod val="75000"/>
                  </a:schemeClr>
                </a:solidFill>
                <a:ea typeface="+mn-lt"/>
                <a:cs typeface="+mn-lt"/>
              </a:rPr>
              <a:t>Statistical analysis was performed on data and was organized by different methodologies, and visualization of this data can be seen through an MS Access database </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Results from each methodology can show how different transcription factors function in </a:t>
            </a:r>
            <a:r>
              <a:rPr lang="en-US" sz="2400" b="1" i="1">
                <a:solidFill>
                  <a:schemeClr val="bg2">
                    <a:lumMod val="75000"/>
                  </a:schemeClr>
                </a:solidFill>
                <a:ea typeface="+mn-lt"/>
                <a:cs typeface="+mn-lt"/>
              </a:rPr>
              <a:t>S. cerevisiae</a:t>
            </a:r>
            <a:r>
              <a:rPr lang="en-US" sz="2400" b="1">
                <a:solidFill>
                  <a:schemeClr val="bg2">
                    <a:lumMod val="75000"/>
                  </a:schemeClr>
                </a:solidFill>
                <a:ea typeface="+mn-lt"/>
                <a:cs typeface="+mn-lt"/>
              </a:rPr>
              <a:t>'s response to arsenic</a:t>
            </a:r>
            <a:endParaRPr lang="en-US" sz="2400">
              <a:solidFill>
                <a:schemeClr val="bg2">
                  <a:lumMod val="75000"/>
                </a:schemeClr>
              </a:solidFill>
              <a:ea typeface="+mn-lt"/>
              <a:cs typeface="+mn-lt"/>
            </a:endParaRPr>
          </a:p>
          <a:p>
            <a:pPr>
              <a:lnSpc>
                <a:spcPct val="100000"/>
              </a:lnSpc>
              <a:spcBef>
                <a:spcPts val="0"/>
              </a:spcBef>
            </a:pPr>
            <a:r>
              <a:rPr lang="en-US" sz="2400" b="1">
                <a:solidFill>
                  <a:schemeClr val="bg2">
                    <a:lumMod val="75000"/>
                  </a:schemeClr>
                </a:solidFill>
                <a:ea typeface="+mn-lt"/>
                <a:cs typeface="+mn-lt"/>
              </a:rPr>
              <a:t>This response can be analyzed in future research </a:t>
            </a:r>
          </a:p>
          <a:p>
            <a:pPr>
              <a:lnSpc>
                <a:spcPct val="100000"/>
              </a:lnSpc>
              <a:spcBef>
                <a:spcPts val="0"/>
              </a:spcBef>
            </a:pPr>
            <a:r>
              <a:rPr lang="en-US" sz="2400" b="1">
                <a:solidFill>
                  <a:schemeClr val="bg2">
                    <a:lumMod val="75000"/>
                  </a:schemeClr>
                </a:solidFill>
                <a:ea typeface="+mn-lt"/>
                <a:cs typeface="+mn-lt"/>
              </a:rPr>
              <a:t>Results found in </a:t>
            </a:r>
            <a:r>
              <a:rPr lang="en-US" sz="2400" b="1" err="1">
                <a:solidFill>
                  <a:schemeClr val="bg2">
                    <a:lumMod val="75000"/>
                  </a:schemeClr>
                </a:solidFill>
                <a:ea typeface="+mn-lt"/>
                <a:cs typeface="+mn-lt"/>
              </a:rPr>
              <a:t>Sulfiknight</a:t>
            </a:r>
            <a:r>
              <a:rPr lang="en-US" sz="2400" b="1">
                <a:solidFill>
                  <a:schemeClr val="bg2">
                    <a:lumMod val="75000"/>
                  </a:schemeClr>
                </a:solidFill>
                <a:ea typeface="+mn-lt"/>
                <a:cs typeface="+mn-lt"/>
              </a:rPr>
              <a:t> analysis contain similarities as well as differences found in the original research paper</a:t>
            </a:r>
            <a:endParaRPr lang="en-US" sz="2400" b="1">
              <a:solidFill>
                <a:schemeClr val="bg2">
                  <a:lumMod val="75000"/>
                </a:schemeClr>
              </a:solidFill>
              <a:cs typeface="Calibri"/>
            </a:endParaRPr>
          </a:p>
        </p:txBody>
      </p:sp>
    </p:spTree>
    <p:extLst>
      <p:ext uri="{BB962C8B-B14F-4D97-AF65-F5344CB8AC3E}">
        <p14:creationId xmlns:p14="http://schemas.microsoft.com/office/powerpoint/2010/main" val="200450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3C61-5594-46DD-94FB-C12F64BCEFBF}"/>
              </a:ext>
            </a:extLst>
          </p:cNvPr>
          <p:cNvSpPr>
            <a:spLocks noGrp="1"/>
          </p:cNvSpPr>
          <p:nvPr>
            <p:ph type="title"/>
          </p:nvPr>
        </p:nvSpPr>
        <p:spPr>
          <a:xfrm>
            <a:off x="817926" y="371883"/>
            <a:ext cx="10546857" cy="1344148"/>
          </a:xfrm>
          <a:solidFill>
            <a:schemeClr val="accent1">
              <a:lumMod val="60000"/>
              <a:lumOff val="40000"/>
            </a:schemeClr>
          </a:solidFill>
          <a:ln>
            <a:solidFill>
              <a:schemeClr val="tx1"/>
            </a:solidFill>
          </a:ln>
        </p:spPr>
        <p:txBody>
          <a:bodyPr>
            <a:normAutofit/>
          </a:bodyPr>
          <a:lstStyle/>
          <a:p>
            <a:pPr algn="ctr"/>
            <a:r>
              <a:rPr lang="en-US" sz="3600" b="1">
                <a:solidFill>
                  <a:schemeClr val="bg1"/>
                </a:solidFill>
                <a:cs typeface="Calibri Light"/>
              </a:rPr>
              <a:t>Materials and Methods: Data Collection and Preparation</a:t>
            </a:r>
            <a:endParaRPr lang="en-US"/>
          </a:p>
        </p:txBody>
      </p:sp>
      <p:graphicFrame>
        <p:nvGraphicFramePr>
          <p:cNvPr id="7" name="Diagram 7">
            <a:extLst>
              <a:ext uri="{FF2B5EF4-FFF2-40B4-BE49-F238E27FC236}">
                <a16:creationId xmlns:a16="http://schemas.microsoft.com/office/drawing/2014/main" id="{E938D5C4-27AC-4EA2-8816-DA03410EAF9C}"/>
              </a:ext>
            </a:extLst>
          </p:cNvPr>
          <p:cNvGraphicFramePr/>
          <p:nvPr>
            <p:extLst>
              <p:ext uri="{D42A27DB-BD31-4B8C-83A1-F6EECF244321}">
                <p14:modId xmlns:p14="http://schemas.microsoft.com/office/powerpoint/2010/main" val="19757607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59123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34</Slides>
  <Notes>34</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Visualizing the Impact of Arsenite/As(III) on   Saccharomyces cerevisiae  Strain W303-1A Using Multiple Classification Methods</vt:lpstr>
      <vt:lpstr>Overview of what will be discussed in our presentation </vt:lpstr>
      <vt:lpstr>PowerPoint Presentation</vt:lpstr>
      <vt:lpstr>The Importance of this Experiment was to Gain a Detailed Insight on Yeast Response to Arsenite</vt:lpstr>
      <vt:lpstr>PowerPoint Presentation</vt:lpstr>
      <vt:lpstr>Introduction of Each Member's Role for this Assignment </vt:lpstr>
      <vt:lpstr>Materials and Methods-Tasks and Milestones</vt:lpstr>
      <vt:lpstr>Overview of what will be discussed in our presentation </vt:lpstr>
      <vt:lpstr>Materials and Methods: Data Collection and Preparation</vt:lpstr>
      <vt:lpstr>PowerPoint Presentation</vt:lpstr>
      <vt:lpstr>Overview of what will be discussed in our presentation </vt:lpstr>
      <vt:lpstr>Materials and Methods: Statistical Analysis</vt:lpstr>
      <vt:lpstr>Materials and Methods: Creation of microarray database, using relevant data at time points specified in original experiment papers</vt:lpstr>
      <vt:lpstr>Materials and Methods: STEM analysis and cluster creation based on gene ontology and expression patterns</vt:lpstr>
      <vt:lpstr> Materials and Methods: Running a YEASTRACT analysis to test for transcription factor relationships </vt:lpstr>
      <vt:lpstr> Materials and Methods: Visualizing the YEASTRACT results using GRNsight </vt:lpstr>
      <vt:lpstr>Materials and Methods: Predicting gene production and degradation over time using GRNmap</vt:lpstr>
      <vt:lpstr>PowerPoint Presentation</vt:lpstr>
      <vt:lpstr>Overview of what will be discussed in our presentation </vt:lpstr>
      <vt:lpstr>ANOVA results find varying levels of statistical significance for stressed WT and non-stressed WT</vt:lpstr>
      <vt:lpstr>There were four significant profiles from the Thorsen data</vt:lpstr>
      <vt:lpstr>Significant STEM profiles show regulation of gene expression</vt:lpstr>
      <vt:lpstr>GO Results from Profiles 9 and 23</vt:lpstr>
      <vt:lpstr>GO Results from Profiles 40 and 48</vt:lpstr>
      <vt:lpstr>Regulatory Transcription Factors and their P-values</vt:lpstr>
      <vt:lpstr>GRNsight produced weighted and unweighted gene regulation networks for Profiles 9 and 23</vt:lpstr>
      <vt:lpstr>PowerPoint Presentation</vt:lpstr>
      <vt:lpstr>Final schema visualizes the collected databases between each dataset</vt:lpstr>
      <vt:lpstr>PowerPoint Presentation</vt:lpstr>
      <vt:lpstr>Stressed and non-stressed WT data from Thorsen et al. shows the response of S. cerevisiae to arsenic</vt:lpstr>
      <vt:lpstr>PowerPoint Presentation</vt:lpstr>
      <vt:lpstr>The paper's results and our reanalysis of the data</vt:lpstr>
      <vt:lpstr>Acknowledgments </vt:lpstr>
      <vt:lpstr>Sources used for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2019-12-05T23:08:58Z</dcterms:created>
  <dcterms:modified xsi:type="dcterms:W3CDTF">2019-12-10T22:09:45Z</dcterms:modified>
</cp:coreProperties>
</file>