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64710f89aa_3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64710f89aa_3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64710f89aa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64710f89aa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Adds direct links to references for the mitochondrial DNA used in the entry, making it very user friend and very easy to check the sources , also allows you to download data one sample at a time 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64710f89aa_3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64710f89aa_3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download the genetic code in fasta format or in metadata format, 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64710f89aa_3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64710f89aa_3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select the entire data set or just ones you specifically selected using the search options.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64710f89aa_3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64710f89aa_3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basic search option by is by Era 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64710f89aa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64710f89aa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64710f89a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64710f89a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4710f89aa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64710f89aa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site has five different map functions and it is interactive 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4710f89aa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4710f89a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4710f89aa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4710f89aa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64710f89a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64710f89a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64710f89aa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64710f89aa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were 29 different fields on the table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64710f89aa_3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64710f89aa_3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64710f89aa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64710f89aa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64710f89aa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64710f89aa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4710f89aa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4710f89aa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64710f89aa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64710f89aa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64710f89aa_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64710f89aa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64710f89aa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64710f89aa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64710f89aa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64710f89aa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64710f89a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64710f89a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64710f89aa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64710f89a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4710f89aa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4710f89aa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4710f89aa_1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4710f89aa_1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4710f89aa_1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64710f89aa_1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64710f89aa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64710f89aa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xmlpipedb.cs.lmu.edu/biodb/fall2019/index.php/User:Msamdars" TargetMode="External"/><Relationship Id="rId4" Type="http://schemas.openxmlformats.org/officeDocument/2006/relationships/hyperlink" Target="https://xmlpipedb.cs.lmu.edu/biodb/fall2019/index.php/User:Eyoung20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Evaluation of AmtDNA Database</a:t>
            </a:r>
            <a:endParaRPr sz="36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7971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Mihir Samdarshi and Emma Young </a:t>
            </a:r>
            <a:endParaRPr sz="1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LMU Biology Department</a:t>
            </a:r>
            <a:endParaRPr sz="1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Loyola Marymount University  </a:t>
            </a:r>
            <a:endParaRPr sz="1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Seaver 120, October 1, 2019</a:t>
            </a:r>
            <a:endParaRPr sz="1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Links to other sites on AmtDB</a:t>
            </a:r>
            <a:endParaRPr/>
          </a:p>
        </p:txBody>
      </p:sp>
      <p:sp>
        <p:nvSpPr>
          <p:cNvPr id="110" name="Google Shape;110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 The ELIXIR Czech Republic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Institute of Molecular Genetics of the Czech Academy of Sciences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 individual reference to each source of mitochondrial DNA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4800" y="2610500"/>
            <a:ext cx="133350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9500" y="2731000"/>
            <a:ext cx="2152650" cy="97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076" y="0"/>
            <a:ext cx="835385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3"/>
          <p:cNvSpPr/>
          <p:nvPr/>
        </p:nvSpPr>
        <p:spPr>
          <a:xfrm>
            <a:off x="6032100" y="3605575"/>
            <a:ext cx="864000" cy="30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5" name="Google Shape;12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076" y="0"/>
            <a:ext cx="835385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4"/>
          <p:cNvSpPr/>
          <p:nvPr/>
        </p:nvSpPr>
        <p:spPr>
          <a:xfrm>
            <a:off x="4572000" y="1332875"/>
            <a:ext cx="864000" cy="30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4"/>
          <p:cNvSpPr/>
          <p:nvPr/>
        </p:nvSpPr>
        <p:spPr>
          <a:xfrm>
            <a:off x="6647225" y="1640375"/>
            <a:ext cx="864000" cy="3075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4" name="Google Shape;13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076" y="0"/>
            <a:ext cx="835385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5"/>
          <p:cNvSpPr/>
          <p:nvPr/>
        </p:nvSpPr>
        <p:spPr>
          <a:xfrm>
            <a:off x="6698500" y="1315775"/>
            <a:ext cx="820200" cy="307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076" y="0"/>
            <a:ext cx="835385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6"/>
          <p:cNvSpPr/>
          <p:nvPr/>
        </p:nvSpPr>
        <p:spPr>
          <a:xfrm>
            <a:off x="1230350" y="939850"/>
            <a:ext cx="786000" cy="2127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 Search </a:t>
            </a:r>
            <a:endParaRPr/>
          </a:p>
        </p:txBody>
      </p:sp>
      <p:sp>
        <p:nvSpPr>
          <p:cNvPr id="149" name="Google Shape;149;p27"/>
          <p:cNvSpPr txBox="1"/>
          <p:nvPr>
            <p:ph idx="1" type="body"/>
          </p:nvPr>
        </p:nvSpPr>
        <p:spPr>
          <a:xfrm>
            <a:off x="311700" y="1152475"/>
            <a:ext cx="339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Allows the data to be narrowed down very specifically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You can just download the data you need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27"/>
          <p:cNvPicPr preferRelativeResize="0"/>
          <p:nvPr/>
        </p:nvPicPr>
        <p:blipFill rotWithShape="1">
          <a:blip r:embed="rId3">
            <a:alphaModFix/>
          </a:blip>
          <a:srcRect b="0" l="0" r="0" t="5598"/>
          <a:stretch/>
        </p:blipFill>
        <p:spPr>
          <a:xfrm>
            <a:off x="3927525" y="702175"/>
            <a:ext cx="4616275" cy="433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user may also search for an entry via a map</a:t>
            </a:r>
            <a:endParaRPr/>
          </a:p>
        </p:txBody>
      </p:sp>
      <p:pic>
        <p:nvPicPr>
          <p:cNvPr id="156" name="Google Shape;156;p28"/>
          <p:cNvPicPr preferRelativeResize="0"/>
          <p:nvPr/>
        </p:nvPicPr>
        <p:blipFill rotWithShape="1">
          <a:blip r:embed="rId3">
            <a:alphaModFix/>
          </a:blip>
          <a:srcRect b="0" l="0" r="0" t="5953"/>
          <a:stretch/>
        </p:blipFill>
        <p:spPr>
          <a:xfrm>
            <a:off x="1241688" y="1152475"/>
            <a:ext cx="6660626" cy="389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Maps can be easily modulated to display in different formats</a:t>
            </a:r>
            <a:endParaRPr sz="2400"/>
          </a:p>
        </p:txBody>
      </p:sp>
      <p:sp>
        <p:nvSpPr>
          <p:cNvPr id="162" name="Google Shape;162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maps can be changed the samples can be viewed geographically or topically </a:t>
            </a:r>
            <a:endParaRPr/>
          </a:p>
        </p:txBody>
      </p:sp>
      <p:pic>
        <p:nvPicPr>
          <p:cNvPr id="163" name="Google Shape;163;p29"/>
          <p:cNvPicPr preferRelativeResize="0"/>
          <p:nvPr/>
        </p:nvPicPr>
        <p:blipFill rotWithShape="1">
          <a:blip r:embed="rId3">
            <a:alphaModFix/>
          </a:blip>
          <a:srcRect b="0" l="28013" r="14677" t="14059"/>
          <a:stretch/>
        </p:blipFill>
        <p:spPr>
          <a:xfrm>
            <a:off x="5485650" y="2266650"/>
            <a:ext cx="2477750" cy="2302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9"/>
          <p:cNvPicPr preferRelativeResize="0"/>
          <p:nvPr/>
        </p:nvPicPr>
        <p:blipFill rotWithShape="1">
          <a:blip r:embed="rId4">
            <a:alphaModFix/>
          </a:blip>
          <a:srcRect b="0" l="27275" r="15411" t="13815"/>
          <a:stretch/>
        </p:blipFill>
        <p:spPr>
          <a:xfrm>
            <a:off x="1296438" y="2266648"/>
            <a:ext cx="2477723" cy="230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Individual samples can be pinpointed and accessed</a:t>
            </a:r>
            <a:endParaRPr/>
          </a:p>
        </p:txBody>
      </p:sp>
      <p:sp>
        <p:nvSpPr>
          <p:cNvPr id="170" name="Google Shape;170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You could even select a single mitochondrial DNA sample off the map and access its profile on the site, link to primary data and its journal article </a:t>
            </a:r>
            <a:endParaRPr/>
          </a:p>
        </p:txBody>
      </p:sp>
      <p:pic>
        <p:nvPicPr>
          <p:cNvPr id="171" name="Google Shape;171;p30"/>
          <p:cNvPicPr preferRelativeResize="0"/>
          <p:nvPr/>
        </p:nvPicPr>
        <p:blipFill rotWithShape="1">
          <a:blip r:embed="rId3">
            <a:alphaModFix/>
          </a:blip>
          <a:srcRect b="0" l="0" r="0" t="6296"/>
          <a:stretch/>
        </p:blipFill>
        <p:spPr>
          <a:xfrm>
            <a:off x="2774400" y="2044200"/>
            <a:ext cx="3595201" cy="2747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Easily download individual entries or the entire database</a:t>
            </a:r>
            <a:endParaRPr sz="2400"/>
          </a:p>
        </p:txBody>
      </p:sp>
      <p:pic>
        <p:nvPicPr>
          <p:cNvPr id="177" name="Google Shape;17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2993" y="1748425"/>
            <a:ext cx="4798020" cy="257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 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AmtDB is a database of ancient human mitochondrial DNA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AmtDB fills a crucial niche in the field of biological archaeology/anthropology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AmtDB provides an easy-to-use, simple interface for scientists to be able to find the right sample(s) for their needs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AmtDB contains high quality information, but may not be the most complete database</a:t>
            </a:r>
            <a:endParaRPr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Users may download data entries with various options</a:t>
            </a:r>
            <a:endParaRPr sz="2400"/>
          </a:p>
        </p:txBody>
      </p:sp>
      <p:sp>
        <p:nvSpPr>
          <p:cNvPr id="183" name="Google Shape;183;p32"/>
          <p:cNvSpPr txBox="1"/>
          <p:nvPr>
            <p:ph idx="1" type="body"/>
          </p:nvPr>
        </p:nvSpPr>
        <p:spPr>
          <a:xfrm>
            <a:off x="215350" y="1193900"/>
            <a:ext cx="4306800" cy="341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Download sequences in the common FASTA (.fasta) format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587" y="1962049"/>
            <a:ext cx="3546323" cy="260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2"/>
          <p:cNvSpPr txBox="1"/>
          <p:nvPr/>
        </p:nvSpPr>
        <p:spPr>
          <a:xfrm>
            <a:off x="4689375" y="1193900"/>
            <a:ext cx="4306800" cy="35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Download sequence metadata in a tabular (.csv) format</a:t>
            </a:r>
            <a:endParaRPr/>
          </a:p>
        </p:txBody>
      </p:sp>
      <p:pic>
        <p:nvPicPr>
          <p:cNvPr id="186" name="Google Shape;18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4575" y="2058547"/>
            <a:ext cx="3716423" cy="2415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There are no l</a:t>
            </a:r>
            <a:r>
              <a:rPr lang="en" sz="2200"/>
              <a:t>icense agreement or restrictions, simply a disclaimer</a:t>
            </a:r>
            <a:endParaRPr sz="2200"/>
          </a:p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3" name="Google Shape;19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614610"/>
            <a:ext cx="8520600" cy="2347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 </a:t>
            </a:r>
            <a:endParaRPr/>
          </a:p>
        </p:txBody>
      </p:sp>
      <p:sp>
        <p:nvSpPr>
          <p:cNvPr id="199" name="Google Shape;199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is a database of ancient human mitochondrial DNA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fills a crucial niche in the field of biological archaeology/anthropology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provides an easy-to-use, simple interface for scientists to be able to find the right sample(s) for their needs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AmtDB contains high quality information, but may not be the most complete database</a:t>
            </a:r>
            <a:endParaRPr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AmtDB contains high quality information, but may not be the most complete database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05" name="Google Shape;205;p35"/>
          <p:cNvSpPr txBox="1"/>
          <p:nvPr>
            <p:ph idx="1" type="body"/>
          </p:nvPr>
        </p:nvSpPr>
        <p:spPr>
          <a:xfrm>
            <a:off x="281100" y="11593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Competitors: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6" name="Google Shape;20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3200" y="1553948"/>
            <a:ext cx="3502578" cy="2035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8201" y="1553947"/>
            <a:ext cx="3502578" cy="2035602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5"/>
          <p:cNvSpPr txBox="1"/>
          <p:nvPr/>
        </p:nvSpPr>
        <p:spPr>
          <a:xfrm>
            <a:off x="758325" y="3730025"/>
            <a:ext cx="3502500" cy="10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Online Ancient Genome Repository - ancient human genome database maintained by University of Adelaide, Australia</a:t>
            </a:r>
            <a:endParaRPr/>
          </a:p>
        </p:txBody>
      </p:sp>
      <p:sp>
        <p:nvSpPr>
          <p:cNvPr id="209" name="Google Shape;209;p35"/>
          <p:cNvSpPr txBox="1"/>
          <p:nvPr/>
        </p:nvSpPr>
        <p:spPr>
          <a:xfrm>
            <a:off x="4883238" y="3730025"/>
            <a:ext cx="3502500" cy="10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mtDB: Human Mitochondrial Genome Database - maintained by Uppsala University, Swedent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AmtDB contains high quality information, but may not be the most complete database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15" name="Google Shape;215;p36"/>
          <p:cNvSpPr txBox="1"/>
          <p:nvPr>
            <p:ph idx="1" type="body"/>
          </p:nvPr>
        </p:nvSpPr>
        <p:spPr>
          <a:xfrm>
            <a:off x="281100" y="11593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Lack of data: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6303" y="1360779"/>
            <a:ext cx="3630199" cy="3013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In conclusion, AmtDB is a fairly new, but thorough and easy to use database</a:t>
            </a:r>
            <a:endParaRPr sz="1800"/>
          </a:p>
        </p:txBody>
      </p:sp>
      <p:sp>
        <p:nvSpPr>
          <p:cNvPr id="222" name="Google Shape;222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database fills a particular thus-far unfilled niche in its particular area of usage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clean and modern interface, along with host of options make it an easy to use database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Manual curation is to the benefit of the database because of the relatively small size of total samples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Acknowledgements </a:t>
            </a:r>
            <a:endParaRPr/>
          </a:p>
        </p:txBody>
      </p:sp>
      <p:sp>
        <p:nvSpPr>
          <p:cNvPr id="228" name="Google Shape;22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22222"/>
                </a:solidFill>
              </a:rPr>
              <a:t>This week, the two partners for this project are </a:t>
            </a:r>
            <a:r>
              <a:rPr lang="en">
                <a:solidFill>
                  <a:srgbClr val="0B0080"/>
                </a:solidFill>
                <a:uFill>
                  <a:noFill/>
                </a:uFill>
                <a:hlinkClick r:id="rId3"/>
              </a:rPr>
              <a:t>Mihir Samdarshi</a:t>
            </a:r>
            <a:r>
              <a:rPr lang="en">
                <a:solidFill>
                  <a:srgbClr val="222222"/>
                </a:solidFill>
              </a:rPr>
              <a:t> and </a:t>
            </a:r>
            <a:r>
              <a:rPr lang="en">
                <a:solidFill>
                  <a:srgbClr val="0B0080"/>
                </a:solidFill>
                <a:uFill>
                  <a:noFill/>
                </a:uFill>
                <a:hlinkClick r:id="rId4"/>
              </a:rPr>
              <a:t>Emma Young</a:t>
            </a:r>
            <a:r>
              <a:rPr lang="en">
                <a:solidFill>
                  <a:srgbClr val="222222"/>
                </a:solidFill>
              </a:rPr>
              <a:t>. Both partners worked with each other outside of class to assist each other in finding and synthesizing the necessary information required to complete this assignment.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22222"/>
                </a:solidFill>
              </a:rPr>
              <a:t>We would like to acknowledge Dr. Dahlquist  for her instruction on this topic and how to give a presentation. 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50"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5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 </a:t>
            </a:r>
            <a:endParaRPr/>
          </a:p>
        </p:txBody>
      </p:sp>
      <p:sp>
        <p:nvSpPr>
          <p:cNvPr id="234" name="Google Shape;234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5275" lvl="0" marL="901700" rtl="0" algn="l">
              <a:spcBef>
                <a:spcPts val="600"/>
              </a:spcBef>
              <a:spcAft>
                <a:spcPts val="0"/>
              </a:spcAft>
              <a:buClr>
                <a:srgbClr val="222222"/>
              </a:buClr>
              <a:buSzPts val="1050"/>
              <a:buAutoNum type="arabicPeriod"/>
            </a:pPr>
            <a:r>
              <a:rPr lang="en" sz="1050">
                <a:solidFill>
                  <a:srgbClr val="222222"/>
                </a:solidFill>
              </a:rPr>
              <a:t>Ehler, E., Novotný, J., Juras, A., Chyleński, M., Moravčík, O., &amp; Pačes, J. (2018). AmtDB: a database of ancient human mitochondrial genomes. Nucleic acids research, 47(D1), D29-D32.</a:t>
            </a:r>
            <a:endParaRPr sz="1050">
              <a:solidFill>
                <a:srgbClr val="222222"/>
              </a:solidFill>
            </a:endParaRPr>
          </a:p>
          <a:p>
            <a:pPr indent="-295275" lvl="0" marL="9017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50"/>
              <a:buAutoNum type="arabicPeriod"/>
            </a:pPr>
            <a:r>
              <a:rPr lang="en" sz="1050">
                <a:solidFill>
                  <a:srgbClr val="222222"/>
                </a:solidFill>
              </a:rPr>
              <a:t>Ramakrishnan, U., &amp; Hadly, E. A. (2009). Using phylochronology to reveal cryptic population histories: review and synthesis of 29 ancient DNA studies. Molecular Ecology, 18(7), 1310-1330.</a:t>
            </a:r>
            <a:endParaRPr sz="1050"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1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 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AmtDB is a database of ancient human mitochondrial DNA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fills a crucial niche in the field of biological archaeology/anthropology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provides an easy-to-use, simple interface for scientists to be able to find the right sample(s) for their needs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contains high quality information, but may not be the most complete database</a:t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AmtDB is a database of ancient human mitochondrial DNA</a:t>
            </a:r>
            <a:endParaRPr sz="2400"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Ancient mtDNA Database</a:t>
            </a:r>
            <a:r>
              <a:rPr b="1" lang="en" u="sng"/>
              <a:t> (AmtDB)</a:t>
            </a:r>
            <a:endParaRPr b="1"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Database of ancient mitochondrial DNA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Built with secondary sources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Curated by a select group of researchers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AmtDB is a database of ancient human mitochondrial DNA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Maintenance: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Dr. Ehler - Czech Academy of Sciences, Czech Republic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Anna Juras</a:t>
            </a:r>
            <a:r>
              <a:rPr lang="en">
                <a:solidFill>
                  <a:srgbClr val="999999"/>
                </a:solidFill>
              </a:rPr>
              <a:t> </a:t>
            </a:r>
            <a:r>
              <a:rPr lang="en">
                <a:highlight>
                  <a:srgbClr val="FFFFFF"/>
                </a:highlight>
              </a:rPr>
              <a:t>- </a:t>
            </a:r>
            <a:r>
              <a:rPr lang="en"/>
              <a:t>Adam Mickiewicz University</a:t>
            </a:r>
            <a:r>
              <a:rPr lang="en">
                <a:highlight>
                  <a:srgbClr val="FFFFFF"/>
                </a:highlight>
              </a:rPr>
              <a:t>, Poland</a:t>
            </a:r>
            <a:endParaRPr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highlight>
                  <a:srgbClr val="FFFFFF"/>
                </a:highlight>
              </a:rPr>
              <a:t>Funding:</a:t>
            </a:r>
            <a:endParaRPr>
              <a:highlight>
                <a:srgbClr val="FFFFFF"/>
              </a:highlight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highlight>
                  <a:srgbClr val="FFFFFF"/>
                </a:highlight>
              </a:rPr>
              <a:t>The Ministry of Education, Youth and Sports of the Czech Republic</a:t>
            </a:r>
            <a:endParaRPr>
              <a:highlight>
                <a:srgbClr val="FFFFFF"/>
              </a:highlight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highlight>
                  <a:srgbClr val="FFFFFF"/>
                </a:highlight>
              </a:rPr>
              <a:t>The Polish National Science Center</a:t>
            </a:r>
            <a:endParaRPr/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4250" y="3187738"/>
            <a:ext cx="1895475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 </a:t>
            </a:r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is a database of ancient human mitochondrial DNA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AmtDB fills a crucial niche in the field of biological archaeology/anthropology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provides an easy-to-use, simple interface for scientists to be able to find the right sample(s) for their needs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contains high quality information, but may not be the most complete database</a:t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AmtDB fills a niche in the field of biological archaeology/anthropology</a:t>
            </a:r>
            <a:endParaRPr sz="2100"/>
          </a:p>
        </p:txBody>
      </p:sp>
      <p:sp>
        <p:nvSpPr>
          <p:cNvPr id="92" name="Google Shape;92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 other database exists specifically for ancient human mitochondrial DNA</a:t>
            </a:r>
            <a:endParaRPr/>
          </a:p>
          <a:p>
            <a:pPr indent="-317500" lvl="1" marL="9144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Ancient genetic data from multiple populations and multiple points in time can allow for the study of populations in space and time using phylogenetic and population genetic methods (Ramakrishnan &amp; Hadley, 2009)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Mitochondrial DNA is particularly useful:</a:t>
            </a:r>
            <a:endParaRPr/>
          </a:p>
          <a:p>
            <a:pPr indent="-317500" lvl="1" marL="9144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Often the only genetic material that can be recovered from samples</a:t>
            </a:r>
            <a:endParaRPr/>
          </a:p>
          <a:p>
            <a:pPr indent="-317500" lvl="1" marL="91440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○"/>
            </a:pPr>
            <a:r>
              <a:rPr lang="en"/>
              <a:t>Particularly suited to population-level studies because of maternal inheritance, high mutation rate, and absence of recombination and population-level variability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 </a:t>
            </a:r>
            <a:endParaRPr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is a database of ancient human mitochondrial DNA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fills a crucial niche in the field of biological archaeology/anthropology</a:t>
            </a:r>
            <a:endParaRPr>
              <a:solidFill>
                <a:srgbClr val="B7B7B7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AmtDB provides an easy-to-use, simple interface for scientists to be able to find the right sample(s) for their needs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Char char="●"/>
            </a:pPr>
            <a:r>
              <a:rPr lang="en">
                <a:solidFill>
                  <a:srgbClr val="B7B7B7"/>
                </a:solidFill>
              </a:rPr>
              <a:t>AmtDB contains high quality information, but may not be the most complete database</a:t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The AmtDB contains important information and links regarding the database</a:t>
            </a:r>
            <a:endParaRPr sz="1900"/>
          </a:p>
        </p:txBody>
      </p:sp>
      <p:pic>
        <p:nvPicPr>
          <p:cNvPr id="104" name="Google Shape;104;p21"/>
          <p:cNvPicPr preferRelativeResize="0"/>
          <p:nvPr/>
        </p:nvPicPr>
        <p:blipFill rotWithShape="1">
          <a:blip r:embed="rId3">
            <a:alphaModFix/>
          </a:blip>
          <a:srcRect b="6288" l="0" r="0" t="0"/>
          <a:stretch/>
        </p:blipFill>
        <p:spPr>
          <a:xfrm>
            <a:off x="746050" y="1104150"/>
            <a:ext cx="7651897" cy="3866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