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207389"/>
              </p:ext>
            </p:extLst>
          </p:nvPr>
        </p:nvGraphicFramePr>
        <p:xfrm>
          <a:off x="1783348" y="1600200"/>
          <a:ext cx="5531852" cy="3743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dHAP4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2,479 (40.00 %)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1,583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(25.57 %)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739 (11.94 %)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280 (4.50 %)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B</a:t>
                      </a:r>
                      <a:r>
                        <a:rPr lang="en-US" sz="1800" baseline="0" smtClean="0">
                          <a:effectLst/>
                        </a:rPr>
                        <a:t> &amp; </a:t>
                      </a:r>
                      <a:r>
                        <a:rPr lang="en-US" sz="1800" smtClean="0">
                          <a:effectLst/>
                        </a:rPr>
                        <a:t>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1,735 (28.00 %)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75 (1.21 %)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endoplasmic reticulum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membrane </a:t>
            </a:r>
            <a:r>
              <a:rPr lang="en-US" sz="27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(GO:0005789)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The </a:t>
            </a:r>
            <a:r>
              <a:rPr lang="en-US" dirty="0"/>
              <a:t>lipid bilayer surrounding the endoplasmic </a:t>
            </a:r>
            <a:r>
              <a:rPr lang="en-US" dirty="0" smtClean="0"/>
              <a:t>reticulum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63312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3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vacuolar </a:t>
            </a:r>
            <a:r>
              <a:rPr lang="en-US" dirty="0" smtClean="0"/>
              <a:t>membrane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GO:0005774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The </a:t>
            </a:r>
            <a:r>
              <a:rPr lang="en-US" dirty="0"/>
              <a:t>lipid bilayer surrounding the vacuole and separating its contents from the cytoplasm of the </a:t>
            </a:r>
            <a:r>
              <a:rPr lang="en-US" dirty="0" smtClean="0"/>
              <a:t>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95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cytosolic large ribosomal </a:t>
            </a:r>
            <a:r>
              <a:rPr lang="en-US" dirty="0" smtClean="0"/>
              <a:t>subunit</a:t>
            </a:r>
            <a:br>
              <a:rPr lang="en-US" dirty="0" smtClean="0"/>
            </a:br>
            <a:r>
              <a:rPr lang="en-US" sz="2700" dirty="0"/>
              <a:t>GO:0022625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The </a:t>
            </a:r>
            <a:r>
              <a:rPr lang="en-US" dirty="0"/>
              <a:t>large subunit of a ribosome located in the cytosol.</a:t>
            </a:r>
          </a:p>
        </p:txBody>
      </p:sp>
    </p:spTree>
    <p:extLst>
      <p:ext uri="{BB962C8B-B14F-4D97-AF65-F5344CB8AC3E}">
        <p14:creationId xmlns:p14="http://schemas.microsoft.com/office/powerpoint/2010/main" val="394870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cytoplasmic translation</a:t>
            </a:r>
            <a:br>
              <a:rPr lang="en-US" dirty="0"/>
            </a:br>
            <a:r>
              <a:rPr lang="en-US" sz="2700" dirty="0"/>
              <a:t>GO:0002181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The </a:t>
            </a:r>
            <a:r>
              <a:rPr lang="en-US" dirty="0"/>
              <a:t>chemical reactions and pathways resulting in the formation of a protein in the cytoplasm. This is a ribosome-mediated process in which the information in messenger RNA (mRNA) is used to specify the sequence of amino acids in the protein.</a:t>
            </a:r>
          </a:p>
        </p:txBody>
      </p:sp>
    </p:spTree>
    <p:extLst>
      <p:ext uri="{BB962C8B-B14F-4D97-AF65-F5344CB8AC3E}">
        <p14:creationId xmlns:p14="http://schemas.microsoft.com/office/powerpoint/2010/main" val="330442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endoplasmic reticulum</a:t>
            </a:r>
            <a:br>
              <a:rPr lang="en-US" dirty="0"/>
            </a:br>
            <a:r>
              <a:rPr lang="en-US" sz="2700" dirty="0"/>
              <a:t>GO:0005783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Definition: The </a:t>
            </a:r>
            <a:r>
              <a:rPr lang="en-US" dirty="0"/>
              <a:t>irregular network of unit membranes, visible only by electron microscopy, that occurs in the cytoplasm of many eukaryotic cells. The membranes form a complex meshwork of tubular channels, which are often expanded into </a:t>
            </a:r>
            <a:r>
              <a:rPr lang="en-US" dirty="0" err="1"/>
              <a:t>slitlike</a:t>
            </a:r>
            <a:r>
              <a:rPr lang="en-US" dirty="0"/>
              <a:t> cavities called cisternae. The ER takes two forms, rough (or granular), with ribosomes adhering to the outer surface, and smooth (with no ribosomes attached).</a:t>
            </a:r>
          </a:p>
        </p:txBody>
      </p:sp>
    </p:spTree>
    <p:extLst>
      <p:ext uri="{BB962C8B-B14F-4D97-AF65-F5344CB8AC3E}">
        <p14:creationId xmlns:p14="http://schemas.microsoft.com/office/powerpoint/2010/main" val="365389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apoptotic process</a:t>
            </a:r>
            <a:br>
              <a:rPr lang="en-US" dirty="0"/>
            </a:br>
            <a:r>
              <a:rPr lang="en-US" sz="2700" dirty="0"/>
              <a:t>GO:0006915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Definition: A </a:t>
            </a:r>
            <a:r>
              <a:rPr lang="en-US" dirty="0"/>
              <a:t>programmed cell death process which begins when a cell receives an internal (e.g. DNA damage) or external signal (e.g. an extracellular death ligand), and proceeds through a series of biochemical events (signaling pathway phase) which trigger an execution phase. The execution phase is the last step of an apoptotic process, and is typically characterized by rounding-up of the cell, retraction of </a:t>
            </a:r>
            <a:r>
              <a:rPr lang="en-US" dirty="0" err="1"/>
              <a:t>pseudopodes</a:t>
            </a:r>
            <a:r>
              <a:rPr lang="en-US" dirty="0"/>
              <a:t>, reduction of cellular volume (</a:t>
            </a:r>
            <a:r>
              <a:rPr lang="en-US" dirty="0" err="1"/>
              <a:t>pyknosis</a:t>
            </a:r>
            <a:r>
              <a:rPr lang="en-US" dirty="0"/>
              <a:t>), chromatin condensation, nuclear fragmentation (</a:t>
            </a:r>
            <a:r>
              <a:rPr lang="en-US" dirty="0" err="1"/>
              <a:t>karyorrhexis</a:t>
            </a:r>
            <a:r>
              <a:rPr lang="en-US" dirty="0"/>
              <a:t>), plasma membrane </a:t>
            </a:r>
            <a:r>
              <a:rPr lang="en-US" dirty="0" err="1"/>
              <a:t>blebbing</a:t>
            </a:r>
            <a:r>
              <a:rPr lang="en-US" dirty="0"/>
              <a:t> and fragmentation of the cell into apoptotic bodies. When the execution phase is completed, the cell has died.</a:t>
            </a:r>
          </a:p>
        </p:txBody>
      </p:sp>
    </p:spTree>
    <p:extLst>
      <p:ext uri="{BB962C8B-B14F-4D97-AF65-F5344CB8AC3E}">
        <p14:creationId xmlns:p14="http://schemas.microsoft.com/office/powerpoint/2010/main" val="2075156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GRNsight</a:t>
            </a:r>
            <a:r>
              <a:rPr lang="en-US" dirty="0" smtClean="0"/>
              <a:t> of Adjacency Matrix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11" y="1295400"/>
            <a:ext cx="8111265" cy="49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9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Stem Profiles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00" y="1600200"/>
            <a:ext cx="5999000" cy="4525963"/>
          </a:xfrm>
        </p:spPr>
      </p:pic>
    </p:spTree>
    <p:extLst>
      <p:ext uri="{BB962C8B-B14F-4D97-AF65-F5344CB8AC3E}">
        <p14:creationId xmlns:p14="http://schemas.microsoft.com/office/powerpoint/2010/main" val="60817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00" y="1600200"/>
            <a:ext cx="5999000" cy="4525963"/>
          </a:xfrm>
        </p:spPr>
      </p:pic>
    </p:spTree>
    <p:extLst>
      <p:ext uri="{BB962C8B-B14F-4D97-AF65-F5344CB8AC3E}">
        <p14:creationId xmlns:p14="http://schemas.microsoft.com/office/powerpoint/2010/main" val="405756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00" y="1600200"/>
            <a:ext cx="5999000" cy="4525963"/>
          </a:xfrm>
        </p:spPr>
      </p:pic>
    </p:spTree>
    <p:extLst>
      <p:ext uri="{BB962C8B-B14F-4D97-AF65-F5344CB8AC3E}">
        <p14:creationId xmlns:p14="http://schemas.microsoft.com/office/powerpoint/2010/main" val="258690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00" y="1600200"/>
            <a:ext cx="5999000" cy="4525963"/>
          </a:xfrm>
        </p:spPr>
      </p:pic>
    </p:spTree>
    <p:extLst>
      <p:ext uri="{BB962C8B-B14F-4D97-AF65-F5344CB8AC3E}">
        <p14:creationId xmlns:p14="http://schemas.microsoft.com/office/powerpoint/2010/main" val="278631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22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00" y="1600200"/>
            <a:ext cx="5999000" cy="4525963"/>
          </a:xfrm>
        </p:spPr>
      </p:pic>
    </p:spTree>
    <p:extLst>
      <p:ext uri="{BB962C8B-B14F-4D97-AF65-F5344CB8AC3E}">
        <p14:creationId xmlns:p14="http://schemas.microsoft.com/office/powerpoint/2010/main" val="585761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40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00" y="1600200"/>
            <a:ext cx="5999000" cy="4525963"/>
          </a:xfrm>
        </p:spPr>
      </p:pic>
    </p:spTree>
    <p:extLst>
      <p:ext uri="{BB962C8B-B14F-4D97-AF65-F5344CB8AC3E}">
        <p14:creationId xmlns:p14="http://schemas.microsoft.com/office/powerpoint/2010/main" val="2363652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45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00" y="1600200"/>
            <a:ext cx="5999000" cy="4525963"/>
          </a:xfrm>
        </p:spPr>
      </p:pic>
    </p:spTree>
    <p:extLst>
      <p:ext uri="{BB962C8B-B14F-4D97-AF65-F5344CB8AC3E}">
        <p14:creationId xmlns:p14="http://schemas.microsoft.com/office/powerpoint/2010/main" val="84824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48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00" y="1600200"/>
            <a:ext cx="5999000" cy="4525963"/>
          </a:xfrm>
        </p:spPr>
      </p:pic>
    </p:spTree>
    <p:extLst>
      <p:ext uri="{BB962C8B-B14F-4D97-AF65-F5344CB8AC3E}">
        <p14:creationId xmlns:p14="http://schemas.microsoft.com/office/powerpoint/2010/main" val="194863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360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Stem Profiles</vt:lpstr>
      <vt:lpstr>Cluster 2</vt:lpstr>
      <vt:lpstr>Cluster 9</vt:lpstr>
      <vt:lpstr>Cluster 16</vt:lpstr>
      <vt:lpstr>Cluster 22</vt:lpstr>
      <vt:lpstr>Cluster 40</vt:lpstr>
      <vt:lpstr>Cluster 45</vt:lpstr>
      <vt:lpstr>Cluster 48</vt:lpstr>
      <vt:lpstr>endoplasmic reticulum membrane (GO:0005789)</vt:lpstr>
      <vt:lpstr>vacuolar membrane  GO:0005774</vt:lpstr>
      <vt:lpstr>cytosolic large ribosomal subunit GO:0022625</vt:lpstr>
      <vt:lpstr>cytoplasmic translation GO:0002181</vt:lpstr>
      <vt:lpstr>endoplasmic reticulum GO:0005783</vt:lpstr>
      <vt:lpstr>apoptotic process GO:0006915</vt:lpstr>
      <vt:lpstr>GRNsight of Adjacency Matrix</vt:lpstr>
    </vt:vector>
  </TitlesOfParts>
  <Company>Loyola Marymount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Windows User</cp:lastModifiedBy>
  <cp:revision>10</cp:revision>
  <dcterms:created xsi:type="dcterms:W3CDTF">2015-03-26T07:22:14Z</dcterms:created>
  <dcterms:modified xsi:type="dcterms:W3CDTF">2019-10-29T23:36:03Z</dcterms:modified>
</cp:coreProperties>
</file>