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charts/chart8.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43891200" cy="32918400"/>
  <p:notesSz cx="6858000" cy="9144000"/>
  <p:defaultTextStyle>
    <a:defPPr>
      <a:defRPr lang="en-US"/>
    </a:defPPr>
    <a:lvl1pPr marL="0" algn="l" defTabSz="2194560" rtl="0" eaLnBrk="1" latinLnBrk="0" hangingPunct="1">
      <a:defRPr sz="8600" kern="1200">
        <a:solidFill>
          <a:schemeClr val="tx1"/>
        </a:solidFill>
        <a:latin typeface="+mn-lt"/>
        <a:ea typeface="+mn-ea"/>
        <a:cs typeface="+mn-cs"/>
      </a:defRPr>
    </a:lvl1pPr>
    <a:lvl2pPr marL="2194560" algn="l" defTabSz="2194560" rtl="0" eaLnBrk="1" latinLnBrk="0" hangingPunct="1">
      <a:defRPr sz="8600" kern="1200">
        <a:solidFill>
          <a:schemeClr val="tx1"/>
        </a:solidFill>
        <a:latin typeface="+mn-lt"/>
        <a:ea typeface="+mn-ea"/>
        <a:cs typeface="+mn-cs"/>
      </a:defRPr>
    </a:lvl2pPr>
    <a:lvl3pPr marL="4389120" algn="l" defTabSz="2194560" rtl="0" eaLnBrk="1" latinLnBrk="0" hangingPunct="1">
      <a:defRPr sz="8600" kern="1200">
        <a:solidFill>
          <a:schemeClr val="tx1"/>
        </a:solidFill>
        <a:latin typeface="+mn-lt"/>
        <a:ea typeface="+mn-ea"/>
        <a:cs typeface="+mn-cs"/>
      </a:defRPr>
    </a:lvl3pPr>
    <a:lvl4pPr marL="6583680" algn="l" defTabSz="2194560" rtl="0" eaLnBrk="1" latinLnBrk="0" hangingPunct="1">
      <a:defRPr sz="8600" kern="1200">
        <a:solidFill>
          <a:schemeClr val="tx1"/>
        </a:solidFill>
        <a:latin typeface="+mn-lt"/>
        <a:ea typeface="+mn-ea"/>
        <a:cs typeface="+mn-cs"/>
      </a:defRPr>
    </a:lvl4pPr>
    <a:lvl5pPr marL="8778240" algn="l" defTabSz="2194560" rtl="0" eaLnBrk="1" latinLnBrk="0" hangingPunct="1">
      <a:defRPr sz="8600" kern="1200">
        <a:solidFill>
          <a:schemeClr val="tx1"/>
        </a:solidFill>
        <a:latin typeface="+mn-lt"/>
        <a:ea typeface="+mn-ea"/>
        <a:cs typeface="+mn-cs"/>
      </a:defRPr>
    </a:lvl5pPr>
    <a:lvl6pPr marL="10972800" algn="l" defTabSz="2194560" rtl="0" eaLnBrk="1" latinLnBrk="0" hangingPunct="1">
      <a:defRPr sz="8600" kern="1200">
        <a:solidFill>
          <a:schemeClr val="tx1"/>
        </a:solidFill>
        <a:latin typeface="+mn-lt"/>
        <a:ea typeface="+mn-ea"/>
        <a:cs typeface="+mn-cs"/>
      </a:defRPr>
    </a:lvl6pPr>
    <a:lvl7pPr marL="13167360" algn="l" defTabSz="2194560" rtl="0" eaLnBrk="1" latinLnBrk="0" hangingPunct="1">
      <a:defRPr sz="8600" kern="1200">
        <a:solidFill>
          <a:schemeClr val="tx1"/>
        </a:solidFill>
        <a:latin typeface="+mn-lt"/>
        <a:ea typeface="+mn-ea"/>
        <a:cs typeface="+mn-cs"/>
      </a:defRPr>
    </a:lvl7pPr>
    <a:lvl8pPr marL="15361920" algn="l" defTabSz="2194560" rtl="0" eaLnBrk="1" latinLnBrk="0" hangingPunct="1">
      <a:defRPr sz="8600" kern="1200">
        <a:solidFill>
          <a:schemeClr val="tx1"/>
        </a:solidFill>
        <a:latin typeface="+mn-lt"/>
        <a:ea typeface="+mn-ea"/>
        <a:cs typeface="+mn-cs"/>
      </a:defRPr>
    </a:lvl8pPr>
    <a:lvl9pPr marL="17556480" algn="l" defTabSz="219456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0E0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945" autoAdjust="0"/>
    <p:restoredTop sz="99513" autoAdjust="0"/>
  </p:normalViewPr>
  <p:slideViewPr>
    <p:cSldViewPr snapToGrid="0" snapToObjects="1">
      <p:cViewPr>
        <p:scale>
          <a:sx n="50" d="100"/>
          <a:sy n="50" d="100"/>
        </p:scale>
        <p:origin x="-4788" y="-6318"/>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oleObject" Target="file:///C:\Users\Kristen\Dropbox\KH%20Dahlquist%20Lab\Poster%20SHit\KMHweightsComparison.xlsx" TargetMode="External"/><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en-US" dirty="0" smtClean="0"/>
              <a:t>24 </a:t>
            </a:r>
            <a:r>
              <a:rPr lang="en-US"/>
              <a:t>Gene</a:t>
            </a:r>
            <a:r>
              <a:rPr lang="en-US" baseline="0"/>
              <a:t> </a:t>
            </a:r>
            <a:r>
              <a:rPr lang="en-US" baseline="0" smtClean="0"/>
              <a:t>In- and Out-Degree Distribution</a:t>
            </a:r>
            <a:endParaRPr lang="en-US" dirty="0"/>
          </a:p>
        </c:rich>
      </c:tx>
      <c:layout/>
      <c:overlay val="0"/>
    </c:title>
    <c:autoTitleDeleted val="0"/>
    <c:plotArea>
      <c:layout/>
      <c:barChart>
        <c:barDir val="col"/>
        <c:grouping val="clustered"/>
        <c:varyColors val="0"/>
        <c:ser>
          <c:idx val="0"/>
          <c:order val="0"/>
          <c:tx>
            <c:strRef>
              <c:f>[with_deletions_dZAP1_24_Genes_SigmoidEstimation_output.xlsx]network!$H$29</c:f>
              <c:strCache>
                <c:ptCount val="1"/>
                <c:pt idx="0">
                  <c:v>In</c:v>
                </c:pt>
              </c:strCache>
            </c:strRef>
          </c:tx>
          <c:spPr>
            <a:ln w="3175">
              <a:solidFill>
                <a:schemeClr val="tx1"/>
              </a:solidFill>
            </a:ln>
          </c:spPr>
          <c:invertIfNegative val="0"/>
          <c:cat>
            <c:numRef>
              <c:f>[with_deletions_dZAP1_24_Genes_SigmoidEstimation_output.xlsx]network!$G$30:$G$39</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[with_deletions_dZAP1_24_Genes_SigmoidEstimation_output.xlsx]network!$H$30:$H$39</c:f>
              <c:numCache>
                <c:formatCode>General</c:formatCode>
                <c:ptCount val="10"/>
                <c:pt idx="0">
                  <c:v>10</c:v>
                </c:pt>
                <c:pt idx="1">
                  <c:v>4</c:v>
                </c:pt>
                <c:pt idx="2">
                  <c:v>4</c:v>
                </c:pt>
                <c:pt idx="3">
                  <c:v>2</c:v>
                </c:pt>
                <c:pt idx="4">
                  <c:v>0</c:v>
                </c:pt>
                <c:pt idx="5">
                  <c:v>1</c:v>
                </c:pt>
                <c:pt idx="6">
                  <c:v>0</c:v>
                </c:pt>
                <c:pt idx="7">
                  <c:v>2</c:v>
                </c:pt>
                <c:pt idx="8">
                  <c:v>0</c:v>
                </c:pt>
                <c:pt idx="9">
                  <c:v>1</c:v>
                </c:pt>
              </c:numCache>
            </c:numRef>
          </c:val>
        </c:ser>
        <c:ser>
          <c:idx val="1"/>
          <c:order val="1"/>
          <c:tx>
            <c:strRef>
              <c:f>[with_deletions_dZAP1_24_Genes_SigmoidEstimation_output.xlsx]network!$I$29</c:f>
              <c:strCache>
                <c:ptCount val="1"/>
                <c:pt idx="0">
                  <c:v>Out</c:v>
                </c:pt>
              </c:strCache>
            </c:strRef>
          </c:tx>
          <c:spPr>
            <a:ln w="3175">
              <a:solidFill>
                <a:schemeClr val="tx1"/>
              </a:solidFill>
            </a:ln>
          </c:spPr>
          <c:invertIfNegative val="0"/>
          <c:cat>
            <c:numRef>
              <c:f>[with_deletions_dZAP1_24_Genes_SigmoidEstimation_output.xlsx]network!$G$30:$G$39</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[with_deletions_dZAP1_24_Genes_SigmoidEstimation_output.xlsx]network!$I$30:$I$39</c:f>
              <c:numCache>
                <c:formatCode>General</c:formatCode>
                <c:ptCount val="10"/>
                <c:pt idx="0">
                  <c:v>4</c:v>
                </c:pt>
                <c:pt idx="1">
                  <c:v>4</c:v>
                </c:pt>
                <c:pt idx="2">
                  <c:v>9</c:v>
                </c:pt>
                <c:pt idx="3">
                  <c:v>5</c:v>
                </c:pt>
                <c:pt idx="4">
                  <c:v>1</c:v>
                </c:pt>
                <c:pt idx="5">
                  <c:v>1</c:v>
                </c:pt>
                <c:pt idx="6">
                  <c:v>0</c:v>
                </c:pt>
                <c:pt idx="7">
                  <c:v>0</c:v>
                </c:pt>
                <c:pt idx="8">
                  <c:v>0</c:v>
                </c:pt>
                <c:pt idx="9">
                  <c:v>0</c:v>
                </c:pt>
              </c:numCache>
            </c:numRef>
          </c:val>
        </c:ser>
        <c:dLbls>
          <c:showLegendKey val="0"/>
          <c:showVal val="0"/>
          <c:showCatName val="0"/>
          <c:showSerName val="0"/>
          <c:showPercent val="0"/>
          <c:showBubbleSize val="0"/>
        </c:dLbls>
        <c:gapWidth val="150"/>
        <c:axId val="113766896"/>
        <c:axId val="113767456"/>
      </c:barChart>
      <c:catAx>
        <c:axId val="113766896"/>
        <c:scaling>
          <c:orientation val="minMax"/>
        </c:scaling>
        <c:delete val="0"/>
        <c:axPos val="b"/>
        <c:title>
          <c:tx>
            <c:rich>
              <a:bodyPr/>
              <a:lstStyle/>
              <a:p>
                <a:pPr>
                  <a:defRPr/>
                </a:pPr>
                <a:r>
                  <a:rPr lang="en-US"/>
                  <a:t>Number of Connections</a:t>
                </a:r>
              </a:p>
            </c:rich>
          </c:tx>
          <c:layout/>
          <c:overlay val="0"/>
        </c:title>
        <c:numFmt formatCode="General" sourceLinked="1"/>
        <c:majorTickMark val="out"/>
        <c:minorTickMark val="none"/>
        <c:tickLblPos val="nextTo"/>
        <c:crossAx val="113767456"/>
        <c:crosses val="autoZero"/>
        <c:auto val="1"/>
        <c:lblAlgn val="ctr"/>
        <c:lblOffset val="100"/>
        <c:noMultiLvlLbl val="0"/>
      </c:catAx>
      <c:valAx>
        <c:axId val="113767456"/>
        <c:scaling>
          <c:orientation val="minMax"/>
        </c:scaling>
        <c:delete val="0"/>
        <c:axPos val="l"/>
        <c:majorGridlines/>
        <c:title>
          <c:tx>
            <c:rich>
              <a:bodyPr rot="-5400000" vert="horz"/>
              <a:lstStyle/>
              <a:p>
                <a:pPr>
                  <a:defRPr/>
                </a:pPr>
                <a:r>
                  <a:rPr lang="en-US"/>
                  <a:t>Frequency</a:t>
                </a:r>
              </a:p>
            </c:rich>
          </c:tx>
          <c:layout/>
          <c:overlay val="0"/>
        </c:title>
        <c:numFmt formatCode="General" sourceLinked="1"/>
        <c:majorTickMark val="out"/>
        <c:minorTickMark val="none"/>
        <c:tickLblPos val="nextTo"/>
        <c:crossAx val="113766896"/>
        <c:crosses val="autoZero"/>
        <c:crossBetween val="between"/>
      </c:valAx>
      <c:spPr>
        <a:solidFill>
          <a:schemeClr val="bg1">
            <a:lumMod val="85000"/>
          </a:schemeClr>
        </a:solidFill>
      </c:spPr>
    </c:plotArea>
    <c:legend>
      <c:legendPos val="r"/>
      <c:layout/>
      <c:overlay val="0"/>
    </c:legend>
    <c:plotVisOnly val="1"/>
    <c:dispBlanksAs val="gap"/>
    <c:showDLblsOverMax val="0"/>
  </c:chart>
  <c:spPr>
    <a:ln w="6350">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en-US"/>
              <a:t>33 </a:t>
            </a:r>
            <a:r>
              <a:rPr lang="en-US" smtClean="0"/>
              <a:t>Gene</a:t>
            </a:r>
            <a:r>
              <a:rPr lang="en-US" baseline="0" smtClean="0"/>
              <a:t> Network</a:t>
            </a:r>
            <a:r>
              <a:rPr lang="en-US" smtClean="0"/>
              <a:t> In- </a:t>
            </a:r>
            <a:r>
              <a:rPr lang="en-US"/>
              <a:t>and </a:t>
            </a:r>
            <a:r>
              <a:rPr lang="en-US" smtClean="0"/>
              <a:t>Out-Degree </a:t>
            </a:r>
            <a:endParaRPr lang="en-US" dirty="0" smtClean="0"/>
          </a:p>
          <a:p>
            <a:pPr>
              <a:defRPr/>
            </a:pPr>
            <a:r>
              <a:rPr lang="en-US" smtClean="0"/>
              <a:t>Distribution</a:t>
            </a:r>
            <a:endParaRPr lang="en-US" dirty="0"/>
          </a:p>
        </c:rich>
      </c:tx>
      <c:layout>
        <c:manualLayout>
          <c:xMode val="edge"/>
          <c:yMode val="edge"/>
          <c:x val="0.24711503611231686"/>
          <c:y val="4.8740630381378165E-2"/>
        </c:manualLayout>
      </c:layout>
      <c:overlay val="0"/>
    </c:title>
    <c:autoTitleDeleted val="0"/>
    <c:plotArea>
      <c:layout/>
      <c:barChart>
        <c:barDir val="col"/>
        <c:grouping val="clustered"/>
        <c:varyColors val="0"/>
        <c:ser>
          <c:idx val="0"/>
          <c:order val="0"/>
          <c:tx>
            <c:strRef>
              <c:f>network!$G$38</c:f>
              <c:strCache>
                <c:ptCount val="1"/>
                <c:pt idx="0">
                  <c:v>In</c:v>
                </c:pt>
              </c:strCache>
            </c:strRef>
          </c:tx>
          <c:spPr>
            <a:ln w="3175">
              <a:solidFill>
                <a:schemeClr val="tx1"/>
              </a:solidFill>
            </a:ln>
          </c:spPr>
          <c:invertIfNegative val="0"/>
          <c:cat>
            <c:numRef>
              <c:f>network!$F$39:$F$53</c:f>
              <c:numCache>
                <c:formatCode>General</c:formatCode>
                <c:ptCount val="15"/>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numCache>
            </c:numRef>
          </c:cat>
          <c:val>
            <c:numRef>
              <c:f>network!$G$39:$G$53</c:f>
              <c:numCache>
                <c:formatCode>General</c:formatCode>
                <c:ptCount val="15"/>
                <c:pt idx="0">
                  <c:v>9</c:v>
                </c:pt>
                <c:pt idx="1">
                  <c:v>9</c:v>
                </c:pt>
                <c:pt idx="2">
                  <c:v>4</c:v>
                </c:pt>
                <c:pt idx="3">
                  <c:v>2</c:v>
                </c:pt>
                <c:pt idx="4">
                  <c:v>2</c:v>
                </c:pt>
                <c:pt idx="5">
                  <c:v>0</c:v>
                </c:pt>
                <c:pt idx="6">
                  <c:v>1</c:v>
                </c:pt>
                <c:pt idx="7">
                  <c:v>1</c:v>
                </c:pt>
                <c:pt idx="8">
                  <c:v>0</c:v>
                </c:pt>
                <c:pt idx="9">
                  <c:v>2</c:v>
                </c:pt>
                <c:pt idx="10">
                  <c:v>0</c:v>
                </c:pt>
                <c:pt idx="11">
                  <c:v>2</c:v>
                </c:pt>
                <c:pt idx="12">
                  <c:v>0</c:v>
                </c:pt>
                <c:pt idx="13">
                  <c:v>0</c:v>
                </c:pt>
                <c:pt idx="14">
                  <c:v>1</c:v>
                </c:pt>
              </c:numCache>
            </c:numRef>
          </c:val>
        </c:ser>
        <c:ser>
          <c:idx val="1"/>
          <c:order val="1"/>
          <c:tx>
            <c:strRef>
              <c:f>network!$H$38</c:f>
              <c:strCache>
                <c:ptCount val="1"/>
                <c:pt idx="0">
                  <c:v>Out</c:v>
                </c:pt>
              </c:strCache>
            </c:strRef>
          </c:tx>
          <c:spPr>
            <a:ln w="3175">
              <a:solidFill>
                <a:schemeClr val="tx1"/>
              </a:solidFill>
            </a:ln>
          </c:spPr>
          <c:invertIfNegative val="0"/>
          <c:cat>
            <c:numRef>
              <c:f>network!$F$39:$F$53</c:f>
              <c:numCache>
                <c:formatCode>General</c:formatCode>
                <c:ptCount val="15"/>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numCache>
            </c:numRef>
          </c:cat>
          <c:val>
            <c:numRef>
              <c:f>network!$H$39:$H$53</c:f>
              <c:numCache>
                <c:formatCode>General</c:formatCode>
                <c:ptCount val="15"/>
                <c:pt idx="0">
                  <c:v>3</c:v>
                </c:pt>
                <c:pt idx="1">
                  <c:v>5</c:v>
                </c:pt>
                <c:pt idx="2">
                  <c:v>5</c:v>
                </c:pt>
                <c:pt idx="3">
                  <c:v>10</c:v>
                </c:pt>
                <c:pt idx="4">
                  <c:v>5</c:v>
                </c:pt>
                <c:pt idx="5">
                  <c:v>0</c:v>
                </c:pt>
                <c:pt idx="6">
                  <c:v>2</c:v>
                </c:pt>
                <c:pt idx="7">
                  <c:v>3</c:v>
                </c:pt>
                <c:pt idx="8">
                  <c:v>0</c:v>
                </c:pt>
                <c:pt idx="9">
                  <c:v>0</c:v>
                </c:pt>
                <c:pt idx="10">
                  <c:v>0</c:v>
                </c:pt>
                <c:pt idx="11">
                  <c:v>0</c:v>
                </c:pt>
                <c:pt idx="12">
                  <c:v>0</c:v>
                </c:pt>
                <c:pt idx="13">
                  <c:v>0</c:v>
                </c:pt>
                <c:pt idx="14">
                  <c:v>0</c:v>
                </c:pt>
              </c:numCache>
            </c:numRef>
          </c:val>
        </c:ser>
        <c:dLbls>
          <c:showLegendKey val="0"/>
          <c:showVal val="0"/>
          <c:showCatName val="0"/>
          <c:showSerName val="0"/>
          <c:showPercent val="0"/>
          <c:showBubbleSize val="0"/>
        </c:dLbls>
        <c:gapWidth val="150"/>
        <c:axId val="113770256"/>
        <c:axId val="113770816"/>
      </c:barChart>
      <c:catAx>
        <c:axId val="113770256"/>
        <c:scaling>
          <c:orientation val="minMax"/>
        </c:scaling>
        <c:delete val="0"/>
        <c:axPos val="b"/>
        <c:title>
          <c:tx>
            <c:rich>
              <a:bodyPr/>
              <a:lstStyle/>
              <a:p>
                <a:pPr>
                  <a:defRPr/>
                </a:pPr>
                <a:r>
                  <a:rPr lang="en-US"/>
                  <a:t>Number of Connections</a:t>
                </a:r>
              </a:p>
            </c:rich>
          </c:tx>
          <c:layout/>
          <c:overlay val="0"/>
        </c:title>
        <c:numFmt formatCode="General" sourceLinked="1"/>
        <c:majorTickMark val="out"/>
        <c:minorTickMark val="none"/>
        <c:tickLblPos val="nextTo"/>
        <c:crossAx val="113770816"/>
        <c:crosses val="autoZero"/>
        <c:auto val="1"/>
        <c:lblAlgn val="ctr"/>
        <c:lblOffset val="100"/>
        <c:noMultiLvlLbl val="0"/>
      </c:catAx>
      <c:valAx>
        <c:axId val="113770816"/>
        <c:scaling>
          <c:orientation val="minMax"/>
        </c:scaling>
        <c:delete val="0"/>
        <c:axPos val="l"/>
        <c:majorGridlines/>
        <c:title>
          <c:tx>
            <c:rich>
              <a:bodyPr rot="-5400000" vert="horz"/>
              <a:lstStyle/>
              <a:p>
                <a:pPr>
                  <a:defRPr/>
                </a:pPr>
                <a:r>
                  <a:rPr lang="en-US" dirty="0"/>
                  <a:t>F</a:t>
                </a:r>
                <a:r>
                  <a:rPr lang="en-US" dirty="0" smtClean="0"/>
                  <a:t>requency</a:t>
                </a:r>
                <a:endParaRPr lang="en-US" dirty="0"/>
              </a:p>
            </c:rich>
          </c:tx>
          <c:layout/>
          <c:overlay val="0"/>
        </c:title>
        <c:numFmt formatCode="General" sourceLinked="1"/>
        <c:majorTickMark val="out"/>
        <c:minorTickMark val="none"/>
        <c:tickLblPos val="nextTo"/>
        <c:crossAx val="113770256"/>
        <c:crosses val="autoZero"/>
        <c:crossBetween val="between"/>
      </c:valAx>
      <c:spPr>
        <a:solidFill>
          <a:schemeClr val="bg1">
            <a:lumMod val="85000"/>
          </a:schemeClr>
        </a:solidFill>
      </c:spPr>
    </c:plotArea>
    <c:legend>
      <c:legendPos val="r"/>
      <c:layout/>
      <c:overlay val="0"/>
    </c:legend>
    <c:plotVisOnly val="1"/>
    <c:dispBlanksAs val="gap"/>
    <c:showDLblsOverMax val="0"/>
  </c:chart>
  <c:spPr>
    <a:ln w="6350">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en-US"/>
              <a:t>15 Gene </a:t>
            </a:r>
            <a:r>
              <a:rPr lang="en-US" smtClean="0"/>
              <a:t>In- </a:t>
            </a:r>
            <a:r>
              <a:rPr lang="en-US"/>
              <a:t>and </a:t>
            </a:r>
            <a:r>
              <a:rPr lang="en-US" smtClean="0"/>
              <a:t>Out-Degree Distribution</a:t>
            </a:r>
            <a:endParaRPr lang="en-US"/>
          </a:p>
        </c:rich>
      </c:tx>
      <c:layout/>
      <c:overlay val="0"/>
    </c:title>
    <c:autoTitleDeleted val="0"/>
    <c:plotArea>
      <c:layout/>
      <c:barChart>
        <c:barDir val="col"/>
        <c:grouping val="clustered"/>
        <c:varyColors val="0"/>
        <c:ser>
          <c:idx val="0"/>
          <c:order val="0"/>
          <c:tx>
            <c:strRef>
              <c:f>network!$F$20</c:f>
              <c:strCache>
                <c:ptCount val="1"/>
                <c:pt idx="0">
                  <c:v>In</c:v>
                </c:pt>
              </c:strCache>
            </c:strRef>
          </c:tx>
          <c:spPr>
            <a:ln w="3175">
              <a:solidFill>
                <a:schemeClr val="tx1"/>
              </a:solidFill>
            </a:ln>
          </c:spPr>
          <c:invertIfNegative val="0"/>
          <c:cat>
            <c:numRef>
              <c:f>network!$E$21:$E$27</c:f>
              <c:numCache>
                <c:formatCode>General</c:formatCode>
                <c:ptCount val="7"/>
                <c:pt idx="0">
                  <c:v>0</c:v>
                </c:pt>
                <c:pt idx="1">
                  <c:v>1</c:v>
                </c:pt>
                <c:pt idx="2">
                  <c:v>2</c:v>
                </c:pt>
                <c:pt idx="3">
                  <c:v>3</c:v>
                </c:pt>
                <c:pt idx="4">
                  <c:v>4</c:v>
                </c:pt>
                <c:pt idx="5">
                  <c:v>5</c:v>
                </c:pt>
                <c:pt idx="6">
                  <c:v>6</c:v>
                </c:pt>
              </c:numCache>
            </c:numRef>
          </c:cat>
          <c:val>
            <c:numRef>
              <c:f>network!$F$21:$F$27</c:f>
              <c:numCache>
                <c:formatCode>General</c:formatCode>
                <c:ptCount val="7"/>
                <c:pt idx="0">
                  <c:v>7</c:v>
                </c:pt>
                <c:pt idx="1">
                  <c:v>4</c:v>
                </c:pt>
                <c:pt idx="2">
                  <c:v>2</c:v>
                </c:pt>
                <c:pt idx="3">
                  <c:v>1</c:v>
                </c:pt>
                <c:pt idx="4">
                  <c:v>0</c:v>
                </c:pt>
                <c:pt idx="5">
                  <c:v>0</c:v>
                </c:pt>
                <c:pt idx="6">
                  <c:v>1</c:v>
                </c:pt>
              </c:numCache>
            </c:numRef>
          </c:val>
        </c:ser>
        <c:ser>
          <c:idx val="1"/>
          <c:order val="1"/>
          <c:tx>
            <c:strRef>
              <c:f>network!$G$20</c:f>
              <c:strCache>
                <c:ptCount val="1"/>
                <c:pt idx="0">
                  <c:v>Out</c:v>
                </c:pt>
              </c:strCache>
            </c:strRef>
          </c:tx>
          <c:spPr>
            <a:ln w="3175">
              <a:solidFill>
                <a:schemeClr val="tx1"/>
              </a:solidFill>
            </a:ln>
          </c:spPr>
          <c:invertIfNegative val="0"/>
          <c:cat>
            <c:numRef>
              <c:f>network!$E$21:$E$27</c:f>
              <c:numCache>
                <c:formatCode>General</c:formatCode>
                <c:ptCount val="7"/>
                <c:pt idx="0">
                  <c:v>0</c:v>
                </c:pt>
                <c:pt idx="1">
                  <c:v>1</c:v>
                </c:pt>
                <c:pt idx="2">
                  <c:v>2</c:v>
                </c:pt>
                <c:pt idx="3">
                  <c:v>3</c:v>
                </c:pt>
                <c:pt idx="4">
                  <c:v>4</c:v>
                </c:pt>
                <c:pt idx="5">
                  <c:v>5</c:v>
                </c:pt>
                <c:pt idx="6">
                  <c:v>6</c:v>
                </c:pt>
              </c:numCache>
            </c:numRef>
          </c:cat>
          <c:val>
            <c:numRef>
              <c:f>network!$G$21:$G$27</c:f>
              <c:numCache>
                <c:formatCode>General</c:formatCode>
                <c:ptCount val="7"/>
                <c:pt idx="0">
                  <c:v>4</c:v>
                </c:pt>
                <c:pt idx="1">
                  <c:v>5</c:v>
                </c:pt>
                <c:pt idx="2">
                  <c:v>6</c:v>
                </c:pt>
                <c:pt idx="3">
                  <c:v>0</c:v>
                </c:pt>
                <c:pt idx="4">
                  <c:v>0</c:v>
                </c:pt>
                <c:pt idx="5">
                  <c:v>0</c:v>
                </c:pt>
                <c:pt idx="6">
                  <c:v>0</c:v>
                </c:pt>
              </c:numCache>
            </c:numRef>
          </c:val>
        </c:ser>
        <c:dLbls>
          <c:showLegendKey val="0"/>
          <c:showVal val="0"/>
          <c:showCatName val="0"/>
          <c:showSerName val="0"/>
          <c:showPercent val="0"/>
          <c:showBubbleSize val="0"/>
        </c:dLbls>
        <c:gapWidth val="150"/>
        <c:axId val="213614768"/>
        <c:axId val="213615328"/>
      </c:barChart>
      <c:catAx>
        <c:axId val="213614768"/>
        <c:scaling>
          <c:orientation val="minMax"/>
        </c:scaling>
        <c:delete val="0"/>
        <c:axPos val="b"/>
        <c:title>
          <c:tx>
            <c:rich>
              <a:bodyPr/>
              <a:lstStyle/>
              <a:p>
                <a:pPr>
                  <a:defRPr/>
                </a:pPr>
                <a:r>
                  <a:rPr lang="en-US"/>
                  <a:t>Number of Connections</a:t>
                </a:r>
              </a:p>
            </c:rich>
          </c:tx>
          <c:layout/>
          <c:overlay val="0"/>
        </c:title>
        <c:numFmt formatCode="General" sourceLinked="1"/>
        <c:majorTickMark val="out"/>
        <c:minorTickMark val="none"/>
        <c:tickLblPos val="nextTo"/>
        <c:crossAx val="213615328"/>
        <c:crosses val="autoZero"/>
        <c:auto val="1"/>
        <c:lblAlgn val="ctr"/>
        <c:lblOffset val="100"/>
        <c:noMultiLvlLbl val="0"/>
      </c:catAx>
      <c:valAx>
        <c:axId val="213615328"/>
        <c:scaling>
          <c:orientation val="minMax"/>
        </c:scaling>
        <c:delete val="0"/>
        <c:axPos val="l"/>
        <c:majorGridlines/>
        <c:title>
          <c:tx>
            <c:rich>
              <a:bodyPr rot="-5400000" vert="horz"/>
              <a:lstStyle/>
              <a:p>
                <a:pPr>
                  <a:defRPr/>
                </a:pPr>
                <a:r>
                  <a:rPr lang="en-US"/>
                  <a:t>Frequency</a:t>
                </a:r>
              </a:p>
            </c:rich>
          </c:tx>
          <c:layout/>
          <c:overlay val="0"/>
        </c:title>
        <c:numFmt formatCode="General" sourceLinked="1"/>
        <c:majorTickMark val="out"/>
        <c:minorTickMark val="none"/>
        <c:tickLblPos val="nextTo"/>
        <c:crossAx val="213614768"/>
        <c:crosses val="autoZero"/>
        <c:crossBetween val="between"/>
      </c:valAx>
      <c:spPr>
        <a:solidFill>
          <a:schemeClr val="bg1">
            <a:lumMod val="85000"/>
          </a:schemeClr>
        </a:solidFill>
      </c:spPr>
    </c:plotArea>
    <c:legend>
      <c:legendPos val="r"/>
      <c:layout/>
      <c:overlay val="0"/>
    </c:legend>
    <c:plotVisOnly val="1"/>
    <c:dispBlanksAs val="gap"/>
    <c:showDLblsOverMax val="0"/>
  </c:chart>
  <c:spPr>
    <a:ln w="6350">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500" dirty="0"/>
              <a:t>Optimized Threshold </a:t>
            </a:r>
            <a:r>
              <a:rPr lang="en-US" sz="1500" dirty="0" smtClean="0"/>
              <a:t>b </a:t>
            </a:r>
            <a:r>
              <a:rPr lang="en-US" sz="1500" dirty="0"/>
              <a:t>Values</a:t>
            </a:r>
            <a:r>
              <a:rPr lang="en-US" sz="1500" baseline="0" dirty="0"/>
              <a:t> </a:t>
            </a:r>
            <a:r>
              <a:rPr lang="en-US" sz="1500" baseline="0"/>
              <a:t>for </a:t>
            </a:r>
            <a:r>
              <a:rPr lang="en-US" sz="1500" baseline="0" smtClean="0"/>
              <a:t>the 15 Transcription Factors  </a:t>
            </a:r>
            <a:r>
              <a:rPr lang="en-US" sz="1500" baseline="0" dirty="0" smtClean="0"/>
              <a:t>that Appear in All Five Networks</a:t>
            </a:r>
            <a:endParaRPr lang="en-US" sz="1500" dirty="0"/>
          </a:p>
        </c:rich>
      </c:tx>
      <c:layout>
        <c:manualLayout>
          <c:xMode val="edge"/>
          <c:yMode val="edge"/>
          <c:x val="0.11645964589215178"/>
          <c:y val="0"/>
        </c:manualLayout>
      </c:layout>
      <c:overlay val="0"/>
    </c:title>
    <c:autoTitleDeleted val="0"/>
    <c:plotArea>
      <c:layout/>
      <c:barChart>
        <c:barDir val="col"/>
        <c:grouping val="clustered"/>
        <c:varyColors val="0"/>
        <c:ser>
          <c:idx val="0"/>
          <c:order val="0"/>
          <c:tx>
            <c:strRef>
              <c:f>threshold_b!$G$1</c:f>
              <c:strCache>
                <c:ptCount val="1"/>
                <c:pt idx="0">
                  <c:v>33-genes</c:v>
                </c:pt>
              </c:strCache>
            </c:strRef>
          </c:tx>
          <c:invertIfNegative val="0"/>
          <c:cat>
            <c:strRef>
              <c:f>threshold_b!$F$2:$F$16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threshold_b!$G$2:$G$16</c:f>
              <c:numCache>
                <c:formatCode>General</c:formatCode>
                <c:ptCount val="15"/>
                <c:pt idx="0">
                  <c:v>0.9179023015851786</c:v>
                </c:pt>
                <c:pt idx="1">
                  <c:v>0.4067781707541257</c:v>
                </c:pt>
                <c:pt idx="2">
                  <c:v>0.5332869543559261</c:v>
                </c:pt>
                <c:pt idx="3">
                  <c:v>0.11541266036741984</c:v>
                </c:pt>
                <c:pt idx="4">
                  <c:v>0.96082047422134897</c:v>
                </c:pt>
                <c:pt idx="5">
                  <c:v>1.8537353637643139</c:v>
                </c:pt>
                <c:pt idx="6">
                  <c:v>3.4613983442229959</c:v>
                </c:pt>
                <c:pt idx="7">
                  <c:v>4.9116221163312686</c:v>
                </c:pt>
                <c:pt idx="8">
                  <c:v>2.3382409872551628</c:v>
                </c:pt>
                <c:pt idx="9">
                  <c:v>0.99823556020582305</c:v>
                </c:pt>
                <c:pt idx="10">
                  <c:v>0.2932069480956862</c:v>
                </c:pt>
                <c:pt idx="11">
                  <c:v>1.6394557594027239</c:v>
                </c:pt>
                <c:pt idx="12">
                  <c:v>-0.71338542509828073</c:v>
                </c:pt>
                <c:pt idx="13">
                  <c:v>1.7808035124371409E-2</c:v>
                </c:pt>
                <c:pt idx="14">
                  <c:v>5.4721670373509408</c:v>
                </c:pt>
              </c:numCache>
            </c:numRef>
          </c:val>
        </c:ser>
        <c:ser>
          <c:idx val="1"/>
          <c:order val="1"/>
          <c:tx>
            <c:strRef>
              <c:f>threshold_b!$H$1</c:f>
              <c:strCache>
                <c:ptCount val="1"/>
                <c:pt idx="0">
                  <c:v>29-genes</c:v>
                </c:pt>
              </c:strCache>
            </c:strRef>
          </c:tx>
          <c:invertIfNegative val="0"/>
          <c:cat>
            <c:strRef>
              <c:f>threshold_b!$F$2:$F$16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threshold_b!$H$2:$H$16</c:f>
              <c:numCache>
                <c:formatCode>General</c:formatCode>
                <c:ptCount val="15"/>
                <c:pt idx="0">
                  <c:v>0.78533073288571809</c:v>
                </c:pt>
                <c:pt idx="1">
                  <c:v>0.39827887449820826</c:v>
                </c:pt>
                <c:pt idx="2">
                  <c:v>0.38540704496456712</c:v>
                </c:pt>
                <c:pt idx="3">
                  <c:v>0.11474448494158719</c:v>
                </c:pt>
                <c:pt idx="4">
                  <c:v>1.1478636233761108</c:v>
                </c:pt>
                <c:pt idx="5">
                  <c:v>1.879791945564399</c:v>
                </c:pt>
                <c:pt idx="6">
                  <c:v>3.2933076916436943</c:v>
                </c:pt>
                <c:pt idx="7">
                  <c:v>4.7891558723749545</c:v>
                </c:pt>
                <c:pt idx="8">
                  <c:v>2.4245397794521204</c:v>
                </c:pt>
                <c:pt idx="9">
                  <c:v>1.0347366992281652</c:v>
                </c:pt>
                <c:pt idx="10">
                  <c:v>0.10559043753004585</c:v>
                </c:pt>
                <c:pt idx="11">
                  <c:v>1.187309065734395</c:v>
                </c:pt>
                <c:pt idx="12">
                  <c:v>-0.31673892518503682</c:v>
                </c:pt>
                <c:pt idx="13">
                  <c:v>1.6934429134633201E-2</c:v>
                </c:pt>
                <c:pt idx="14">
                  <c:v>5.6214783683631779</c:v>
                </c:pt>
              </c:numCache>
            </c:numRef>
          </c:val>
        </c:ser>
        <c:ser>
          <c:idx val="2"/>
          <c:order val="2"/>
          <c:tx>
            <c:strRef>
              <c:f>threshold_b!$I$1</c:f>
              <c:strCache>
                <c:ptCount val="1"/>
                <c:pt idx="0">
                  <c:v>24-genes</c:v>
                </c:pt>
              </c:strCache>
            </c:strRef>
          </c:tx>
          <c:invertIfNegative val="0"/>
          <c:cat>
            <c:strRef>
              <c:f>threshold_b!$F$2:$F$16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threshold_b!$I$2:$I$16</c:f>
              <c:numCache>
                <c:formatCode>General</c:formatCode>
                <c:ptCount val="15"/>
                <c:pt idx="0">
                  <c:v>5.5880883946354529E-2</c:v>
                </c:pt>
                <c:pt idx="1">
                  <c:v>0.38364548179989255</c:v>
                </c:pt>
                <c:pt idx="2">
                  <c:v>1.3652932154082977</c:v>
                </c:pt>
                <c:pt idx="3">
                  <c:v>0.10863132089619539</c:v>
                </c:pt>
                <c:pt idx="4">
                  <c:v>0.32096429425199841</c:v>
                </c:pt>
                <c:pt idx="5">
                  <c:v>0.24345492337311289</c:v>
                </c:pt>
                <c:pt idx="6">
                  <c:v>3.7608499387359919E-2</c:v>
                </c:pt>
                <c:pt idx="7">
                  <c:v>1.5953883943817782</c:v>
                </c:pt>
                <c:pt idx="8">
                  <c:v>-3.457034910688364</c:v>
                </c:pt>
                <c:pt idx="9">
                  <c:v>2.2876058858428747</c:v>
                </c:pt>
                <c:pt idx="10">
                  <c:v>-2.2151959057261799</c:v>
                </c:pt>
                <c:pt idx="11">
                  <c:v>0.63127170214181227</c:v>
                </c:pt>
                <c:pt idx="12">
                  <c:v>-0.62090960631520875</c:v>
                </c:pt>
                <c:pt idx="13">
                  <c:v>9.7331963859890406E-3</c:v>
                </c:pt>
                <c:pt idx="14">
                  <c:v>2.8477664258182771</c:v>
                </c:pt>
              </c:numCache>
            </c:numRef>
          </c:val>
        </c:ser>
        <c:ser>
          <c:idx val="3"/>
          <c:order val="3"/>
          <c:tx>
            <c:strRef>
              <c:f>threshold_b!$J$1</c:f>
              <c:strCache>
                <c:ptCount val="1"/>
                <c:pt idx="0">
                  <c:v>19-genes</c:v>
                </c:pt>
              </c:strCache>
            </c:strRef>
          </c:tx>
          <c:invertIfNegative val="0"/>
          <c:cat>
            <c:strRef>
              <c:f>threshold_b!$F$2:$F$16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threshold_b!$J$2:$J$16</c:f>
              <c:numCache>
                <c:formatCode>General</c:formatCode>
                <c:ptCount val="15"/>
                <c:pt idx="0">
                  <c:v>0.56602943933009831</c:v>
                </c:pt>
                <c:pt idx="1">
                  <c:v>0.38346731807393841</c:v>
                </c:pt>
                <c:pt idx="2">
                  <c:v>1.5585780397324878</c:v>
                </c:pt>
                <c:pt idx="3">
                  <c:v>0.1086295334747242</c:v>
                </c:pt>
                <c:pt idx="4">
                  <c:v>1.1588801551394212</c:v>
                </c:pt>
                <c:pt idx="5">
                  <c:v>-6.1398952202488324E-2</c:v>
                </c:pt>
                <c:pt idx="6">
                  <c:v>3.8622281315896324E-2</c:v>
                </c:pt>
                <c:pt idx="7">
                  <c:v>2.7873788603411729</c:v>
                </c:pt>
                <c:pt idx="8">
                  <c:v>-3.6216145919566118</c:v>
                </c:pt>
                <c:pt idx="9">
                  <c:v>2.3474926921362207</c:v>
                </c:pt>
                <c:pt idx="10">
                  <c:v>-1.8298456145819746</c:v>
                </c:pt>
                <c:pt idx="11">
                  <c:v>3.9272119090127164E-2</c:v>
                </c:pt>
                <c:pt idx="12">
                  <c:v>0.15880013971324031</c:v>
                </c:pt>
                <c:pt idx="13">
                  <c:v>1.474947262871718E-2</c:v>
                </c:pt>
                <c:pt idx="14">
                  <c:v>1.7879991722969817</c:v>
                </c:pt>
              </c:numCache>
            </c:numRef>
          </c:val>
        </c:ser>
        <c:ser>
          <c:idx val="4"/>
          <c:order val="4"/>
          <c:tx>
            <c:strRef>
              <c:f>threshold_b!$K$1</c:f>
              <c:strCache>
                <c:ptCount val="1"/>
                <c:pt idx="0">
                  <c:v>15-genes</c:v>
                </c:pt>
              </c:strCache>
            </c:strRef>
          </c:tx>
          <c:invertIfNegative val="0"/>
          <c:cat>
            <c:strRef>
              <c:f>threshold_b!$F$2:$F$16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threshold_b!$K$2:$K$16</c:f>
              <c:numCache>
                <c:formatCode>General</c:formatCode>
                <c:ptCount val="15"/>
                <c:pt idx="0">
                  <c:v>-0.61920680133883166</c:v>
                </c:pt>
                <c:pt idx="1">
                  <c:v>0.38265658059145741</c:v>
                </c:pt>
                <c:pt idx="2">
                  <c:v>1.4950531886236893</c:v>
                </c:pt>
                <c:pt idx="3">
                  <c:v>0.10869169243690692</c:v>
                </c:pt>
                <c:pt idx="4">
                  <c:v>1.7329274760794426</c:v>
                </c:pt>
                <c:pt idx="5">
                  <c:v>0.17164130813288103</c:v>
                </c:pt>
                <c:pt idx="6">
                  <c:v>3.8501846301584527E-2</c:v>
                </c:pt>
                <c:pt idx="7">
                  <c:v>0.15966818542466141</c:v>
                </c:pt>
                <c:pt idx="8">
                  <c:v>-3.9964667065102466</c:v>
                </c:pt>
                <c:pt idx="9">
                  <c:v>1.8321224704930317</c:v>
                </c:pt>
                <c:pt idx="10">
                  <c:v>-1.7354366055845056</c:v>
                </c:pt>
                <c:pt idx="11">
                  <c:v>3.8814755023580269E-2</c:v>
                </c:pt>
                <c:pt idx="12">
                  <c:v>0.15779354140461985</c:v>
                </c:pt>
                <c:pt idx="13">
                  <c:v>9.4053998139368988E-3</c:v>
                </c:pt>
                <c:pt idx="14">
                  <c:v>8.5147933514515248</c:v>
                </c:pt>
              </c:numCache>
            </c:numRef>
          </c:val>
        </c:ser>
        <c:dLbls>
          <c:showLegendKey val="0"/>
          <c:showVal val="0"/>
          <c:showCatName val="0"/>
          <c:showSerName val="0"/>
          <c:showPercent val="0"/>
          <c:showBubbleSize val="0"/>
        </c:dLbls>
        <c:gapWidth val="150"/>
        <c:axId val="213619808"/>
        <c:axId val="213620368"/>
      </c:barChart>
      <c:catAx>
        <c:axId val="213619808"/>
        <c:scaling>
          <c:orientation val="minMax"/>
        </c:scaling>
        <c:delete val="0"/>
        <c:axPos val="b"/>
        <c:numFmt formatCode="General" sourceLinked="0"/>
        <c:majorTickMark val="out"/>
        <c:minorTickMark val="none"/>
        <c:tickLblPos val="nextTo"/>
        <c:txPr>
          <a:bodyPr/>
          <a:lstStyle/>
          <a:p>
            <a:pPr>
              <a:defRPr sz="900"/>
            </a:pPr>
            <a:endParaRPr lang="en-US"/>
          </a:p>
        </c:txPr>
        <c:crossAx val="213620368"/>
        <c:crosses val="autoZero"/>
        <c:auto val="1"/>
        <c:lblAlgn val="ctr"/>
        <c:lblOffset val="100"/>
        <c:noMultiLvlLbl val="0"/>
      </c:catAx>
      <c:valAx>
        <c:axId val="213620368"/>
        <c:scaling>
          <c:orientation val="minMax"/>
        </c:scaling>
        <c:delete val="0"/>
        <c:axPos val="l"/>
        <c:majorGridlines/>
        <c:title>
          <c:tx>
            <c:rich>
              <a:bodyPr rot="-5400000" vert="horz"/>
              <a:lstStyle/>
              <a:p>
                <a:pPr>
                  <a:defRPr/>
                </a:pPr>
                <a:r>
                  <a:rPr lang="en-US" dirty="0"/>
                  <a:t>Optimized Threshold </a:t>
                </a:r>
                <a:r>
                  <a:rPr lang="en-US" dirty="0" smtClean="0"/>
                  <a:t>b</a:t>
                </a:r>
                <a:endParaRPr lang="en-US" dirty="0"/>
              </a:p>
            </c:rich>
          </c:tx>
          <c:layout/>
          <c:overlay val="0"/>
        </c:title>
        <c:numFmt formatCode="General" sourceLinked="1"/>
        <c:majorTickMark val="out"/>
        <c:minorTickMark val="none"/>
        <c:tickLblPos val="nextTo"/>
        <c:crossAx val="213619808"/>
        <c:crosses val="autoZero"/>
        <c:crossBetween val="between"/>
      </c:valAx>
    </c:plotArea>
    <c:legend>
      <c:legendPos val="r"/>
      <c:layout/>
      <c:overlay val="0"/>
      <c:txPr>
        <a:bodyPr/>
        <a:lstStyle/>
        <a:p>
          <a:pPr>
            <a:defRPr sz="800"/>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500" smtClean="0"/>
              <a:t>Production Rate </a:t>
            </a:r>
            <a:r>
              <a:rPr lang="en-US" sz="1500"/>
              <a:t>Values</a:t>
            </a:r>
            <a:r>
              <a:rPr lang="en-US" sz="1500" baseline="0"/>
              <a:t> </a:t>
            </a:r>
            <a:r>
              <a:rPr lang="en-US" sz="1500" baseline="0" smtClean="0"/>
              <a:t>for the </a:t>
            </a:r>
            <a:r>
              <a:rPr lang="en-US" sz="1500" baseline="0"/>
              <a:t>15 </a:t>
            </a:r>
            <a:r>
              <a:rPr lang="en-US" sz="1500" baseline="0" smtClean="0"/>
              <a:t>Transcription </a:t>
            </a:r>
            <a:r>
              <a:rPr lang="en-US" sz="1500" baseline="0" dirty="0" smtClean="0"/>
              <a:t>Factors that Appear in All Five Networks</a:t>
            </a:r>
            <a:endParaRPr lang="en-US" sz="1500" dirty="0"/>
          </a:p>
        </c:rich>
      </c:tx>
      <c:layout>
        <c:manualLayout>
          <c:xMode val="edge"/>
          <c:yMode val="edge"/>
          <c:x val="0.1464596715102503"/>
          <c:y val="0"/>
        </c:manualLayout>
      </c:layout>
      <c:overlay val="0"/>
    </c:title>
    <c:autoTitleDeleted val="0"/>
    <c:plotArea>
      <c:layout/>
      <c:barChart>
        <c:barDir val="col"/>
        <c:grouping val="clustered"/>
        <c:varyColors val="0"/>
        <c:ser>
          <c:idx val="0"/>
          <c:order val="0"/>
          <c:tx>
            <c:strRef>
              <c:f>productioin_rates!$G$1</c:f>
              <c:strCache>
                <c:ptCount val="1"/>
                <c:pt idx="0">
                  <c:v>33-genes</c:v>
                </c:pt>
              </c:strCache>
            </c:strRef>
          </c:tx>
          <c:invertIfNegative val="0"/>
          <c:cat>
            <c:strRef>
              <c:f>productioin_rates!$F$2:$F$16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productioin_rates!$G$2:$G$16</c:f>
              <c:numCache>
                <c:formatCode>General</c:formatCode>
                <c:ptCount val="15"/>
                <c:pt idx="0">
                  <c:v>4.4827374097916426</c:v>
                </c:pt>
                <c:pt idx="1">
                  <c:v>0.4067781707541257</c:v>
                </c:pt>
                <c:pt idx="2">
                  <c:v>4.484291843241186</c:v>
                </c:pt>
                <c:pt idx="3">
                  <c:v>0.11541266036741984</c:v>
                </c:pt>
                <c:pt idx="4">
                  <c:v>4.6898599426594725</c:v>
                </c:pt>
                <c:pt idx="5">
                  <c:v>4.5796629860156202</c:v>
                </c:pt>
                <c:pt idx="6">
                  <c:v>4.3326377307973392</c:v>
                </c:pt>
                <c:pt idx="7">
                  <c:v>4.1973881769463155</c:v>
                </c:pt>
                <c:pt idx="8">
                  <c:v>4.5765897257782804</c:v>
                </c:pt>
                <c:pt idx="9">
                  <c:v>4.5420356379839362</c:v>
                </c:pt>
                <c:pt idx="10">
                  <c:v>4.7766757291527187</c:v>
                </c:pt>
                <c:pt idx="11">
                  <c:v>4.7606482715583605</c:v>
                </c:pt>
                <c:pt idx="12">
                  <c:v>5.1689258798166939</c:v>
                </c:pt>
                <c:pt idx="13">
                  <c:v>1.7808035124371409E-2</c:v>
                </c:pt>
                <c:pt idx="14">
                  <c:v>4.1839846196258366</c:v>
                </c:pt>
              </c:numCache>
            </c:numRef>
          </c:val>
        </c:ser>
        <c:ser>
          <c:idx val="1"/>
          <c:order val="1"/>
          <c:tx>
            <c:strRef>
              <c:f>productioin_rates!$H$1</c:f>
              <c:strCache>
                <c:ptCount val="1"/>
                <c:pt idx="0">
                  <c:v>29-genes</c:v>
                </c:pt>
              </c:strCache>
            </c:strRef>
          </c:tx>
          <c:invertIfNegative val="0"/>
          <c:cat>
            <c:strRef>
              <c:f>productioin_rates!$F$2:$F$16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productioin_rates!$H$2:$H$16</c:f>
              <c:numCache>
                <c:formatCode>General</c:formatCode>
                <c:ptCount val="15"/>
                <c:pt idx="0">
                  <c:v>4.7781613957210061</c:v>
                </c:pt>
                <c:pt idx="1">
                  <c:v>0.39827887449820826</c:v>
                </c:pt>
                <c:pt idx="2">
                  <c:v>4.2572055185602879</c:v>
                </c:pt>
                <c:pt idx="3">
                  <c:v>0.11474448494158719</c:v>
                </c:pt>
                <c:pt idx="4">
                  <c:v>4.668651408714739</c:v>
                </c:pt>
                <c:pt idx="5">
                  <c:v>4.5499194271059382</c:v>
                </c:pt>
                <c:pt idx="6">
                  <c:v>4.3725991235973849</c:v>
                </c:pt>
                <c:pt idx="7">
                  <c:v>4.0554382282473647</c:v>
                </c:pt>
                <c:pt idx="8">
                  <c:v>4.9016114223960496</c:v>
                </c:pt>
                <c:pt idx="9">
                  <c:v>4.5485706745227432</c:v>
                </c:pt>
                <c:pt idx="10">
                  <c:v>4.6349924774882494</c:v>
                </c:pt>
                <c:pt idx="11">
                  <c:v>4.9158016297903275</c:v>
                </c:pt>
                <c:pt idx="12">
                  <c:v>5.3011441508166701</c:v>
                </c:pt>
                <c:pt idx="13">
                  <c:v>1.6934429134633201E-2</c:v>
                </c:pt>
                <c:pt idx="14">
                  <c:v>4.2435185578164036</c:v>
                </c:pt>
              </c:numCache>
            </c:numRef>
          </c:val>
        </c:ser>
        <c:ser>
          <c:idx val="2"/>
          <c:order val="2"/>
          <c:tx>
            <c:strRef>
              <c:f>productioin_rates!$I$1</c:f>
              <c:strCache>
                <c:ptCount val="1"/>
                <c:pt idx="0">
                  <c:v>24-genes</c:v>
                </c:pt>
              </c:strCache>
            </c:strRef>
          </c:tx>
          <c:invertIfNegative val="0"/>
          <c:cat>
            <c:strRef>
              <c:f>productioin_rates!$F$2:$F$16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productioin_rates!$I$2:$I$16</c:f>
              <c:numCache>
                <c:formatCode>General</c:formatCode>
                <c:ptCount val="15"/>
                <c:pt idx="0">
                  <c:v>0.24643443700825676</c:v>
                </c:pt>
                <c:pt idx="1">
                  <c:v>0.38364548179989255</c:v>
                </c:pt>
                <c:pt idx="2">
                  <c:v>0.17925349616101069</c:v>
                </c:pt>
                <c:pt idx="3">
                  <c:v>0.10863132089619539</c:v>
                </c:pt>
                <c:pt idx="4">
                  <c:v>0.95284269393879628</c:v>
                </c:pt>
                <c:pt idx="5">
                  <c:v>1.7343694569308807</c:v>
                </c:pt>
                <c:pt idx="6">
                  <c:v>3.7608499387359919E-2</c:v>
                </c:pt>
                <c:pt idx="7">
                  <c:v>0.23095703884343843</c:v>
                </c:pt>
                <c:pt idx="8">
                  <c:v>5.5822746945025717E-2</c:v>
                </c:pt>
                <c:pt idx="9">
                  <c:v>0.63294590732491218</c:v>
                </c:pt>
                <c:pt idx="10">
                  <c:v>1.8425254778266986</c:v>
                </c:pt>
                <c:pt idx="11">
                  <c:v>0.76361168978656924</c:v>
                </c:pt>
                <c:pt idx="12">
                  <c:v>1.5598701884988162</c:v>
                </c:pt>
                <c:pt idx="13">
                  <c:v>9.7331963859890406E-3</c:v>
                </c:pt>
                <c:pt idx="14">
                  <c:v>1.0065743820031865</c:v>
                </c:pt>
              </c:numCache>
            </c:numRef>
          </c:val>
        </c:ser>
        <c:ser>
          <c:idx val="3"/>
          <c:order val="3"/>
          <c:tx>
            <c:strRef>
              <c:f>productioin_rates!$J$1</c:f>
              <c:strCache>
                <c:ptCount val="1"/>
                <c:pt idx="0">
                  <c:v>19-genes</c:v>
                </c:pt>
              </c:strCache>
            </c:strRef>
          </c:tx>
          <c:invertIfNegative val="0"/>
          <c:cat>
            <c:strRef>
              <c:f>productioin_rates!$F$2:$F$16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productioin_rates!$J$2:$J$16</c:f>
              <c:numCache>
                <c:formatCode>General</c:formatCode>
                <c:ptCount val="15"/>
                <c:pt idx="0">
                  <c:v>0.25333049946543673</c:v>
                </c:pt>
                <c:pt idx="1">
                  <c:v>0.38346731807393841</c:v>
                </c:pt>
                <c:pt idx="2">
                  <c:v>0.37653055217854653</c:v>
                </c:pt>
                <c:pt idx="3">
                  <c:v>0.1086295334747242</c:v>
                </c:pt>
                <c:pt idx="4">
                  <c:v>0.14037760209851047</c:v>
                </c:pt>
                <c:pt idx="5">
                  <c:v>1.0917299179010402</c:v>
                </c:pt>
                <c:pt idx="6">
                  <c:v>3.8622281315896324E-2</c:v>
                </c:pt>
                <c:pt idx="7">
                  <c:v>1.1970984858823177</c:v>
                </c:pt>
                <c:pt idx="8">
                  <c:v>5.972891362494287E-2</c:v>
                </c:pt>
                <c:pt idx="9">
                  <c:v>0.62587284449198188</c:v>
                </c:pt>
                <c:pt idx="10">
                  <c:v>2.1410344557870529</c:v>
                </c:pt>
                <c:pt idx="11">
                  <c:v>3.9272119090127164E-2</c:v>
                </c:pt>
                <c:pt idx="12">
                  <c:v>0.15880013971324031</c:v>
                </c:pt>
                <c:pt idx="13">
                  <c:v>1.474947262871718E-2</c:v>
                </c:pt>
                <c:pt idx="14">
                  <c:v>1.3791851060826192</c:v>
                </c:pt>
              </c:numCache>
            </c:numRef>
          </c:val>
        </c:ser>
        <c:ser>
          <c:idx val="4"/>
          <c:order val="4"/>
          <c:tx>
            <c:strRef>
              <c:f>productioin_rates!$K$1</c:f>
              <c:strCache>
                <c:ptCount val="1"/>
                <c:pt idx="0">
                  <c:v>15-genes</c:v>
                </c:pt>
              </c:strCache>
            </c:strRef>
          </c:tx>
          <c:invertIfNegative val="0"/>
          <c:cat>
            <c:strRef>
              <c:f>productioin_rates!$F$2:$F$16</c:f>
              <c:strCache>
                <c:ptCount val="15"/>
                <c:pt idx="0">
                  <c:v>ABF1</c:v>
                </c:pt>
                <c:pt idx="1">
                  <c:v>ACE2</c:v>
                </c:pt>
                <c:pt idx="2">
                  <c:v>CIN5</c:v>
                </c:pt>
                <c:pt idx="3">
                  <c:v>CST6</c:v>
                </c:pt>
                <c:pt idx="4">
                  <c:v>GCR2</c:v>
                </c:pt>
                <c:pt idx="5">
                  <c:v>GLN3</c:v>
                </c:pt>
                <c:pt idx="6">
                  <c:v>HAP4</c:v>
                </c:pt>
                <c:pt idx="7">
                  <c:v>HMO1</c:v>
                </c:pt>
                <c:pt idx="8">
                  <c:v>MGA2</c:v>
                </c:pt>
                <c:pt idx="9">
                  <c:v>MSN2</c:v>
                </c:pt>
                <c:pt idx="10">
                  <c:v>MSN4</c:v>
                </c:pt>
                <c:pt idx="11">
                  <c:v>PDR1</c:v>
                </c:pt>
                <c:pt idx="12">
                  <c:v>SFP1</c:v>
                </c:pt>
                <c:pt idx="13">
                  <c:v>SWI4</c:v>
                </c:pt>
                <c:pt idx="14">
                  <c:v>ZAP1</c:v>
                </c:pt>
              </c:strCache>
            </c:strRef>
          </c:cat>
          <c:val>
            <c:numRef>
              <c:f>productioin_rates!$K$2:$K$16</c:f>
              <c:numCache>
                <c:formatCode>General</c:formatCode>
                <c:ptCount val="15"/>
                <c:pt idx="0">
                  <c:v>0.28434009042684649</c:v>
                </c:pt>
                <c:pt idx="1">
                  <c:v>0.38265658059145741</c:v>
                </c:pt>
                <c:pt idx="2">
                  <c:v>0.71512348105536039</c:v>
                </c:pt>
                <c:pt idx="3">
                  <c:v>0.10869169243690692</c:v>
                </c:pt>
                <c:pt idx="4">
                  <c:v>0.13745998458279488</c:v>
                </c:pt>
                <c:pt idx="5">
                  <c:v>1.2715942622234762</c:v>
                </c:pt>
                <c:pt idx="6">
                  <c:v>3.8501846301584527E-2</c:v>
                </c:pt>
                <c:pt idx="7">
                  <c:v>0.15966818542466141</c:v>
                </c:pt>
                <c:pt idx="8">
                  <c:v>6.0095497085947351E-2</c:v>
                </c:pt>
                <c:pt idx="9">
                  <c:v>0.75668853313523254</c:v>
                </c:pt>
                <c:pt idx="10">
                  <c:v>2.2597515131404826</c:v>
                </c:pt>
                <c:pt idx="11">
                  <c:v>3.8814755023580269E-2</c:v>
                </c:pt>
                <c:pt idx="12">
                  <c:v>0.15779354140461985</c:v>
                </c:pt>
                <c:pt idx="13">
                  <c:v>9.4053998139368988E-3</c:v>
                </c:pt>
                <c:pt idx="14">
                  <c:v>0.13255352014955599</c:v>
                </c:pt>
              </c:numCache>
            </c:numRef>
          </c:val>
        </c:ser>
        <c:dLbls>
          <c:showLegendKey val="0"/>
          <c:showVal val="0"/>
          <c:showCatName val="0"/>
          <c:showSerName val="0"/>
          <c:showPercent val="0"/>
          <c:showBubbleSize val="0"/>
        </c:dLbls>
        <c:gapWidth val="150"/>
        <c:axId val="213624848"/>
        <c:axId val="213625408"/>
      </c:barChart>
      <c:catAx>
        <c:axId val="213624848"/>
        <c:scaling>
          <c:orientation val="minMax"/>
        </c:scaling>
        <c:delete val="0"/>
        <c:axPos val="b"/>
        <c:numFmt formatCode="General" sourceLinked="0"/>
        <c:majorTickMark val="out"/>
        <c:minorTickMark val="none"/>
        <c:tickLblPos val="nextTo"/>
        <c:txPr>
          <a:bodyPr/>
          <a:lstStyle/>
          <a:p>
            <a:pPr>
              <a:defRPr sz="900"/>
            </a:pPr>
            <a:endParaRPr lang="en-US"/>
          </a:p>
        </c:txPr>
        <c:crossAx val="213625408"/>
        <c:crosses val="autoZero"/>
        <c:auto val="1"/>
        <c:lblAlgn val="ctr"/>
        <c:lblOffset val="100"/>
        <c:noMultiLvlLbl val="0"/>
      </c:catAx>
      <c:valAx>
        <c:axId val="213625408"/>
        <c:scaling>
          <c:orientation val="minMax"/>
        </c:scaling>
        <c:delete val="0"/>
        <c:axPos val="l"/>
        <c:majorGridlines/>
        <c:title>
          <c:tx>
            <c:rich>
              <a:bodyPr rot="-5400000" vert="horz"/>
              <a:lstStyle/>
              <a:p>
                <a:pPr>
                  <a:defRPr/>
                </a:pPr>
                <a:r>
                  <a:rPr lang="en-US"/>
                  <a:t>Production Rates</a:t>
                </a:r>
              </a:p>
            </c:rich>
          </c:tx>
          <c:layout/>
          <c:overlay val="0"/>
        </c:title>
        <c:numFmt formatCode="General" sourceLinked="1"/>
        <c:majorTickMark val="out"/>
        <c:minorTickMark val="none"/>
        <c:tickLblPos val="nextTo"/>
        <c:crossAx val="213624848"/>
        <c:crosses val="autoZero"/>
        <c:crossBetween val="between"/>
      </c:valAx>
    </c:plotArea>
    <c:legend>
      <c:legendPos val="r"/>
      <c:layout/>
      <c:overlay val="0"/>
      <c:txPr>
        <a:bodyPr/>
        <a:lstStyle/>
        <a:p>
          <a:pPr>
            <a:defRPr sz="900"/>
          </a:pPr>
          <a:endParaRPr lang="en-US"/>
        </a:p>
      </c:txPr>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500" b="1" dirty="0" smtClean="0">
                <a:solidFill>
                  <a:schemeClr val="tx1"/>
                </a:solidFill>
              </a:rPr>
              <a:t>Network </a:t>
            </a:r>
            <a:r>
              <a:rPr lang="en-US" sz="1500" b="1" baseline="0" dirty="0" smtClean="0">
                <a:solidFill>
                  <a:schemeClr val="tx1"/>
                </a:solidFill>
              </a:rPr>
              <a:t>Weights for 17 Edges that Appear in All Five Networks</a:t>
            </a:r>
            <a:endParaRPr lang="en-US" sz="1500" b="1" dirty="0">
              <a:solidFill>
                <a:schemeClr val="tx1"/>
              </a:solidFill>
            </a:endParaRPr>
          </a:p>
        </c:rich>
      </c:tx>
      <c:layout>
        <c:manualLayout>
          <c:xMode val="edge"/>
          <c:yMode val="edge"/>
          <c:x val="0.1438136528052128"/>
          <c:y val="3.4823505153056158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Sheet3!$B$1</c:f>
              <c:strCache>
                <c:ptCount val="1"/>
                <c:pt idx="0">
                  <c:v>33-genes</c:v>
                </c:pt>
              </c:strCache>
            </c:strRef>
          </c:tx>
          <c:spPr>
            <a:solidFill>
              <a:schemeClr val="accent1"/>
            </a:solidFill>
            <a:ln>
              <a:noFill/>
            </a:ln>
            <a:effectLst/>
          </c:spPr>
          <c:invertIfNegative val="0"/>
          <c:cat>
            <c:strRef>
              <c:f>Sheet3!$A$2:$A$18</c:f>
              <c:strCache>
                <c:ptCount val="17"/>
                <c:pt idx="0">
                  <c:v>ACE2-&gt;GCR2</c:v>
                </c:pt>
                <c:pt idx="1">
                  <c:v>CST6-&gt;CIN5</c:v>
                </c:pt>
                <c:pt idx="2">
                  <c:v>GLN3-&gt;GLN3</c:v>
                </c:pt>
                <c:pt idx="3">
                  <c:v>GLN3-&gt;MGA2</c:v>
                </c:pt>
                <c:pt idx="4">
                  <c:v>HAP4-&gt;ABF1</c:v>
                </c:pt>
                <c:pt idx="5">
                  <c:v>HAP4-&gt;ZAP1</c:v>
                </c:pt>
                <c:pt idx="6">
                  <c:v>HMO1-&gt;CIN5</c:v>
                </c:pt>
                <c:pt idx="7">
                  <c:v>HMO1-&gt;GLN3</c:v>
                </c:pt>
                <c:pt idx="8">
                  <c:v>MGA2-&gt;CIN5</c:v>
                </c:pt>
                <c:pt idx="9">
                  <c:v>MGA2-&gt;MSN4</c:v>
                </c:pt>
                <c:pt idx="10">
                  <c:v>MSN2-&gt;MSN2</c:v>
                </c:pt>
                <c:pt idx="11">
                  <c:v>MSN4-&gt;CIN5</c:v>
                </c:pt>
                <c:pt idx="12">
                  <c:v>MSN4-&gt;ZAP1</c:v>
                </c:pt>
                <c:pt idx="13">
                  <c:v>PDR1-&gt;ABF1</c:v>
                </c:pt>
                <c:pt idx="14">
                  <c:v>SFP1-&gt;ABF1</c:v>
                </c:pt>
                <c:pt idx="15">
                  <c:v>SFP1-&gt;CIN5</c:v>
                </c:pt>
                <c:pt idx="16">
                  <c:v>SWI4-&gt;CIN5</c:v>
                </c:pt>
              </c:strCache>
            </c:strRef>
          </c:cat>
          <c:val>
            <c:numRef>
              <c:f>Sheet3!$B$2:$B$18</c:f>
              <c:numCache>
                <c:formatCode>General</c:formatCode>
                <c:ptCount val="17"/>
                <c:pt idx="0">
                  <c:v>-0.59234671100000003</c:v>
                </c:pt>
                <c:pt idx="1">
                  <c:v>-0.40838951299999998</c:v>
                </c:pt>
                <c:pt idx="2">
                  <c:v>-1.4816175309999999</c:v>
                </c:pt>
                <c:pt idx="3">
                  <c:v>-0.384455779</c:v>
                </c:pt>
                <c:pt idx="4">
                  <c:v>0.63212731600000005</c:v>
                </c:pt>
                <c:pt idx="5">
                  <c:v>-6.6883979999999996E-2</c:v>
                </c:pt>
                <c:pt idx="6">
                  <c:v>0.29353640199999997</c:v>
                </c:pt>
                <c:pt idx="7">
                  <c:v>0.56446896199999996</c:v>
                </c:pt>
                <c:pt idx="8">
                  <c:v>0.245337946</c:v>
                </c:pt>
                <c:pt idx="9">
                  <c:v>-2.8034223090000001</c:v>
                </c:pt>
                <c:pt idx="10">
                  <c:v>-0.89382328700000002</c:v>
                </c:pt>
                <c:pt idx="11">
                  <c:v>0.108598393</c:v>
                </c:pt>
                <c:pt idx="12">
                  <c:v>2.6781154570000001</c:v>
                </c:pt>
                <c:pt idx="13">
                  <c:v>-0.70505747799999996</c:v>
                </c:pt>
                <c:pt idx="14">
                  <c:v>-0.236091206</c:v>
                </c:pt>
                <c:pt idx="15">
                  <c:v>-1.534996077</c:v>
                </c:pt>
                <c:pt idx="16">
                  <c:v>-0.59346783599999997</c:v>
                </c:pt>
              </c:numCache>
            </c:numRef>
          </c:val>
        </c:ser>
        <c:ser>
          <c:idx val="1"/>
          <c:order val="1"/>
          <c:tx>
            <c:strRef>
              <c:f>Sheet3!$C$1</c:f>
              <c:strCache>
                <c:ptCount val="1"/>
                <c:pt idx="0">
                  <c:v>29-genes</c:v>
                </c:pt>
              </c:strCache>
            </c:strRef>
          </c:tx>
          <c:spPr>
            <a:solidFill>
              <a:schemeClr val="accent2"/>
            </a:solidFill>
            <a:ln>
              <a:noFill/>
            </a:ln>
            <a:effectLst/>
          </c:spPr>
          <c:invertIfNegative val="0"/>
          <c:cat>
            <c:strRef>
              <c:f>Sheet3!$A$2:$A$18</c:f>
              <c:strCache>
                <c:ptCount val="17"/>
                <c:pt idx="0">
                  <c:v>ACE2-&gt;GCR2</c:v>
                </c:pt>
                <c:pt idx="1">
                  <c:v>CST6-&gt;CIN5</c:v>
                </c:pt>
                <c:pt idx="2">
                  <c:v>GLN3-&gt;GLN3</c:v>
                </c:pt>
                <c:pt idx="3">
                  <c:v>GLN3-&gt;MGA2</c:v>
                </c:pt>
                <c:pt idx="4">
                  <c:v>HAP4-&gt;ABF1</c:v>
                </c:pt>
                <c:pt idx="5">
                  <c:v>HAP4-&gt;ZAP1</c:v>
                </c:pt>
                <c:pt idx="6">
                  <c:v>HMO1-&gt;CIN5</c:v>
                </c:pt>
                <c:pt idx="7">
                  <c:v>HMO1-&gt;GLN3</c:v>
                </c:pt>
                <c:pt idx="8">
                  <c:v>MGA2-&gt;CIN5</c:v>
                </c:pt>
                <c:pt idx="9">
                  <c:v>MGA2-&gt;MSN4</c:v>
                </c:pt>
                <c:pt idx="10">
                  <c:v>MSN2-&gt;MSN2</c:v>
                </c:pt>
                <c:pt idx="11">
                  <c:v>MSN4-&gt;CIN5</c:v>
                </c:pt>
                <c:pt idx="12">
                  <c:v>MSN4-&gt;ZAP1</c:v>
                </c:pt>
                <c:pt idx="13">
                  <c:v>PDR1-&gt;ABF1</c:v>
                </c:pt>
                <c:pt idx="14">
                  <c:v>SFP1-&gt;ABF1</c:v>
                </c:pt>
                <c:pt idx="15">
                  <c:v>SFP1-&gt;CIN5</c:v>
                </c:pt>
                <c:pt idx="16">
                  <c:v>SWI4-&gt;CIN5</c:v>
                </c:pt>
              </c:strCache>
            </c:strRef>
          </c:cat>
          <c:val>
            <c:numRef>
              <c:f>Sheet3!$C$2:$C$18</c:f>
              <c:numCache>
                <c:formatCode>General</c:formatCode>
                <c:ptCount val="17"/>
                <c:pt idx="0">
                  <c:v>-0.723238881</c:v>
                </c:pt>
                <c:pt idx="1">
                  <c:v>-0.25730462300000001</c:v>
                </c:pt>
                <c:pt idx="2">
                  <c:v>-1.5373736730000001</c:v>
                </c:pt>
                <c:pt idx="3">
                  <c:v>-0.38098037400000001</c:v>
                </c:pt>
                <c:pt idx="4">
                  <c:v>0.505769939</c:v>
                </c:pt>
                <c:pt idx="5">
                  <c:v>0.44062047399999998</c:v>
                </c:pt>
                <c:pt idx="6">
                  <c:v>0.29924982100000003</c:v>
                </c:pt>
                <c:pt idx="7">
                  <c:v>0.63373432500000004</c:v>
                </c:pt>
                <c:pt idx="8">
                  <c:v>0.37213404500000002</c:v>
                </c:pt>
                <c:pt idx="9">
                  <c:v>-2.956341627</c:v>
                </c:pt>
                <c:pt idx="10">
                  <c:v>-0.89845844600000002</c:v>
                </c:pt>
                <c:pt idx="11">
                  <c:v>0.299261887</c:v>
                </c:pt>
                <c:pt idx="12">
                  <c:v>2.697964271</c:v>
                </c:pt>
                <c:pt idx="13">
                  <c:v>-0.453778605</c:v>
                </c:pt>
                <c:pt idx="14">
                  <c:v>-0.249050995</c:v>
                </c:pt>
                <c:pt idx="15">
                  <c:v>-1.9945380939999999</c:v>
                </c:pt>
                <c:pt idx="16">
                  <c:v>-0.482673095</c:v>
                </c:pt>
              </c:numCache>
            </c:numRef>
          </c:val>
        </c:ser>
        <c:ser>
          <c:idx val="2"/>
          <c:order val="2"/>
          <c:tx>
            <c:strRef>
              <c:f>Sheet3!$D$1</c:f>
              <c:strCache>
                <c:ptCount val="1"/>
                <c:pt idx="0">
                  <c:v>24-genes</c:v>
                </c:pt>
              </c:strCache>
            </c:strRef>
          </c:tx>
          <c:spPr>
            <a:solidFill>
              <a:schemeClr val="accent3"/>
            </a:solidFill>
            <a:ln>
              <a:noFill/>
            </a:ln>
            <a:effectLst/>
          </c:spPr>
          <c:invertIfNegative val="0"/>
          <c:cat>
            <c:strRef>
              <c:f>Sheet3!$A$2:$A$18</c:f>
              <c:strCache>
                <c:ptCount val="17"/>
                <c:pt idx="0">
                  <c:v>ACE2-&gt;GCR2</c:v>
                </c:pt>
                <c:pt idx="1">
                  <c:v>CST6-&gt;CIN5</c:v>
                </c:pt>
                <c:pt idx="2">
                  <c:v>GLN3-&gt;GLN3</c:v>
                </c:pt>
                <c:pt idx="3">
                  <c:v>GLN3-&gt;MGA2</c:v>
                </c:pt>
                <c:pt idx="4">
                  <c:v>HAP4-&gt;ABF1</c:v>
                </c:pt>
                <c:pt idx="5">
                  <c:v>HAP4-&gt;ZAP1</c:v>
                </c:pt>
                <c:pt idx="6">
                  <c:v>HMO1-&gt;CIN5</c:v>
                </c:pt>
                <c:pt idx="7">
                  <c:v>HMO1-&gt;GLN3</c:v>
                </c:pt>
                <c:pt idx="8">
                  <c:v>MGA2-&gt;CIN5</c:v>
                </c:pt>
                <c:pt idx="9">
                  <c:v>MGA2-&gt;MSN4</c:v>
                </c:pt>
                <c:pt idx="10">
                  <c:v>MSN2-&gt;MSN2</c:v>
                </c:pt>
                <c:pt idx="11">
                  <c:v>MSN4-&gt;CIN5</c:v>
                </c:pt>
                <c:pt idx="12">
                  <c:v>MSN4-&gt;ZAP1</c:v>
                </c:pt>
                <c:pt idx="13">
                  <c:v>PDR1-&gt;ABF1</c:v>
                </c:pt>
                <c:pt idx="14">
                  <c:v>SFP1-&gt;ABF1</c:v>
                </c:pt>
                <c:pt idx="15">
                  <c:v>SFP1-&gt;CIN5</c:v>
                </c:pt>
                <c:pt idx="16">
                  <c:v>SWI4-&gt;CIN5</c:v>
                </c:pt>
              </c:strCache>
            </c:strRef>
          </c:cat>
          <c:val>
            <c:numRef>
              <c:f>Sheet3!$D$2:$D$18</c:f>
              <c:numCache>
                <c:formatCode>General</c:formatCode>
                <c:ptCount val="17"/>
                <c:pt idx="0">
                  <c:v>-0.19968670099999999</c:v>
                </c:pt>
                <c:pt idx="1">
                  <c:v>-0.34783438999999999</c:v>
                </c:pt>
                <c:pt idx="2">
                  <c:v>-1.982263865</c:v>
                </c:pt>
                <c:pt idx="3">
                  <c:v>-3.68015698</c:v>
                </c:pt>
                <c:pt idx="4">
                  <c:v>1.8448742419999999</c:v>
                </c:pt>
                <c:pt idx="5">
                  <c:v>1.0149220859999999</c:v>
                </c:pt>
                <c:pt idx="6">
                  <c:v>0.78575673800000001</c:v>
                </c:pt>
                <c:pt idx="7">
                  <c:v>0.64371319299999996</c:v>
                </c:pt>
                <c:pt idx="8">
                  <c:v>0.189147326</c:v>
                </c:pt>
                <c:pt idx="9">
                  <c:v>-4.2658372719999997</c:v>
                </c:pt>
                <c:pt idx="10">
                  <c:v>2.5318070600000002</c:v>
                </c:pt>
                <c:pt idx="11">
                  <c:v>1.414475929</c:v>
                </c:pt>
                <c:pt idx="12">
                  <c:v>3.1277324210000002</c:v>
                </c:pt>
                <c:pt idx="13">
                  <c:v>7.330914E-3</c:v>
                </c:pt>
                <c:pt idx="14">
                  <c:v>0.124228015</c:v>
                </c:pt>
                <c:pt idx="15">
                  <c:v>0.67613072200000002</c:v>
                </c:pt>
                <c:pt idx="16">
                  <c:v>-1.388383564</c:v>
                </c:pt>
              </c:numCache>
            </c:numRef>
          </c:val>
        </c:ser>
        <c:ser>
          <c:idx val="3"/>
          <c:order val="3"/>
          <c:tx>
            <c:strRef>
              <c:f>Sheet3!$E$1</c:f>
              <c:strCache>
                <c:ptCount val="1"/>
                <c:pt idx="0">
                  <c:v>19-genes</c:v>
                </c:pt>
              </c:strCache>
            </c:strRef>
          </c:tx>
          <c:spPr>
            <a:solidFill>
              <a:schemeClr val="accent4"/>
            </a:solidFill>
            <a:ln>
              <a:noFill/>
            </a:ln>
            <a:effectLst/>
          </c:spPr>
          <c:invertIfNegative val="0"/>
          <c:cat>
            <c:strRef>
              <c:f>Sheet3!$A$2:$A$18</c:f>
              <c:strCache>
                <c:ptCount val="17"/>
                <c:pt idx="0">
                  <c:v>ACE2-&gt;GCR2</c:v>
                </c:pt>
                <c:pt idx="1">
                  <c:v>CST6-&gt;CIN5</c:v>
                </c:pt>
                <c:pt idx="2">
                  <c:v>GLN3-&gt;GLN3</c:v>
                </c:pt>
                <c:pt idx="3">
                  <c:v>GLN3-&gt;MGA2</c:v>
                </c:pt>
                <c:pt idx="4">
                  <c:v>HAP4-&gt;ABF1</c:v>
                </c:pt>
                <c:pt idx="5">
                  <c:v>HAP4-&gt;ZAP1</c:v>
                </c:pt>
                <c:pt idx="6">
                  <c:v>HMO1-&gt;CIN5</c:v>
                </c:pt>
                <c:pt idx="7">
                  <c:v>HMO1-&gt;GLN3</c:v>
                </c:pt>
                <c:pt idx="8">
                  <c:v>MGA2-&gt;CIN5</c:v>
                </c:pt>
                <c:pt idx="9">
                  <c:v>MGA2-&gt;MSN4</c:v>
                </c:pt>
                <c:pt idx="10">
                  <c:v>MSN2-&gt;MSN2</c:v>
                </c:pt>
                <c:pt idx="11">
                  <c:v>MSN4-&gt;CIN5</c:v>
                </c:pt>
                <c:pt idx="12">
                  <c:v>MSN4-&gt;ZAP1</c:v>
                </c:pt>
                <c:pt idx="13">
                  <c:v>PDR1-&gt;ABF1</c:v>
                </c:pt>
                <c:pt idx="14">
                  <c:v>SFP1-&gt;ABF1</c:v>
                </c:pt>
                <c:pt idx="15">
                  <c:v>SFP1-&gt;CIN5</c:v>
                </c:pt>
                <c:pt idx="16">
                  <c:v>SWI4-&gt;CIN5</c:v>
                </c:pt>
              </c:strCache>
            </c:strRef>
          </c:cat>
          <c:val>
            <c:numRef>
              <c:f>Sheet3!$E$2:$E$18</c:f>
              <c:numCache>
                <c:formatCode>General</c:formatCode>
                <c:ptCount val="17"/>
                <c:pt idx="0">
                  <c:v>-0.23397388999999999</c:v>
                </c:pt>
                <c:pt idx="1">
                  <c:v>-0.240077347</c:v>
                </c:pt>
                <c:pt idx="2">
                  <c:v>-1.70533096</c:v>
                </c:pt>
                <c:pt idx="3">
                  <c:v>-2.3510436559999999</c:v>
                </c:pt>
                <c:pt idx="4">
                  <c:v>0.95571173899999995</c:v>
                </c:pt>
                <c:pt idx="5">
                  <c:v>3.0922817870000001</c:v>
                </c:pt>
                <c:pt idx="6">
                  <c:v>0.41755609599999999</c:v>
                </c:pt>
                <c:pt idx="7">
                  <c:v>0.59687368500000004</c:v>
                </c:pt>
                <c:pt idx="8">
                  <c:v>0.63468374400000005</c:v>
                </c:pt>
                <c:pt idx="9">
                  <c:v>-3.9678525640000002</c:v>
                </c:pt>
                <c:pt idx="10">
                  <c:v>2.6136577750000001</c:v>
                </c:pt>
                <c:pt idx="11">
                  <c:v>0.60440065899999995</c:v>
                </c:pt>
                <c:pt idx="12">
                  <c:v>2.4518318090000002</c:v>
                </c:pt>
                <c:pt idx="13">
                  <c:v>2.6788009000000002E-2</c:v>
                </c:pt>
                <c:pt idx="14">
                  <c:v>-1.342406234</c:v>
                </c:pt>
                <c:pt idx="15">
                  <c:v>-0.12532909</c:v>
                </c:pt>
                <c:pt idx="16">
                  <c:v>-1.482621025</c:v>
                </c:pt>
              </c:numCache>
            </c:numRef>
          </c:val>
        </c:ser>
        <c:ser>
          <c:idx val="4"/>
          <c:order val="4"/>
          <c:tx>
            <c:strRef>
              <c:f>Sheet3!$F$1</c:f>
              <c:strCache>
                <c:ptCount val="1"/>
                <c:pt idx="0">
                  <c:v>15-genes</c:v>
                </c:pt>
              </c:strCache>
            </c:strRef>
          </c:tx>
          <c:spPr>
            <a:solidFill>
              <a:schemeClr val="accent5"/>
            </a:solidFill>
            <a:ln>
              <a:noFill/>
            </a:ln>
            <a:effectLst/>
          </c:spPr>
          <c:invertIfNegative val="0"/>
          <c:cat>
            <c:strRef>
              <c:f>Sheet3!$A$2:$A$18</c:f>
              <c:strCache>
                <c:ptCount val="17"/>
                <c:pt idx="0">
                  <c:v>ACE2-&gt;GCR2</c:v>
                </c:pt>
                <c:pt idx="1">
                  <c:v>CST6-&gt;CIN5</c:v>
                </c:pt>
                <c:pt idx="2">
                  <c:v>GLN3-&gt;GLN3</c:v>
                </c:pt>
                <c:pt idx="3">
                  <c:v>GLN3-&gt;MGA2</c:v>
                </c:pt>
                <c:pt idx="4">
                  <c:v>HAP4-&gt;ABF1</c:v>
                </c:pt>
                <c:pt idx="5">
                  <c:v>HAP4-&gt;ZAP1</c:v>
                </c:pt>
                <c:pt idx="6">
                  <c:v>HMO1-&gt;CIN5</c:v>
                </c:pt>
                <c:pt idx="7">
                  <c:v>HMO1-&gt;GLN3</c:v>
                </c:pt>
                <c:pt idx="8">
                  <c:v>MGA2-&gt;CIN5</c:v>
                </c:pt>
                <c:pt idx="9">
                  <c:v>MGA2-&gt;MSN4</c:v>
                </c:pt>
                <c:pt idx="10">
                  <c:v>MSN2-&gt;MSN2</c:v>
                </c:pt>
                <c:pt idx="11">
                  <c:v>MSN4-&gt;CIN5</c:v>
                </c:pt>
                <c:pt idx="12">
                  <c:v>MSN4-&gt;ZAP1</c:v>
                </c:pt>
                <c:pt idx="13">
                  <c:v>PDR1-&gt;ABF1</c:v>
                </c:pt>
                <c:pt idx="14">
                  <c:v>SFP1-&gt;ABF1</c:v>
                </c:pt>
                <c:pt idx="15">
                  <c:v>SFP1-&gt;CIN5</c:v>
                </c:pt>
                <c:pt idx="16">
                  <c:v>SWI4-&gt;CIN5</c:v>
                </c:pt>
              </c:strCache>
            </c:strRef>
          </c:cat>
          <c:val>
            <c:numRef>
              <c:f>Sheet3!$F$2:$F$18</c:f>
              <c:numCache>
                <c:formatCode>General</c:formatCode>
                <c:ptCount val="17"/>
                <c:pt idx="0">
                  <c:v>0.696658636</c:v>
                </c:pt>
                <c:pt idx="1">
                  <c:v>-0.34967641900000002</c:v>
                </c:pt>
                <c:pt idx="2">
                  <c:v>-1.7196204399999999</c:v>
                </c:pt>
                <c:pt idx="3">
                  <c:v>-2.6615243300000002</c:v>
                </c:pt>
                <c:pt idx="4">
                  <c:v>0.96270910099999996</c:v>
                </c:pt>
                <c:pt idx="5">
                  <c:v>2.2737492480000001</c:v>
                </c:pt>
                <c:pt idx="6">
                  <c:v>0.36605543000000001</c:v>
                </c:pt>
                <c:pt idx="7">
                  <c:v>0.63675820599999999</c:v>
                </c:pt>
                <c:pt idx="8">
                  <c:v>0.54416348400000003</c:v>
                </c:pt>
                <c:pt idx="9">
                  <c:v>-3.9268020890000002</c:v>
                </c:pt>
                <c:pt idx="10">
                  <c:v>1.74361422</c:v>
                </c:pt>
                <c:pt idx="11">
                  <c:v>0.465907823</c:v>
                </c:pt>
                <c:pt idx="12">
                  <c:v>1.9481609360000001</c:v>
                </c:pt>
                <c:pt idx="13">
                  <c:v>2.4637029199999998</c:v>
                </c:pt>
                <c:pt idx="14">
                  <c:v>-2.0807738680000001</c:v>
                </c:pt>
                <c:pt idx="15">
                  <c:v>-0.28730280400000002</c:v>
                </c:pt>
                <c:pt idx="16">
                  <c:v>-1.5912751570000001</c:v>
                </c:pt>
              </c:numCache>
            </c:numRef>
          </c:val>
        </c:ser>
        <c:dLbls>
          <c:showLegendKey val="0"/>
          <c:showVal val="0"/>
          <c:showCatName val="0"/>
          <c:showSerName val="0"/>
          <c:showPercent val="0"/>
          <c:showBubbleSize val="0"/>
        </c:dLbls>
        <c:gapWidth val="219"/>
        <c:overlap val="-27"/>
        <c:axId val="213629888"/>
        <c:axId val="213630448"/>
      </c:barChart>
      <c:catAx>
        <c:axId val="21362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50" b="0" i="0" u="none" strike="noStrike" kern="1200" baseline="0">
                <a:solidFill>
                  <a:schemeClr val="tx1">
                    <a:lumMod val="65000"/>
                    <a:lumOff val="35000"/>
                  </a:schemeClr>
                </a:solidFill>
                <a:latin typeface="+mn-lt"/>
                <a:ea typeface="+mn-ea"/>
                <a:cs typeface="+mn-cs"/>
              </a:defRPr>
            </a:pPr>
            <a:endParaRPr lang="en-US"/>
          </a:p>
        </c:txPr>
        <c:crossAx val="213630448"/>
        <c:crosses val="autoZero"/>
        <c:auto val="1"/>
        <c:lblAlgn val="ctr"/>
        <c:lblOffset val="100"/>
        <c:noMultiLvlLbl val="0"/>
      </c:catAx>
      <c:valAx>
        <c:axId val="213630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36298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dirty="0">
                <a:solidFill>
                  <a:schemeClr val="tx1"/>
                </a:solidFill>
              </a:rPr>
              <a:t>19 </a:t>
            </a:r>
            <a:r>
              <a:rPr lang="en-US" sz="1800" b="1">
                <a:solidFill>
                  <a:schemeClr val="tx1"/>
                </a:solidFill>
              </a:rPr>
              <a:t>Gene </a:t>
            </a:r>
            <a:r>
              <a:rPr lang="en-US" sz="1800" b="1" smtClean="0">
                <a:solidFill>
                  <a:schemeClr val="tx1"/>
                </a:solidFill>
              </a:rPr>
              <a:t>In-</a:t>
            </a:r>
            <a:r>
              <a:rPr lang="en-US" sz="1800" b="1" baseline="0" smtClean="0">
                <a:solidFill>
                  <a:schemeClr val="tx1"/>
                </a:solidFill>
              </a:rPr>
              <a:t> </a:t>
            </a:r>
            <a:r>
              <a:rPr lang="en-US" sz="1800" b="1" smtClean="0">
                <a:solidFill>
                  <a:schemeClr val="tx1"/>
                </a:solidFill>
              </a:rPr>
              <a:t>and Out-Degree Distribution</a:t>
            </a:r>
            <a:endParaRPr lang="en-US" sz="1800" b="1" dirty="0">
              <a:solidFill>
                <a:schemeClr val="tx1"/>
              </a:solidFill>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network!$G$25</c:f>
              <c:strCache>
                <c:ptCount val="1"/>
                <c:pt idx="0">
                  <c:v>In</c:v>
                </c:pt>
              </c:strCache>
            </c:strRef>
          </c:tx>
          <c:spPr>
            <a:solidFill>
              <a:schemeClr val="accent1"/>
            </a:solidFill>
            <a:ln w="3175">
              <a:solidFill>
                <a:schemeClr val="tx1"/>
              </a:solidFill>
            </a:ln>
            <a:effectLst/>
          </c:spPr>
          <c:invertIfNegative val="0"/>
          <c:cat>
            <c:numRef>
              <c:f>network!$F$26:$F$34</c:f>
              <c:numCache>
                <c:formatCode>General</c:formatCode>
                <c:ptCount val="9"/>
                <c:pt idx="0">
                  <c:v>0</c:v>
                </c:pt>
                <c:pt idx="1">
                  <c:v>1</c:v>
                </c:pt>
                <c:pt idx="2">
                  <c:v>2</c:v>
                </c:pt>
                <c:pt idx="3">
                  <c:v>3</c:v>
                </c:pt>
                <c:pt idx="4">
                  <c:v>4</c:v>
                </c:pt>
                <c:pt idx="5">
                  <c:v>5</c:v>
                </c:pt>
                <c:pt idx="6">
                  <c:v>6</c:v>
                </c:pt>
                <c:pt idx="7">
                  <c:v>7</c:v>
                </c:pt>
                <c:pt idx="8">
                  <c:v>8</c:v>
                </c:pt>
              </c:numCache>
            </c:numRef>
          </c:cat>
          <c:val>
            <c:numRef>
              <c:f>network!$G$26:$G$34</c:f>
              <c:numCache>
                <c:formatCode>General</c:formatCode>
                <c:ptCount val="9"/>
                <c:pt idx="0">
                  <c:v>8</c:v>
                </c:pt>
                <c:pt idx="1">
                  <c:v>4</c:v>
                </c:pt>
                <c:pt idx="2">
                  <c:v>1</c:v>
                </c:pt>
                <c:pt idx="3">
                  <c:v>2</c:v>
                </c:pt>
                <c:pt idx="4">
                  <c:v>0</c:v>
                </c:pt>
                <c:pt idx="5">
                  <c:v>2</c:v>
                </c:pt>
                <c:pt idx="6">
                  <c:v>1</c:v>
                </c:pt>
                <c:pt idx="7">
                  <c:v>0</c:v>
                </c:pt>
                <c:pt idx="8">
                  <c:v>1</c:v>
                </c:pt>
              </c:numCache>
            </c:numRef>
          </c:val>
        </c:ser>
        <c:ser>
          <c:idx val="1"/>
          <c:order val="1"/>
          <c:tx>
            <c:strRef>
              <c:f>network!$H$25</c:f>
              <c:strCache>
                <c:ptCount val="1"/>
                <c:pt idx="0">
                  <c:v>Out</c:v>
                </c:pt>
              </c:strCache>
            </c:strRef>
          </c:tx>
          <c:spPr>
            <a:solidFill>
              <a:schemeClr val="accent2"/>
            </a:solidFill>
            <a:ln w="3175">
              <a:solidFill>
                <a:schemeClr val="tx1"/>
              </a:solidFill>
            </a:ln>
            <a:effectLst/>
          </c:spPr>
          <c:invertIfNegative val="0"/>
          <c:cat>
            <c:numRef>
              <c:f>network!$F$26:$F$34</c:f>
              <c:numCache>
                <c:formatCode>General</c:formatCode>
                <c:ptCount val="9"/>
                <c:pt idx="0">
                  <c:v>0</c:v>
                </c:pt>
                <c:pt idx="1">
                  <c:v>1</c:v>
                </c:pt>
                <c:pt idx="2">
                  <c:v>2</c:v>
                </c:pt>
                <c:pt idx="3">
                  <c:v>3</c:v>
                </c:pt>
                <c:pt idx="4">
                  <c:v>4</c:v>
                </c:pt>
                <c:pt idx="5">
                  <c:v>5</c:v>
                </c:pt>
                <c:pt idx="6">
                  <c:v>6</c:v>
                </c:pt>
                <c:pt idx="7">
                  <c:v>7</c:v>
                </c:pt>
                <c:pt idx="8">
                  <c:v>8</c:v>
                </c:pt>
              </c:numCache>
            </c:numRef>
          </c:cat>
          <c:val>
            <c:numRef>
              <c:f>network!$H$26:$H$34</c:f>
              <c:numCache>
                <c:formatCode>General</c:formatCode>
                <c:ptCount val="9"/>
                <c:pt idx="0">
                  <c:v>3</c:v>
                </c:pt>
                <c:pt idx="1">
                  <c:v>3</c:v>
                </c:pt>
                <c:pt idx="2">
                  <c:v>8</c:v>
                </c:pt>
                <c:pt idx="3">
                  <c:v>4</c:v>
                </c:pt>
                <c:pt idx="4">
                  <c:v>0</c:v>
                </c:pt>
                <c:pt idx="5">
                  <c:v>1</c:v>
                </c:pt>
                <c:pt idx="6">
                  <c:v>0</c:v>
                </c:pt>
                <c:pt idx="7">
                  <c:v>0</c:v>
                </c:pt>
                <c:pt idx="8">
                  <c:v>0</c:v>
                </c:pt>
              </c:numCache>
            </c:numRef>
          </c:val>
        </c:ser>
        <c:dLbls>
          <c:showLegendKey val="0"/>
          <c:showVal val="0"/>
          <c:showCatName val="0"/>
          <c:showSerName val="0"/>
          <c:showPercent val="0"/>
          <c:showBubbleSize val="0"/>
        </c:dLbls>
        <c:gapWidth val="219"/>
        <c:overlap val="-27"/>
        <c:axId val="214151328"/>
        <c:axId val="214151888"/>
      </c:barChart>
      <c:catAx>
        <c:axId val="21415132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1" dirty="0">
                    <a:solidFill>
                      <a:schemeClr val="tx1"/>
                    </a:solidFill>
                  </a:rPr>
                  <a:t>Number of Connections </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4151888"/>
        <c:crosses val="autoZero"/>
        <c:auto val="1"/>
        <c:lblAlgn val="ctr"/>
        <c:lblOffset val="100"/>
        <c:noMultiLvlLbl val="0"/>
      </c:catAx>
      <c:valAx>
        <c:axId val="214151888"/>
        <c:scaling>
          <c:orientation val="minMax"/>
        </c:scaling>
        <c:delete val="0"/>
        <c:axPos val="l"/>
        <c:majorGridlines>
          <c:spPr>
            <a:ln w="9525" cap="flat" cmpd="sng" algn="ctr">
              <a:solidFill>
                <a:schemeClr val="bg1">
                  <a:lumMod val="50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1" dirty="0">
                    <a:solidFill>
                      <a:schemeClr val="tx1"/>
                    </a:solidFill>
                  </a:rPr>
                  <a:t>Frequency</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4151328"/>
        <c:crosses val="autoZero"/>
        <c:crossBetween val="between"/>
      </c:valAx>
      <c:spPr>
        <a:solidFill>
          <a:schemeClr val="bg1">
            <a:lumMod val="85000"/>
          </a:schemeClr>
        </a:solidFill>
        <a:ln>
          <a:noFill/>
        </a:ln>
        <a:effectLst/>
      </c:spPr>
    </c:plotArea>
    <c:legend>
      <c:legendPos val="r"/>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dirty="0">
                <a:solidFill>
                  <a:schemeClr val="tx1"/>
                </a:solidFill>
              </a:rPr>
              <a:t>29 </a:t>
            </a:r>
            <a:r>
              <a:rPr lang="en-US" sz="1800" b="1" smtClean="0">
                <a:solidFill>
                  <a:schemeClr val="tx1"/>
                </a:solidFill>
              </a:rPr>
              <a:t>Gene </a:t>
            </a:r>
            <a:r>
              <a:rPr lang="en-US" sz="1800" b="1" smtClean="0">
                <a:solidFill>
                  <a:schemeClr val="tx1"/>
                </a:solidFill>
              </a:rPr>
              <a:t>In-</a:t>
            </a:r>
            <a:r>
              <a:rPr lang="en-US" sz="1800" b="1" baseline="0" smtClean="0">
                <a:solidFill>
                  <a:schemeClr val="tx1"/>
                </a:solidFill>
              </a:rPr>
              <a:t> </a:t>
            </a:r>
            <a:r>
              <a:rPr lang="en-US" sz="1800" b="1" smtClean="0">
                <a:solidFill>
                  <a:schemeClr val="tx1"/>
                </a:solidFill>
              </a:rPr>
              <a:t>and Out-Degree</a:t>
            </a:r>
            <a:r>
              <a:rPr lang="en-US" sz="1800" b="1" baseline="0" smtClean="0">
                <a:solidFill>
                  <a:schemeClr val="tx1"/>
                </a:solidFill>
              </a:rPr>
              <a:t> Distribution</a:t>
            </a:r>
            <a:endParaRPr lang="en-US" sz="1800" b="1" dirty="0">
              <a:solidFill>
                <a:schemeClr val="tx1"/>
              </a:solidFill>
            </a:endParaRPr>
          </a:p>
        </c:rich>
      </c:tx>
      <c:layout>
        <c:manualLayout>
          <c:xMode val="edge"/>
          <c:yMode val="edge"/>
          <c:x val="0.1668748906386702"/>
          <c:y val="2.777777777777777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network!$F$34</c:f>
              <c:strCache>
                <c:ptCount val="1"/>
                <c:pt idx="0">
                  <c:v>In</c:v>
                </c:pt>
              </c:strCache>
            </c:strRef>
          </c:tx>
          <c:spPr>
            <a:solidFill>
              <a:schemeClr val="accent1"/>
            </a:solidFill>
            <a:ln w="3175">
              <a:solidFill>
                <a:schemeClr val="tx1"/>
              </a:solidFill>
            </a:ln>
            <a:effectLst/>
          </c:spPr>
          <c:invertIfNegative val="0"/>
          <c:cat>
            <c:numRef>
              <c:f>network!$E$35:$E$47</c:f>
              <c:numCache>
                <c:formatCode>General</c:formatCode>
                <c:ptCount val="13"/>
                <c:pt idx="0">
                  <c:v>0</c:v>
                </c:pt>
                <c:pt idx="1">
                  <c:v>1</c:v>
                </c:pt>
                <c:pt idx="2">
                  <c:v>2</c:v>
                </c:pt>
                <c:pt idx="3">
                  <c:v>3</c:v>
                </c:pt>
                <c:pt idx="4">
                  <c:v>4</c:v>
                </c:pt>
                <c:pt idx="5">
                  <c:v>5</c:v>
                </c:pt>
                <c:pt idx="6">
                  <c:v>6</c:v>
                </c:pt>
                <c:pt idx="7">
                  <c:v>7</c:v>
                </c:pt>
                <c:pt idx="8">
                  <c:v>8</c:v>
                </c:pt>
                <c:pt idx="9">
                  <c:v>9</c:v>
                </c:pt>
                <c:pt idx="10">
                  <c:v>10</c:v>
                </c:pt>
                <c:pt idx="11">
                  <c:v>11</c:v>
                </c:pt>
                <c:pt idx="12">
                  <c:v>12</c:v>
                </c:pt>
              </c:numCache>
            </c:numRef>
          </c:cat>
          <c:val>
            <c:numRef>
              <c:f>network!$F$35:$F$47</c:f>
              <c:numCache>
                <c:formatCode>General</c:formatCode>
                <c:ptCount val="13"/>
                <c:pt idx="0">
                  <c:v>9</c:v>
                </c:pt>
                <c:pt idx="1">
                  <c:v>5</c:v>
                </c:pt>
                <c:pt idx="2">
                  <c:v>4</c:v>
                </c:pt>
                <c:pt idx="3">
                  <c:v>3</c:v>
                </c:pt>
                <c:pt idx="4">
                  <c:v>1</c:v>
                </c:pt>
                <c:pt idx="5">
                  <c:v>0</c:v>
                </c:pt>
                <c:pt idx="6">
                  <c:v>2</c:v>
                </c:pt>
                <c:pt idx="7">
                  <c:v>0</c:v>
                </c:pt>
                <c:pt idx="8">
                  <c:v>1</c:v>
                </c:pt>
                <c:pt idx="9">
                  <c:v>1</c:v>
                </c:pt>
                <c:pt idx="10">
                  <c:v>1</c:v>
                </c:pt>
                <c:pt idx="11">
                  <c:v>1</c:v>
                </c:pt>
                <c:pt idx="12">
                  <c:v>1</c:v>
                </c:pt>
              </c:numCache>
            </c:numRef>
          </c:val>
        </c:ser>
        <c:ser>
          <c:idx val="1"/>
          <c:order val="1"/>
          <c:tx>
            <c:strRef>
              <c:f>network!$G$34</c:f>
              <c:strCache>
                <c:ptCount val="1"/>
                <c:pt idx="0">
                  <c:v>Out</c:v>
                </c:pt>
              </c:strCache>
            </c:strRef>
          </c:tx>
          <c:spPr>
            <a:solidFill>
              <a:schemeClr val="accent2"/>
            </a:solidFill>
            <a:ln w="3175">
              <a:solidFill>
                <a:schemeClr val="tx1"/>
              </a:solidFill>
            </a:ln>
            <a:effectLst/>
          </c:spPr>
          <c:invertIfNegative val="0"/>
          <c:cat>
            <c:numRef>
              <c:f>network!$E$35:$E$47</c:f>
              <c:numCache>
                <c:formatCode>General</c:formatCode>
                <c:ptCount val="13"/>
                <c:pt idx="0">
                  <c:v>0</c:v>
                </c:pt>
                <c:pt idx="1">
                  <c:v>1</c:v>
                </c:pt>
                <c:pt idx="2">
                  <c:v>2</c:v>
                </c:pt>
                <c:pt idx="3">
                  <c:v>3</c:v>
                </c:pt>
                <c:pt idx="4">
                  <c:v>4</c:v>
                </c:pt>
                <c:pt idx="5">
                  <c:v>5</c:v>
                </c:pt>
                <c:pt idx="6">
                  <c:v>6</c:v>
                </c:pt>
                <c:pt idx="7">
                  <c:v>7</c:v>
                </c:pt>
                <c:pt idx="8">
                  <c:v>8</c:v>
                </c:pt>
                <c:pt idx="9">
                  <c:v>9</c:v>
                </c:pt>
                <c:pt idx="10">
                  <c:v>10</c:v>
                </c:pt>
                <c:pt idx="11">
                  <c:v>11</c:v>
                </c:pt>
                <c:pt idx="12">
                  <c:v>12</c:v>
                </c:pt>
              </c:numCache>
            </c:numRef>
          </c:cat>
          <c:val>
            <c:numRef>
              <c:f>network!$G$35:$G$47</c:f>
              <c:numCache>
                <c:formatCode>General</c:formatCode>
                <c:ptCount val="13"/>
                <c:pt idx="0">
                  <c:v>3</c:v>
                </c:pt>
                <c:pt idx="1">
                  <c:v>3</c:v>
                </c:pt>
                <c:pt idx="2">
                  <c:v>6</c:v>
                </c:pt>
                <c:pt idx="3">
                  <c:v>7</c:v>
                </c:pt>
                <c:pt idx="4">
                  <c:v>5</c:v>
                </c:pt>
                <c:pt idx="5">
                  <c:v>1</c:v>
                </c:pt>
                <c:pt idx="6">
                  <c:v>1</c:v>
                </c:pt>
                <c:pt idx="7">
                  <c:v>3</c:v>
                </c:pt>
                <c:pt idx="8">
                  <c:v>0</c:v>
                </c:pt>
                <c:pt idx="9">
                  <c:v>0</c:v>
                </c:pt>
                <c:pt idx="10">
                  <c:v>0</c:v>
                </c:pt>
                <c:pt idx="11">
                  <c:v>0</c:v>
                </c:pt>
                <c:pt idx="12">
                  <c:v>0</c:v>
                </c:pt>
              </c:numCache>
            </c:numRef>
          </c:val>
        </c:ser>
        <c:dLbls>
          <c:showLegendKey val="0"/>
          <c:showVal val="0"/>
          <c:showCatName val="0"/>
          <c:showSerName val="0"/>
          <c:showPercent val="0"/>
          <c:showBubbleSize val="0"/>
        </c:dLbls>
        <c:gapWidth val="219"/>
        <c:overlap val="-27"/>
        <c:axId val="214154688"/>
        <c:axId val="214155248"/>
      </c:barChart>
      <c:catAx>
        <c:axId val="214154688"/>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dirty="0">
                    <a:solidFill>
                      <a:schemeClr val="tx1"/>
                    </a:solidFill>
                  </a:rPr>
                  <a:t>Number of Connections</a:t>
                </a:r>
              </a:p>
            </c:rich>
          </c:tx>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4155248"/>
        <c:crosses val="autoZero"/>
        <c:auto val="1"/>
        <c:lblAlgn val="ctr"/>
        <c:lblOffset val="100"/>
        <c:noMultiLvlLbl val="0"/>
      </c:catAx>
      <c:valAx>
        <c:axId val="214155248"/>
        <c:scaling>
          <c:orientation val="minMax"/>
        </c:scaling>
        <c:delete val="0"/>
        <c:axPos val="l"/>
        <c:majorGridlines>
          <c:spPr>
            <a:ln w="9525" cap="flat" cmpd="sng" algn="ctr">
              <a:solidFill>
                <a:schemeClr val="bg1">
                  <a:lumMod val="50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dirty="0">
                    <a:solidFill>
                      <a:schemeClr val="tx1"/>
                    </a:solidFill>
                  </a:rPr>
                  <a:t>Frequency</a:t>
                </a:r>
              </a:p>
            </c:rich>
          </c:tx>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4154688"/>
        <c:crosses val="autoZero"/>
        <c:crossBetween val="between"/>
      </c:valAx>
      <c:spPr>
        <a:solidFill>
          <a:schemeClr val="bg1">
            <a:lumMod val="85000"/>
          </a:schemeClr>
        </a:solidFill>
        <a:ln>
          <a:noFill/>
        </a:ln>
        <a:effectLst/>
      </c:spPr>
    </c:plotArea>
    <c:legend>
      <c:legendPos val="r"/>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6350">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F15565-EC65-794A-8BBD-C71D0CCFD15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1471641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F15565-EC65-794A-8BBD-C71D0CCFD15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2118730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6324600"/>
            <a:ext cx="47404018" cy="134820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6324600"/>
            <a:ext cx="141480542" cy="134820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F15565-EC65-794A-8BBD-C71D0CCFD15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1205763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F15565-EC65-794A-8BBD-C71D0CCFD15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554757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F15565-EC65-794A-8BBD-C71D0CCFD15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452804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F15565-EC65-794A-8BBD-C71D0CCFD15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3172252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F15565-EC65-794A-8BBD-C71D0CCFD15D}" type="datetimeFigureOut">
              <a:rPr lang="en-US" smtClean="0"/>
              <a:t>3/16/2016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4021355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F15565-EC65-794A-8BBD-C71D0CCFD15D}" type="datetimeFigureOut">
              <a:rPr lang="en-US" smtClean="0"/>
              <a:t>3/16/2016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3281660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F15565-EC65-794A-8BBD-C71D0CCFD15D}" type="datetimeFigureOut">
              <a:rPr lang="en-US" smtClean="0"/>
              <a:t>3/16/2016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137910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smtClean="0"/>
              <a:t>Click to edit Master title style</a:t>
            </a:r>
            <a:endParaRPr lang="en-US"/>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F15565-EC65-794A-8BBD-C71D0CCFD15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1516249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smtClean="0"/>
              <a:t>Click to edit Master title style</a:t>
            </a:r>
            <a:endParaRPr lang="en-US"/>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F15565-EC65-794A-8BBD-C71D0CCFD15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D4BA0-8A05-BF49-9CC5-BF82C77F81C5}" type="slidenum">
              <a:rPr lang="en-US" smtClean="0"/>
              <a:t>‹#›</a:t>
            </a:fld>
            <a:endParaRPr lang="en-US"/>
          </a:p>
        </p:txBody>
      </p:sp>
    </p:spTree>
    <p:extLst>
      <p:ext uri="{BB962C8B-B14F-4D97-AF65-F5344CB8AC3E}">
        <p14:creationId xmlns:p14="http://schemas.microsoft.com/office/powerpoint/2010/main" val="3434358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7CF15565-EC65-794A-8BBD-C71D0CCFD15D}" type="datetimeFigureOut">
              <a:rPr lang="en-US" smtClean="0"/>
              <a:t>3/16/2016</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8D2D4BA0-8A05-BF49-9CC5-BF82C77F81C5}" type="slidenum">
              <a:rPr lang="en-US" smtClean="0"/>
              <a:t>‹#›</a:t>
            </a:fld>
            <a:endParaRPr lang="en-US"/>
          </a:p>
        </p:txBody>
      </p:sp>
    </p:spTree>
    <p:extLst>
      <p:ext uri="{BB962C8B-B14F-4D97-AF65-F5344CB8AC3E}">
        <p14:creationId xmlns:p14="http://schemas.microsoft.com/office/powerpoint/2010/main" val="2288085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19456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2194560" rtl="0" eaLnBrk="1" latinLnBrk="0" hangingPunct="1">
        <a:spcBef>
          <a:spcPct val="20000"/>
        </a:spcBef>
        <a:buFont typeface="Arial"/>
        <a:buChar char="•"/>
        <a:defRPr sz="15400" kern="1200">
          <a:solidFill>
            <a:schemeClr val="tx1"/>
          </a:solidFill>
          <a:latin typeface="+mn-lt"/>
          <a:ea typeface="+mn-ea"/>
          <a:cs typeface="+mn-cs"/>
        </a:defRPr>
      </a:lvl1pPr>
      <a:lvl2pPr marL="3566160" indent="-1371600" algn="l" defTabSz="2194560" rtl="0" eaLnBrk="1" latinLnBrk="0" hangingPunct="1">
        <a:spcBef>
          <a:spcPct val="20000"/>
        </a:spcBef>
        <a:buFont typeface="Arial"/>
        <a:buChar char="–"/>
        <a:defRPr sz="13400" kern="1200">
          <a:solidFill>
            <a:schemeClr val="tx1"/>
          </a:solidFill>
          <a:latin typeface="+mn-lt"/>
          <a:ea typeface="+mn-ea"/>
          <a:cs typeface="+mn-cs"/>
        </a:defRPr>
      </a:lvl2pPr>
      <a:lvl3pPr marL="5486400" indent="-1097280" algn="l" defTabSz="2194560" rtl="0" eaLnBrk="1" latinLnBrk="0" hangingPunct="1">
        <a:spcBef>
          <a:spcPct val="20000"/>
        </a:spcBef>
        <a:buFont typeface="Arial"/>
        <a:buChar char="•"/>
        <a:defRPr sz="11500" kern="1200">
          <a:solidFill>
            <a:schemeClr val="tx1"/>
          </a:solidFill>
          <a:latin typeface="+mn-lt"/>
          <a:ea typeface="+mn-ea"/>
          <a:cs typeface="+mn-cs"/>
        </a:defRPr>
      </a:lvl3pPr>
      <a:lvl4pPr marL="7680960" indent="-1097280" algn="l" defTabSz="2194560" rtl="0" eaLnBrk="1" latinLnBrk="0" hangingPunct="1">
        <a:spcBef>
          <a:spcPct val="20000"/>
        </a:spcBef>
        <a:buFont typeface="Arial"/>
        <a:buChar char="–"/>
        <a:defRPr sz="9600" kern="1200">
          <a:solidFill>
            <a:schemeClr val="tx1"/>
          </a:solidFill>
          <a:latin typeface="+mn-lt"/>
          <a:ea typeface="+mn-ea"/>
          <a:cs typeface="+mn-cs"/>
        </a:defRPr>
      </a:lvl4pPr>
      <a:lvl5pPr marL="9875520" indent="-1097280" algn="l" defTabSz="2194560" rtl="0" eaLnBrk="1" latinLnBrk="0" hangingPunct="1">
        <a:spcBef>
          <a:spcPct val="20000"/>
        </a:spcBef>
        <a:buFont typeface="Arial"/>
        <a:buChar char="»"/>
        <a:defRPr sz="9600" kern="1200">
          <a:solidFill>
            <a:schemeClr val="tx1"/>
          </a:solidFill>
          <a:latin typeface="+mn-lt"/>
          <a:ea typeface="+mn-ea"/>
          <a:cs typeface="+mn-cs"/>
        </a:defRPr>
      </a:lvl5pPr>
      <a:lvl6pPr marL="12070080" indent="-1097280" algn="l" defTabSz="2194560" rtl="0" eaLnBrk="1" latinLnBrk="0" hangingPunct="1">
        <a:spcBef>
          <a:spcPct val="20000"/>
        </a:spcBef>
        <a:buFont typeface="Arial"/>
        <a:buChar char="•"/>
        <a:defRPr sz="9600" kern="1200">
          <a:solidFill>
            <a:schemeClr val="tx1"/>
          </a:solidFill>
          <a:latin typeface="+mn-lt"/>
          <a:ea typeface="+mn-ea"/>
          <a:cs typeface="+mn-cs"/>
        </a:defRPr>
      </a:lvl6pPr>
      <a:lvl7pPr marL="14264640" indent="-1097280" algn="l" defTabSz="2194560" rtl="0" eaLnBrk="1" latinLnBrk="0" hangingPunct="1">
        <a:spcBef>
          <a:spcPct val="20000"/>
        </a:spcBef>
        <a:buFont typeface="Arial"/>
        <a:buChar char="•"/>
        <a:defRPr sz="9600" kern="1200">
          <a:solidFill>
            <a:schemeClr val="tx1"/>
          </a:solidFill>
          <a:latin typeface="+mn-lt"/>
          <a:ea typeface="+mn-ea"/>
          <a:cs typeface="+mn-cs"/>
        </a:defRPr>
      </a:lvl7pPr>
      <a:lvl8pPr marL="16459200" indent="-1097280" algn="l" defTabSz="2194560" rtl="0" eaLnBrk="1" latinLnBrk="0" hangingPunct="1">
        <a:spcBef>
          <a:spcPct val="20000"/>
        </a:spcBef>
        <a:buFont typeface="Arial"/>
        <a:buChar char="•"/>
        <a:defRPr sz="9600" kern="1200">
          <a:solidFill>
            <a:schemeClr val="tx1"/>
          </a:solidFill>
          <a:latin typeface="+mn-lt"/>
          <a:ea typeface="+mn-ea"/>
          <a:cs typeface="+mn-cs"/>
        </a:defRPr>
      </a:lvl8pPr>
      <a:lvl9pPr marL="18653760" indent="-1097280" algn="l" defTabSz="2194560" rtl="0" eaLnBrk="1" latinLnBrk="0" hangingPunct="1">
        <a:spcBef>
          <a:spcPct val="20000"/>
        </a:spcBef>
        <a:buFont typeface="Arial"/>
        <a:buChar char="•"/>
        <a:defRPr sz="9600" kern="1200">
          <a:solidFill>
            <a:schemeClr val="tx1"/>
          </a:solidFill>
          <a:latin typeface="+mn-lt"/>
          <a:ea typeface="+mn-ea"/>
          <a:cs typeface="+mn-cs"/>
        </a:defRPr>
      </a:lvl9pPr>
    </p:bodyStyle>
    <p:otherStyle>
      <a:defPPr>
        <a:defRPr lang="en-US"/>
      </a:defPPr>
      <a:lvl1pPr marL="0" algn="l" defTabSz="2194560" rtl="0" eaLnBrk="1" latinLnBrk="0" hangingPunct="1">
        <a:defRPr sz="8600" kern="1200">
          <a:solidFill>
            <a:schemeClr val="tx1"/>
          </a:solidFill>
          <a:latin typeface="+mn-lt"/>
          <a:ea typeface="+mn-ea"/>
          <a:cs typeface="+mn-cs"/>
        </a:defRPr>
      </a:lvl1pPr>
      <a:lvl2pPr marL="2194560" algn="l" defTabSz="2194560" rtl="0" eaLnBrk="1" latinLnBrk="0" hangingPunct="1">
        <a:defRPr sz="8600" kern="1200">
          <a:solidFill>
            <a:schemeClr val="tx1"/>
          </a:solidFill>
          <a:latin typeface="+mn-lt"/>
          <a:ea typeface="+mn-ea"/>
          <a:cs typeface="+mn-cs"/>
        </a:defRPr>
      </a:lvl2pPr>
      <a:lvl3pPr marL="4389120" algn="l" defTabSz="2194560" rtl="0" eaLnBrk="1" latinLnBrk="0" hangingPunct="1">
        <a:defRPr sz="8600" kern="1200">
          <a:solidFill>
            <a:schemeClr val="tx1"/>
          </a:solidFill>
          <a:latin typeface="+mn-lt"/>
          <a:ea typeface="+mn-ea"/>
          <a:cs typeface="+mn-cs"/>
        </a:defRPr>
      </a:lvl3pPr>
      <a:lvl4pPr marL="6583680" algn="l" defTabSz="2194560" rtl="0" eaLnBrk="1" latinLnBrk="0" hangingPunct="1">
        <a:defRPr sz="8600" kern="1200">
          <a:solidFill>
            <a:schemeClr val="tx1"/>
          </a:solidFill>
          <a:latin typeface="+mn-lt"/>
          <a:ea typeface="+mn-ea"/>
          <a:cs typeface="+mn-cs"/>
        </a:defRPr>
      </a:lvl4pPr>
      <a:lvl5pPr marL="8778240" algn="l" defTabSz="2194560" rtl="0" eaLnBrk="1" latinLnBrk="0" hangingPunct="1">
        <a:defRPr sz="8600" kern="1200">
          <a:solidFill>
            <a:schemeClr val="tx1"/>
          </a:solidFill>
          <a:latin typeface="+mn-lt"/>
          <a:ea typeface="+mn-ea"/>
          <a:cs typeface="+mn-cs"/>
        </a:defRPr>
      </a:lvl5pPr>
      <a:lvl6pPr marL="10972800" algn="l" defTabSz="2194560" rtl="0" eaLnBrk="1" latinLnBrk="0" hangingPunct="1">
        <a:defRPr sz="8600" kern="1200">
          <a:solidFill>
            <a:schemeClr val="tx1"/>
          </a:solidFill>
          <a:latin typeface="+mn-lt"/>
          <a:ea typeface="+mn-ea"/>
          <a:cs typeface="+mn-cs"/>
        </a:defRPr>
      </a:lvl6pPr>
      <a:lvl7pPr marL="13167360" algn="l" defTabSz="2194560" rtl="0" eaLnBrk="1" latinLnBrk="0" hangingPunct="1">
        <a:defRPr sz="8600" kern="1200">
          <a:solidFill>
            <a:schemeClr val="tx1"/>
          </a:solidFill>
          <a:latin typeface="+mn-lt"/>
          <a:ea typeface="+mn-ea"/>
          <a:cs typeface="+mn-cs"/>
        </a:defRPr>
      </a:lvl7pPr>
      <a:lvl8pPr marL="15361920" algn="l" defTabSz="2194560" rtl="0" eaLnBrk="1" latinLnBrk="0" hangingPunct="1">
        <a:defRPr sz="8600" kern="1200">
          <a:solidFill>
            <a:schemeClr val="tx1"/>
          </a:solidFill>
          <a:latin typeface="+mn-lt"/>
          <a:ea typeface="+mn-ea"/>
          <a:cs typeface="+mn-cs"/>
        </a:defRPr>
      </a:lvl8pPr>
      <a:lvl9pPr marL="17556480" algn="l" defTabSz="219456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1.png"/><Relationship Id="rId26" Type="http://schemas.openxmlformats.org/officeDocument/2006/relationships/image" Target="../media/image17.png"/><Relationship Id="rId3" Type="http://schemas.openxmlformats.org/officeDocument/2006/relationships/image" Target="../media/image3.jpeg"/><Relationship Id="rId21" Type="http://schemas.openxmlformats.org/officeDocument/2006/relationships/chart" Target="../charts/chart5.xml"/><Relationship Id="rId7" Type="http://schemas.openxmlformats.org/officeDocument/2006/relationships/image" Target="../media/image2.wmf"/><Relationship Id="rId12" Type="http://schemas.openxmlformats.org/officeDocument/2006/relationships/image" Target="../media/image8.png"/><Relationship Id="rId17" Type="http://schemas.openxmlformats.org/officeDocument/2006/relationships/chart" Target="../charts/chart3.xml"/><Relationship Id="rId25" Type="http://schemas.openxmlformats.org/officeDocument/2006/relationships/image" Target="../media/image16.png"/><Relationship Id="rId2" Type="http://schemas.openxmlformats.org/officeDocument/2006/relationships/slideLayout" Target="../slideLayouts/slideLayout1.xml"/><Relationship Id="rId16" Type="http://schemas.openxmlformats.org/officeDocument/2006/relationships/chart" Target="../charts/chart2.xml"/><Relationship Id="rId20" Type="http://schemas.openxmlformats.org/officeDocument/2006/relationships/chart" Target="../charts/chart4.xml"/><Relationship Id="rId29" Type="http://schemas.openxmlformats.org/officeDocument/2006/relationships/image" Target="../media/image19.png"/><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0.png"/><Relationship Id="rId5" Type="http://schemas.openxmlformats.org/officeDocument/2006/relationships/image" Target="../media/image1.wmf"/><Relationship Id="rId15" Type="http://schemas.openxmlformats.org/officeDocument/2006/relationships/image" Target="../media/image10.png"/><Relationship Id="rId23" Type="http://schemas.openxmlformats.org/officeDocument/2006/relationships/image" Target="../media/image14.png"/><Relationship Id="rId28" Type="http://schemas.openxmlformats.org/officeDocument/2006/relationships/image" Target="../media/image18.png"/><Relationship Id="rId10" Type="http://schemas.openxmlformats.org/officeDocument/2006/relationships/image" Target="../media/image6.jpg"/><Relationship Id="rId19" Type="http://schemas.openxmlformats.org/officeDocument/2006/relationships/image" Target="../media/image12.png"/><Relationship Id="rId31" Type="http://schemas.openxmlformats.org/officeDocument/2006/relationships/chart" Target="../charts/chart8.xml"/><Relationship Id="rId4" Type="http://schemas.openxmlformats.org/officeDocument/2006/relationships/oleObject" Target="../embeddings/oleObject1.bin"/><Relationship Id="rId9" Type="http://schemas.openxmlformats.org/officeDocument/2006/relationships/image" Target="../media/image5.png"/><Relationship Id="rId14" Type="http://schemas.openxmlformats.org/officeDocument/2006/relationships/chart" Target="../charts/chart1.xml"/><Relationship Id="rId22" Type="http://schemas.openxmlformats.org/officeDocument/2006/relationships/image" Target="../media/image13.png"/><Relationship Id="rId27" Type="http://schemas.openxmlformats.org/officeDocument/2006/relationships/chart" Target="../charts/chart6.xml"/><Relationship Id="rId30"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12988375" y="5040855"/>
            <a:ext cx="30043531" cy="15213219"/>
          </a:xfrm>
          <a:prstGeom prst="rect">
            <a:avLst/>
          </a:prstGeom>
          <a:ln w="317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 name="Rectangle 4"/>
          <p:cNvSpPr/>
          <p:nvPr/>
        </p:nvSpPr>
        <p:spPr>
          <a:xfrm>
            <a:off x="993919" y="574767"/>
            <a:ext cx="42075917" cy="371117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TextBox 3"/>
          <p:cNvSpPr txBox="1"/>
          <p:nvPr/>
        </p:nvSpPr>
        <p:spPr>
          <a:xfrm>
            <a:off x="1135949" y="632705"/>
            <a:ext cx="41833602" cy="3600986"/>
          </a:xfrm>
          <a:prstGeom prst="rect">
            <a:avLst/>
          </a:prstGeom>
          <a:solidFill>
            <a:srgbClr val="FFFFFF"/>
          </a:solidFill>
        </p:spPr>
        <p:txBody>
          <a:bodyPr wrap="square" rtlCol="0">
            <a:spAutoFit/>
          </a:bodyPr>
          <a:lstStyle/>
          <a:p>
            <a:pPr algn="ctr"/>
            <a:r>
              <a:rPr lang="en-US" sz="6000" b="1" dirty="0">
                <a:latin typeface="Arial" panose="020B0604020202020204" pitchFamily="34" charset="0"/>
                <a:cs typeface="Arial" panose="020B0604020202020204" pitchFamily="34" charset="0"/>
              </a:rPr>
              <a:t>Mathematical Modeling Reveals Zap1's Role in the </a:t>
            </a:r>
            <a:r>
              <a:rPr lang="en-US" sz="6000" b="1" dirty="0" smtClean="0">
                <a:latin typeface="Arial" panose="020B0604020202020204" pitchFamily="34" charset="0"/>
                <a:cs typeface="Arial" panose="020B0604020202020204" pitchFamily="34" charset="0"/>
              </a:rPr>
              <a:t>Gene Regulatory </a:t>
            </a:r>
            <a:r>
              <a:rPr lang="en-US" sz="6000" b="1" dirty="0">
                <a:latin typeface="Arial" panose="020B0604020202020204" pitchFamily="34" charset="0"/>
                <a:cs typeface="Arial" panose="020B0604020202020204" pitchFamily="34" charset="0"/>
              </a:rPr>
              <a:t>Network </a:t>
            </a:r>
            <a:r>
              <a:rPr lang="en-US" sz="6000" b="1" dirty="0" smtClean="0">
                <a:latin typeface="Arial" panose="020B0604020202020204" pitchFamily="34" charset="0"/>
                <a:cs typeface="Arial" panose="020B0604020202020204" pitchFamily="34" charset="0"/>
              </a:rPr>
              <a:t>that Controls </a:t>
            </a:r>
          </a:p>
          <a:p>
            <a:pPr algn="ctr"/>
            <a:r>
              <a:rPr lang="en-US" sz="6000" b="1" dirty="0" smtClean="0">
                <a:latin typeface="Arial" panose="020B0604020202020204" pitchFamily="34" charset="0"/>
                <a:cs typeface="Arial" panose="020B0604020202020204" pitchFamily="34" charset="0"/>
              </a:rPr>
              <a:t>the </a:t>
            </a:r>
            <a:r>
              <a:rPr lang="en-US" sz="6000" b="1" dirty="0">
                <a:latin typeface="Arial" panose="020B0604020202020204" pitchFamily="34" charset="0"/>
                <a:cs typeface="Arial" panose="020B0604020202020204" pitchFamily="34" charset="0"/>
              </a:rPr>
              <a:t>Response to </a:t>
            </a:r>
            <a:r>
              <a:rPr lang="en-US" sz="6000" b="1" dirty="0" smtClean="0">
                <a:latin typeface="Arial" panose="020B0604020202020204" pitchFamily="34" charset="0"/>
                <a:cs typeface="Arial" panose="020B0604020202020204" pitchFamily="34" charset="0"/>
              </a:rPr>
              <a:t>Cold Shock </a:t>
            </a:r>
            <a:r>
              <a:rPr lang="en-US" sz="6000" b="1" dirty="0">
                <a:latin typeface="Arial" panose="020B0604020202020204" pitchFamily="34" charset="0"/>
                <a:cs typeface="Arial" panose="020B0604020202020204" pitchFamily="34" charset="0"/>
              </a:rPr>
              <a:t>in </a:t>
            </a:r>
            <a:r>
              <a:rPr lang="en-US" sz="6000" b="1" i="1" dirty="0" smtClean="0">
                <a:latin typeface="Arial" panose="020B0604020202020204" pitchFamily="34" charset="0"/>
                <a:cs typeface="Arial" panose="020B0604020202020204" pitchFamily="34" charset="0"/>
              </a:rPr>
              <a:t>Saccharomyces cerevisiae</a:t>
            </a:r>
          </a:p>
          <a:p>
            <a:pPr algn="ctr"/>
            <a:r>
              <a:rPr lang="en-US" sz="4400" b="1" dirty="0" smtClean="0">
                <a:latin typeface="Arial" panose="020B0604020202020204" pitchFamily="34" charset="0"/>
                <a:cs typeface="Arial" panose="020B0604020202020204" pitchFamily="34" charset="0"/>
              </a:rPr>
              <a:t>Kristen M. Horstmann</a:t>
            </a:r>
            <a:r>
              <a:rPr lang="en-US" sz="4400" b="1" baseline="30000" dirty="0" smtClean="0">
                <a:latin typeface="Arial" panose="020B0604020202020204" pitchFamily="34" charset="0"/>
                <a:cs typeface="Arial" panose="020B0604020202020204" pitchFamily="34" charset="0"/>
              </a:rPr>
              <a:t>1</a:t>
            </a:r>
            <a:r>
              <a:rPr lang="en-US" sz="4400" b="1" dirty="0" smtClean="0">
                <a:latin typeface="Arial" panose="020B0604020202020204" pitchFamily="34" charset="0"/>
                <a:cs typeface="Arial" panose="020B0604020202020204" pitchFamily="34" charset="0"/>
              </a:rPr>
              <a:t>, Tessa A. Morris</a:t>
            </a:r>
            <a:r>
              <a:rPr lang="en-US" sz="4000" b="1" baseline="30000" dirty="0" smtClean="0">
                <a:latin typeface="Arial" panose="020B0604020202020204" pitchFamily="34" charset="0"/>
                <a:cs typeface="Arial" panose="020B0604020202020204" pitchFamily="34" charset="0"/>
              </a:rPr>
              <a:t>2</a:t>
            </a:r>
            <a:r>
              <a:rPr lang="en-US" sz="4000" b="1" dirty="0" smtClean="0">
                <a:latin typeface="Arial" panose="020B0604020202020204" pitchFamily="34" charset="0"/>
                <a:cs typeface="Arial" panose="020B0604020202020204" pitchFamily="34" charset="0"/>
              </a:rPr>
              <a:t>, </a:t>
            </a:r>
            <a:r>
              <a:rPr lang="en-US" sz="4000" b="1" dirty="0">
                <a:latin typeface="Arial" panose="020B0604020202020204" pitchFamily="34" charset="0"/>
                <a:cs typeface="Arial" panose="020B0604020202020204" pitchFamily="34" charset="0"/>
              </a:rPr>
              <a:t>Brandon </a:t>
            </a:r>
            <a:r>
              <a:rPr lang="en-US" sz="4000" b="1" dirty="0" smtClean="0">
                <a:latin typeface="Arial" panose="020B0604020202020204" pitchFamily="34" charset="0"/>
                <a:cs typeface="Arial" panose="020B0604020202020204" pitchFamily="34" charset="0"/>
              </a:rPr>
              <a:t>J. Klein</a:t>
            </a:r>
            <a:r>
              <a:rPr lang="en-US" sz="4000" b="1" baseline="30000" dirty="0" smtClean="0">
                <a:latin typeface="Arial" panose="020B0604020202020204" pitchFamily="34" charset="0"/>
                <a:cs typeface="Arial" panose="020B0604020202020204" pitchFamily="34" charset="0"/>
              </a:rPr>
              <a:t>1</a:t>
            </a:r>
            <a:r>
              <a:rPr lang="en-US" sz="4000" b="1" dirty="0" smtClean="0">
                <a:latin typeface="Arial" panose="020B0604020202020204" pitchFamily="34" charset="0"/>
                <a:cs typeface="Arial" panose="020B0604020202020204" pitchFamily="34" charset="0"/>
              </a:rPr>
              <a:t>, </a:t>
            </a:r>
            <a:r>
              <a:rPr lang="en-US" sz="4400" b="1" dirty="0" smtClean="0">
                <a:latin typeface="Arial" panose="020B0604020202020204" pitchFamily="34" charset="0"/>
                <a:cs typeface="Arial" panose="020B0604020202020204" pitchFamily="34" charset="0"/>
              </a:rPr>
              <a:t>Kam D. Dahlquist</a:t>
            </a:r>
            <a:r>
              <a:rPr lang="en-US" sz="4400" b="1" baseline="30000" dirty="0">
                <a:latin typeface="Arial" panose="020B0604020202020204" pitchFamily="34" charset="0"/>
                <a:cs typeface="Arial" panose="020B0604020202020204" pitchFamily="34" charset="0"/>
              </a:rPr>
              <a:t>1</a:t>
            </a:r>
            <a:r>
              <a:rPr lang="en-US" sz="4400" b="1" dirty="0" smtClean="0">
                <a:latin typeface="Arial" panose="020B0604020202020204" pitchFamily="34" charset="0"/>
                <a:cs typeface="Arial" panose="020B0604020202020204" pitchFamily="34" charset="0"/>
              </a:rPr>
              <a:t>, and Ben G. Fitzpatrick</a:t>
            </a:r>
            <a:r>
              <a:rPr lang="en-US" sz="4400" b="1" baseline="30000" dirty="0">
                <a:latin typeface="Arial" panose="020B0604020202020204" pitchFamily="34" charset="0"/>
                <a:cs typeface="Arial" panose="020B0604020202020204" pitchFamily="34" charset="0"/>
              </a:rPr>
              <a:t>2</a:t>
            </a:r>
            <a:endParaRPr lang="en-US" sz="4400" b="1" baseline="30000" dirty="0" smtClean="0">
              <a:latin typeface="Arial" panose="020B0604020202020204" pitchFamily="34" charset="0"/>
              <a:cs typeface="Arial" panose="020B0604020202020204" pitchFamily="34" charset="0"/>
            </a:endParaRPr>
          </a:p>
          <a:p>
            <a:pPr algn="ctr"/>
            <a:r>
              <a:rPr lang="en-US" sz="3200" b="1" baseline="30000" dirty="0">
                <a:latin typeface="Arial" panose="020B0604020202020204" pitchFamily="34" charset="0"/>
                <a:cs typeface="Arial" panose="020B0604020202020204" pitchFamily="34" charset="0"/>
              </a:rPr>
              <a:t>1</a:t>
            </a:r>
            <a:r>
              <a:rPr lang="en-US" sz="3200" b="1" dirty="0" smtClean="0">
                <a:latin typeface="Arial" panose="020B0604020202020204" pitchFamily="34" charset="0"/>
                <a:cs typeface="Arial" panose="020B0604020202020204" pitchFamily="34" charset="0"/>
              </a:rPr>
              <a:t>Department of Biology, </a:t>
            </a:r>
            <a:r>
              <a:rPr lang="en-US" sz="3200" b="1" baseline="30000" dirty="0">
                <a:latin typeface="Arial" panose="020B0604020202020204" pitchFamily="34" charset="0"/>
                <a:cs typeface="Arial" panose="020B0604020202020204" pitchFamily="34" charset="0"/>
              </a:rPr>
              <a:t>2</a:t>
            </a:r>
            <a:r>
              <a:rPr lang="en-US" sz="3200" b="1" dirty="0" smtClean="0">
                <a:latin typeface="Arial" panose="020B0604020202020204" pitchFamily="34" charset="0"/>
                <a:cs typeface="Arial" panose="020B0604020202020204" pitchFamily="34" charset="0"/>
              </a:rPr>
              <a:t>Department of Mathematics</a:t>
            </a:r>
          </a:p>
          <a:p>
            <a:pPr algn="ctr"/>
            <a:r>
              <a:rPr lang="en-US" sz="3200" b="1" dirty="0" smtClean="0">
                <a:latin typeface="Arial" panose="020B0604020202020204" pitchFamily="34" charset="0"/>
                <a:cs typeface="Arial" panose="020B0604020202020204" pitchFamily="34" charset="0"/>
              </a:rPr>
              <a:t>Loyola Marymount University, 1 LMU Drive, Los Angeles, CA 90045 USA</a:t>
            </a:r>
            <a:endParaRPr lang="en-US" sz="3200" b="1" dirty="0">
              <a:latin typeface="Arial" panose="020B0604020202020204" pitchFamily="34" charset="0"/>
              <a:cs typeface="Arial" panose="020B0604020202020204" pitchFamily="34" charset="0"/>
            </a:endParaRPr>
          </a:p>
        </p:txBody>
      </p:sp>
      <p:sp>
        <p:nvSpPr>
          <p:cNvPr id="2" name="Rectangle 1"/>
          <p:cNvSpPr/>
          <p:nvPr/>
        </p:nvSpPr>
        <p:spPr>
          <a:xfrm>
            <a:off x="753716" y="5040855"/>
            <a:ext cx="11628074" cy="2722990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 name="TextBox 5"/>
          <p:cNvSpPr txBox="1"/>
          <p:nvPr/>
        </p:nvSpPr>
        <p:spPr>
          <a:xfrm>
            <a:off x="777779" y="5065012"/>
            <a:ext cx="11604012" cy="523220"/>
          </a:xfrm>
          <a:prstGeom prst="rect">
            <a:avLst/>
          </a:prstGeom>
          <a:solidFill>
            <a:schemeClr val="bg1">
              <a:lumMod val="85000"/>
            </a:schemeClr>
          </a:solidFill>
        </p:spPr>
        <p:txBody>
          <a:bodyPr wrap="square" rtlCol="0">
            <a:spAutoFit/>
          </a:bodyPr>
          <a:lstStyle/>
          <a:p>
            <a:pPr algn="ctr"/>
            <a:r>
              <a:rPr lang="en-US" sz="2800" b="1" dirty="0" smtClean="0">
                <a:latin typeface="Arial" panose="020B0604020202020204" pitchFamily="34" charset="0"/>
                <a:cs typeface="Arial" panose="020B0604020202020204" pitchFamily="34" charset="0"/>
              </a:rPr>
              <a:t>Gene Expression is Controlled by Regulatory Transcription Factors</a:t>
            </a:r>
            <a:endParaRPr lang="en-US" sz="2800" b="1" dirty="0">
              <a:latin typeface="Arial" panose="020B0604020202020204" pitchFamily="34" charset="0"/>
              <a:cs typeface="Arial" panose="020B0604020202020204" pitchFamily="34" charset="0"/>
            </a:endParaRPr>
          </a:p>
        </p:txBody>
      </p:sp>
      <p:sp>
        <p:nvSpPr>
          <p:cNvPr id="11" name="Rectangle 10"/>
          <p:cNvSpPr/>
          <p:nvPr/>
        </p:nvSpPr>
        <p:spPr>
          <a:xfrm>
            <a:off x="31435716" y="20592118"/>
            <a:ext cx="11930575" cy="11624477"/>
          </a:xfrm>
          <a:prstGeom prst="rect">
            <a:avLst/>
          </a:prstGeom>
          <a:ln w="28575"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0" name="TextBox 9"/>
          <p:cNvSpPr txBox="1"/>
          <p:nvPr/>
        </p:nvSpPr>
        <p:spPr>
          <a:xfrm>
            <a:off x="31449663" y="27427788"/>
            <a:ext cx="11897235" cy="584775"/>
          </a:xfrm>
          <a:prstGeom prst="rect">
            <a:avLst/>
          </a:prstGeom>
          <a:solidFill>
            <a:srgbClr val="D9D9D9"/>
          </a:solidFill>
        </p:spPr>
        <p:txBody>
          <a:bodyPr wrap="square" rtlCol="0">
            <a:spAutoFit/>
          </a:bodyPr>
          <a:lstStyle/>
          <a:p>
            <a:pPr algn="ctr"/>
            <a:r>
              <a:rPr lang="en-US" sz="3200" b="1" dirty="0" smtClean="0">
                <a:latin typeface="Arial" panose="020B0604020202020204" pitchFamily="34" charset="0"/>
                <a:cs typeface="Arial" panose="020B0604020202020204" pitchFamily="34" charset="0"/>
              </a:rPr>
              <a:t>Acknowledgments</a:t>
            </a:r>
          </a:p>
        </p:txBody>
      </p:sp>
      <p:sp>
        <p:nvSpPr>
          <p:cNvPr id="3" name="Rectangle 2"/>
          <p:cNvSpPr/>
          <p:nvPr/>
        </p:nvSpPr>
        <p:spPr>
          <a:xfrm>
            <a:off x="13096258" y="20567149"/>
            <a:ext cx="17743348" cy="1164944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7" name="TextBox 6"/>
          <p:cNvSpPr txBox="1"/>
          <p:nvPr/>
        </p:nvSpPr>
        <p:spPr>
          <a:xfrm>
            <a:off x="777779" y="14852497"/>
            <a:ext cx="11604011" cy="892552"/>
          </a:xfrm>
          <a:prstGeom prst="rect">
            <a:avLst/>
          </a:prstGeom>
          <a:solidFill>
            <a:srgbClr val="D9D9D9"/>
          </a:solidFill>
        </p:spPr>
        <p:txBody>
          <a:bodyPr wrap="square" rtlCol="0">
            <a:spAutoFit/>
          </a:bodyPr>
          <a:lstStyle/>
          <a:p>
            <a:pPr algn="ctr"/>
            <a:r>
              <a:rPr lang="en-US" sz="2600" b="1" dirty="0" smtClean="0">
                <a:latin typeface="Arial" panose="020B0604020202020204" pitchFamily="34" charset="0"/>
                <a:ea typeface="Tahoma" panose="020B0604030504040204" pitchFamily="34" charset="0"/>
                <a:cs typeface="Arial" panose="020B0604020202020204" pitchFamily="34" charset="0"/>
              </a:rPr>
              <a:t>The</a:t>
            </a:r>
            <a:r>
              <a:rPr lang="en-US" sz="2600" b="1" i="1" dirty="0" smtClean="0">
                <a:latin typeface="Arial" panose="020B0604020202020204" pitchFamily="34" charset="0"/>
                <a:ea typeface="Tahoma" panose="020B0604030504040204" pitchFamily="34" charset="0"/>
                <a:cs typeface="Arial" panose="020B0604020202020204" pitchFamily="34" charset="0"/>
              </a:rPr>
              <a:t> </a:t>
            </a:r>
            <a:r>
              <a:rPr lang="el-GR" sz="2600" b="1" i="1" dirty="0" smtClean="0">
                <a:latin typeface="Arial" panose="020B0604020202020204" pitchFamily="34" charset="0"/>
                <a:ea typeface="Tahoma" panose="020B0604030504040204" pitchFamily="34" charset="0"/>
                <a:cs typeface="Arial" panose="020B0604020202020204" pitchFamily="34" charset="0"/>
              </a:rPr>
              <a:t>Δ</a:t>
            </a:r>
            <a:r>
              <a:rPr lang="en-US" sz="2600" b="1" i="1" dirty="0" smtClean="0">
                <a:latin typeface="Arial" panose="020B0604020202020204" pitchFamily="34" charset="0"/>
                <a:ea typeface="Tahoma" panose="020B0604030504040204" pitchFamily="34" charset="0"/>
                <a:cs typeface="Arial" panose="020B0604020202020204" pitchFamily="34" charset="0"/>
              </a:rPr>
              <a:t>zap1</a:t>
            </a:r>
            <a:r>
              <a:rPr lang="en-US" sz="2600" b="1" dirty="0" smtClean="0">
                <a:latin typeface="Arial" panose="020B0604020202020204" pitchFamily="34" charset="0"/>
                <a:ea typeface="Tahoma" panose="020B0604030504040204" pitchFamily="34" charset="0"/>
                <a:cs typeface="Arial" panose="020B0604020202020204" pitchFamily="34" charset="0"/>
              </a:rPr>
              <a:t> </a:t>
            </a:r>
            <a:r>
              <a:rPr lang="en-US" sz="2600" b="1" dirty="0" smtClean="0">
                <a:latin typeface="Arial" panose="020B0604020202020204" pitchFamily="34" charset="0"/>
                <a:cs typeface="Arial" panose="020B0604020202020204" pitchFamily="34" charset="0"/>
              </a:rPr>
              <a:t>Strain Microarray Data </a:t>
            </a:r>
            <a:r>
              <a:rPr lang="en-US" sz="2600" b="1" dirty="0">
                <a:latin typeface="Arial" panose="020B0604020202020204" pitchFamily="34" charset="0"/>
                <a:cs typeface="Arial" panose="020B0604020202020204" pitchFamily="34" charset="0"/>
              </a:rPr>
              <a:t>W</a:t>
            </a:r>
            <a:r>
              <a:rPr lang="en-US" sz="2600" b="1" dirty="0" smtClean="0">
                <a:latin typeface="Arial" panose="020B0604020202020204" pitchFamily="34" charset="0"/>
                <a:cs typeface="Arial" panose="020B0604020202020204" pitchFamily="34" charset="0"/>
              </a:rPr>
              <a:t>as </a:t>
            </a:r>
            <a:r>
              <a:rPr lang="en-US" sz="2600" b="1" dirty="0">
                <a:latin typeface="Arial" panose="020B0604020202020204" pitchFamily="34" charset="0"/>
                <a:cs typeface="Arial" panose="020B0604020202020204" pitchFamily="34" charset="0"/>
              </a:rPr>
              <a:t>U</a:t>
            </a:r>
            <a:r>
              <a:rPr lang="en-US" sz="2600" b="1" dirty="0" smtClean="0">
                <a:latin typeface="Arial" panose="020B0604020202020204" pitchFamily="34" charset="0"/>
                <a:cs typeface="Arial" panose="020B0604020202020204" pitchFamily="34" charset="0"/>
              </a:rPr>
              <a:t>sed to Generate a Family of Related GRNs from the YEASTRACT Database</a:t>
            </a:r>
            <a:endParaRPr lang="en-US" sz="2600" b="1" dirty="0">
              <a:latin typeface="Arial" panose="020B0604020202020204" pitchFamily="34" charset="0"/>
              <a:cs typeface="Arial" panose="020B0604020202020204" pitchFamily="34" charset="0"/>
            </a:endParaRPr>
          </a:p>
        </p:txBody>
      </p:sp>
      <p:sp>
        <p:nvSpPr>
          <p:cNvPr id="12" name="TextBox 11"/>
          <p:cNvSpPr txBox="1"/>
          <p:nvPr/>
        </p:nvSpPr>
        <p:spPr>
          <a:xfrm>
            <a:off x="31463311" y="20628601"/>
            <a:ext cx="11897235" cy="584775"/>
          </a:xfrm>
          <a:prstGeom prst="rect">
            <a:avLst/>
          </a:prstGeom>
          <a:solidFill>
            <a:srgbClr val="D9D9D9"/>
          </a:solidFill>
        </p:spPr>
        <p:txBody>
          <a:bodyPr wrap="square" rtlCol="0">
            <a:spAutoFit/>
          </a:bodyPr>
          <a:lstStyle/>
          <a:p>
            <a:pPr algn="ctr"/>
            <a:r>
              <a:rPr lang="en-US" sz="3200" b="1" dirty="0" smtClean="0">
                <a:latin typeface="Arial" panose="020B0604020202020204" pitchFamily="34" charset="0"/>
                <a:cs typeface="Arial" panose="020B0604020202020204" pitchFamily="34" charset="0"/>
              </a:rPr>
              <a:t>Conclusions and Future Directions</a:t>
            </a:r>
            <a:endParaRPr lang="en-US" sz="3200" b="1" dirty="0">
              <a:latin typeface="Arial" panose="020B0604020202020204" pitchFamily="34" charset="0"/>
              <a:cs typeface="Arial" panose="020B0604020202020204" pitchFamily="34" charset="0"/>
            </a:endParaRPr>
          </a:p>
        </p:txBody>
      </p:sp>
      <p:sp>
        <p:nvSpPr>
          <p:cNvPr id="13" name="TextBox 12"/>
          <p:cNvSpPr txBox="1"/>
          <p:nvPr/>
        </p:nvSpPr>
        <p:spPr>
          <a:xfrm>
            <a:off x="31449663" y="29160397"/>
            <a:ext cx="11897235" cy="584775"/>
          </a:xfrm>
          <a:prstGeom prst="rect">
            <a:avLst/>
          </a:prstGeom>
          <a:solidFill>
            <a:srgbClr val="D9D9D9"/>
          </a:solidFill>
        </p:spPr>
        <p:txBody>
          <a:bodyPr wrap="square" rtlCol="0">
            <a:spAutoFit/>
          </a:bodyPr>
          <a:lstStyle/>
          <a:p>
            <a:pPr algn="ctr"/>
            <a:r>
              <a:rPr lang="en-US" sz="3200" b="1" dirty="0" smtClean="0">
                <a:latin typeface="Arial" panose="020B0604020202020204" pitchFamily="34" charset="0"/>
                <a:cs typeface="Arial" panose="020B0604020202020204" pitchFamily="34" charset="0"/>
              </a:rPr>
              <a:t>References </a:t>
            </a:r>
            <a:endParaRPr lang="en-US" sz="3200" b="1" dirty="0">
              <a:latin typeface="Arial" panose="020B0604020202020204" pitchFamily="34" charset="0"/>
              <a:cs typeface="Arial" panose="020B0604020202020204" pitchFamily="34" charset="0"/>
            </a:endParaRPr>
          </a:p>
        </p:txBody>
      </p:sp>
      <p:sp>
        <p:nvSpPr>
          <p:cNvPr id="18" name="TextBox 17"/>
          <p:cNvSpPr txBox="1"/>
          <p:nvPr/>
        </p:nvSpPr>
        <p:spPr>
          <a:xfrm>
            <a:off x="772767" y="27280325"/>
            <a:ext cx="11601568" cy="492443"/>
          </a:xfrm>
          <a:prstGeom prst="rect">
            <a:avLst/>
          </a:prstGeom>
          <a:solidFill>
            <a:srgbClr val="D9D9D9"/>
          </a:solidFill>
        </p:spPr>
        <p:txBody>
          <a:bodyPr wrap="square" rtlCol="0">
            <a:spAutoFit/>
          </a:bodyPr>
          <a:lstStyle/>
          <a:p>
            <a:pPr algn="ctr"/>
            <a:r>
              <a:rPr lang="en-US" sz="2600" b="1" dirty="0" smtClean="0">
                <a:latin typeface="Arial" panose="020B0604020202020204" pitchFamily="34" charset="0"/>
                <a:cs typeface="Arial" panose="020B0604020202020204" pitchFamily="34" charset="0"/>
              </a:rPr>
              <a:t>L-curve </a:t>
            </a:r>
            <a:r>
              <a:rPr lang="en-US" sz="2600" b="1" dirty="0">
                <a:latin typeface="Arial" panose="020B0604020202020204" pitchFamily="34" charset="0"/>
                <a:cs typeface="Arial" panose="020B0604020202020204" pitchFamily="34" charset="0"/>
              </a:rPr>
              <a:t>A</a:t>
            </a:r>
            <a:r>
              <a:rPr lang="en-US" sz="2600" b="1" dirty="0" smtClean="0">
                <a:latin typeface="Arial" panose="020B0604020202020204" pitchFamily="34" charset="0"/>
                <a:cs typeface="Arial" panose="020B0604020202020204" pitchFamily="34" charset="0"/>
              </a:rPr>
              <a:t>nalysis Suggested a Good Alpha </a:t>
            </a:r>
            <a:r>
              <a:rPr lang="en-US" sz="2600" b="1" dirty="0">
                <a:latin typeface="Arial" panose="020B0604020202020204" pitchFamily="34" charset="0"/>
                <a:cs typeface="Arial" panose="020B0604020202020204" pitchFamily="34" charset="0"/>
              </a:rPr>
              <a:t>V</a:t>
            </a:r>
            <a:r>
              <a:rPr lang="en-US" sz="2600" b="1" dirty="0" smtClean="0">
                <a:latin typeface="Arial" panose="020B0604020202020204" pitchFamily="34" charset="0"/>
                <a:cs typeface="Arial" panose="020B0604020202020204" pitchFamily="34" charset="0"/>
              </a:rPr>
              <a:t>alue to be 0.002</a:t>
            </a:r>
            <a:endParaRPr lang="en-US" sz="2600" b="1" dirty="0">
              <a:latin typeface="Arial" panose="020B0604020202020204" pitchFamily="34" charset="0"/>
              <a:cs typeface="Arial" panose="020B0604020202020204" pitchFamily="34" charset="0"/>
            </a:endParaRPr>
          </a:p>
        </p:txBody>
      </p:sp>
      <p:sp>
        <p:nvSpPr>
          <p:cNvPr id="19" name="TextBox 18"/>
          <p:cNvSpPr txBox="1"/>
          <p:nvPr/>
        </p:nvSpPr>
        <p:spPr>
          <a:xfrm>
            <a:off x="13016776" y="5052532"/>
            <a:ext cx="29996080" cy="584775"/>
          </a:xfrm>
          <a:prstGeom prst="rect">
            <a:avLst/>
          </a:prstGeom>
          <a:solidFill>
            <a:srgbClr val="D9D9D9"/>
          </a:solidFill>
        </p:spPr>
        <p:txBody>
          <a:bodyPr wrap="square" rtlCol="0">
            <a:spAutoFit/>
          </a:bodyPr>
          <a:lstStyle/>
          <a:p>
            <a:pPr algn="ctr"/>
            <a:r>
              <a:rPr lang="en-US" sz="3200" b="1" dirty="0" smtClean="0">
                <a:latin typeface="Arial" panose="020B0604020202020204" pitchFamily="34" charset="0"/>
                <a:cs typeface="Arial" panose="020B0604020202020204" pitchFamily="34" charset="0"/>
              </a:rPr>
              <a:t>Visualization of Five Networks with Weighted Edges Based on the Optimized w Parameter </a:t>
            </a:r>
          </a:p>
        </p:txBody>
      </p:sp>
      <p:sp>
        <p:nvSpPr>
          <p:cNvPr id="20" name="TextBox 19"/>
          <p:cNvSpPr txBox="1"/>
          <p:nvPr/>
        </p:nvSpPr>
        <p:spPr>
          <a:xfrm>
            <a:off x="13131567" y="20597520"/>
            <a:ext cx="17715452" cy="464768"/>
          </a:xfrm>
          <a:prstGeom prst="rect">
            <a:avLst/>
          </a:prstGeom>
          <a:solidFill>
            <a:schemeClr val="bg1">
              <a:lumMod val="85000"/>
            </a:schemeClr>
          </a:solid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Expression Plots Show How Well the Model Fits the Data for Individual Transcription Factors </a:t>
            </a:r>
            <a:endParaRPr lang="en-US" sz="2400" b="1" dirty="0">
              <a:latin typeface="Arial" panose="020B0604020202020204" pitchFamily="34" charset="0"/>
              <a:cs typeface="Arial" panose="020B0604020202020204" pitchFamily="34" charset="0"/>
            </a:endParaRPr>
          </a:p>
        </p:txBody>
      </p:sp>
      <p:sp>
        <p:nvSpPr>
          <p:cNvPr id="22" name="TextBox 21"/>
          <p:cNvSpPr txBox="1"/>
          <p:nvPr/>
        </p:nvSpPr>
        <p:spPr>
          <a:xfrm>
            <a:off x="31602063" y="28017068"/>
            <a:ext cx="11597883" cy="1054135"/>
          </a:xfrm>
          <a:prstGeom prst="rect">
            <a:avLst/>
          </a:prstGeom>
          <a:noFill/>
        </p:spPr>
        <p:txBody>
          <a:bodyPr wrap="square" rtlCol="0">
            <a:spAutoFit/>
          </a:bodyPr>
          <a:lstStyle/>
          <a:p>
            <a:r>
              <a:rPr lang="en-US" sz="1250" dirty="0">
                <a:latin typeface="Arial" panose="020B0604020202020204" pitchFamily="34" charset="0"/>
                <a:cs typeface="Arial" panose="020B0604020202020204" pitchFamily="34" charset="0"/>
              </a:rPr>
              <a:t>For their work on the </a:t>
            </a:r>
            <a:r>
              <a:rPr lang="en-US" sz="1250" dirty="0" err="1">
                <a:latin typeface="Arial" panose="020B0604020202020204" pitchFamily="34" charset="0"/>
                <a:cs typeface="Arial" panose="020B0604020202020204" pitchFamily="34" charset="0"/>
              </a:rPr>
              <a:t>GRNmap</a:t>
            </a:r>
            <a:r>
              <a:rPr lang="en-US" sz="1250" dirty="0">
                <a:latin typeface="Arial" panose="020B0604020202020204" pitchFamily="34" charset="0"/>
                <a:cs typeface="Arial" panose="020B0604020202020204" pitchFamily="34" charset="0"/>
              </a:rPr>
              <a:t> code, we would like to thank Juan S. Carrillo, Trixie Anne M. Roque, </a:t>
            </a:r>
            <a:r>
              <a:rPr lang="en-US" sz="1250" dirty="0" err="1">
                <a:latin typeface="Arial" panose="020B0604020202020204" pitchFamily="34" charset="0"/>
                <a:cs typeface="Arial" panose="020B0604020202020204" pitchFamily="34" charset="0"/>
              </a:rPr>
              <a:t>Chukwuemeka</a:t>
            </a:r>
            <a:r>
              <a:rPr lang="en-US" sz="1250" dirty="0">
                <a:latin typeface="Arial" panose="020B0604020202020204" pitchFamily="34" charset="0"/>
                <a:cs typeface="Arial" panose="020B0604020202020204" pitchFamily="34" charset="0"/>
              </a:rPr>
              <a:t> E. </a:t>
            </a:r>
            <a:r>
              <a:rPr lang="en-US" sz="1250" dirty="0" err="1">
                <a:latin typeface="Arial" panose="020B0604020202020204" pitchFamily="34" charset="0"/>
                <a:cs typeface="Arial" panose="020B0604020202020204" pitchFamily="34" charset="0"/>
              </a:rPr>
              <a:t>Azinge</a:t>
            </a:r>
            <a:r>
              <a:rPr lang="en-US" sz="1250" dirty="0">
                <a:latin typeface="Arial" panose="020B0604020202020204" pitchFamily="34" charset="0"/>
                <a:cs typeface="Arial" panose="020B0604020202020204" pitchFamily="34" charset="0"/>
              </a:rPr>
              <a:t>, Katrina </a:t>
            </a:r>
            <a:r>
              <a:rPr lang="en-US" sz="1250" dirty="0" err="1">
                <a:latin typeface="Arial" panose="020B0604020202020204" pitchFamily="34" charset="0"/>
                <a:cs typeface="Arial" panose="020B0604020202020204" pitchFamily="34" charset="0"/>
              </a:rPr>
              <a:t>Sherbina</a:t>
            </a:r>
            <a:r>
              <a:rPr lang="en-US" sz="1250" dirty="0">
                <a:latin typeface="Arial" panose="020B0604020202020204" pitchFamily="34" charset="0"/>
                <a:cs typeface="Arial" panose="020B0604020202020204" pitchFamily="34" charset="0"/>
              </a:rPr>
              <a:t>, and Nicholas A. </a:t>
            </a:r>
            <a:r>
              <a:rPr lang="en-US" sz="1250" dirty="0" err="1">
                <a:latin typeface="Arial" panose="020B0604020202020204" pitchFamily="34" charset="0"/>
                <a:cs typeface="Arial" panose="020B0604020202020204" pitchFamily="34" charset="0"/>
              </a:rPr>
              <a:t>Rohacz</a:t>
            </a:r>
            <a:r>
              <a:rPr lang="en-US" sz="1250" dirty="0">
                <a:latin typeface="Arial" panose="020B0604020202020204" pitchFamily="34" charset="0"/>
                <a:cs typeface="Arial" panose="020B0604020202020204" pitchFamily="34" charset="0"/>
              </a:rPr>
              <a:t>. We thank Nicole A. Anguiano,  </a:t>
            </a:r>
            <a:r>
              <a:rPr lang="en-US" sz="1250" dirty="0" err="1">
                <a:latin typeface="Arial" panose="020B0604020202020204" pitchFamily="34" charset="0"/>
                <a:cs typeface="Arial" panose="020B0604020202020204" pitchFamily="34" charset="0"/>
              </a:rPr>
              <a:t>Anindita</a:t>
            </a:r>
            <a:r>
              <a:rPr lang="en-US" sz="1250" dirty="0">
                <a:latin typeface="Arial" panose="020B0604020202020204" pitchFamily="34" charset="0"/>
                <a:cs typeface="Arial" panose="020B0604020202020204" pitchFamily="34" charset="0"/>
              </a:rPr>
              <a:t> </a:t>
            </a:r>
            <a:r>
              <a:rPr lang="en-US" sz="1250" dirty="0" err="1">
                <a:latin typeface="Arial" panose="020B0604020202020204" pitchFamily="34" charset="0"/>
                <a:cs typeface="Arial" panose="020B0604020202020204" pitchFamily="34" charset="0"/>
              </a:rPr>
              <a:t>Varshneya</a:t>
            </a:r>
            <a:r>
              <a:rPr lang="en-US" sz="1250" dirty="0">
                <a:latin typeface="Arial" panose="020B0604020202020204" pitchFamily="34" charset="0"/>
                <a:cs typeface="Arial" panose="020B0604020202020204" pitchFamily="34" charset="0"/>
              </a:rPr>
              <a:t>, </a:t>
            </a:r>
            <a:r>
              <a:rPr lang="en-US" sz="1250" dirty="0" err="1">
                <a:latin typeface="Arial" panose="020B0604020202020204" pitchFamily="34" charset="0"/>
                <a:cs typeface="Arial" panose="020B0604020202020204" pitchFamily="34" charset="0"/>
              </a:rPr>
              <a:t>Mihir</a:t>
            </a:r>
            <a:r>
              <a:rPr lang="en-US" sz="1250" dirty="0">
                <a:latin typeface="Arial" panose="020B0604020202020204" pitchFamily="34" charset="0"/>
                <a:cs typeface="Arial" panose="020B0604020202020204" pitchFamily="34" charset="0"/>
              </a:rPr>
              <a:t> </a:t>
            </a:r>
            <a:r>
              <a:rPr lang="en-US" sz="1250" dirty="0" err="1">
                <a:latin typeface="Arial" panose="020B0604020202020204" pitchFamily="34" charset="0"/>
                <a:cs typeface="Arial" panose="020B0604020202020204" pitchFamily="34" charset="0"/>
              </a:rPr>
              <a:t>Samdarshi</a:t>
            </a:r>
            <a:r>
              <a:rPr lang="en-US" sz="1250" dirty="0">
                <a:latin typeface="Arial" panose="020B0604020202020204" pitchFamily="34" charset="0"/>
                <a:cs typeface="Arial" panose="020B0604020202020204" pitchFamily="34" charset="0"/>
              </a:rPr>
              <a:t>, and Britain J. Southwick for their work on the </a:t>
            </a:r>
            <a:r>
              <a:rPr lang="en-US" sz="1250" dirty="0" err="1">
                <a:latin typeface="Arial" panose="020B0604020202020204" pitchFamily="34" charset="0"/>
                <a:cs typeface="Arial" panose="020B0604020202020204" pitchFamily="34" charset="0"/>
              </a:rPr>
              <a:t>GRNsight</a:t>
            </a:r>
            <a:r>
              <a:rPr lang="en-US" sz="1250" dirty="0">
                <a:latin typeface="Arial" panose="020B0604020202020204" pitchFamily="34" charset="0"/>
                <a:cs typeface="Arial" panose="020B0604020202020204" pitchFamily="34" charset="0"/>
              </a:rPr>
              <a:t> visualization software. Microarray data were collected by Cybele Arsan, Wesley </a:t>
            </a:r>
            <a:r>
              <a:rPr lang="en-US" sz="1250" dirty="0" err="1">
                <a:latin typeface="Arial" panose="020B0604020202020204" pitchFamily="34" charset="0"/>
                <a:cs typeface="Arial" panose="020B0604020202020204" pitchFamily="34" charset="0"/>
              </a:rPr>
              <a:t>Citti</a:t>
            </a:r>
            <a:r>
              <a:rPr lang="en-US" sz="1250" dirty="0">
                <a:latin typeface="Arial" panose="020B0604020202020204" pitchFamily="34" charset="0"/>
                <a:cs typeface="Arial" panose="020B0604020202020204" pitchFamily="34" charset="0"/>
              </a:rPr>
              <a:t>, Kevin </a:t>
            </a:r>
            <a:r>
              <a:rPr lang="en-US" sz="1250" dirty="0" err="1">
                <a:latin typeface="Arial" panose="020B0604020202020204" pitchFamily="34" charset="0"/>
                <a:cs typeface="Arial" panose="020B0604020202020204" pitchFamily="34" charset="0"/>
              </a:rPr>
              <a:t>Entzminger</a:t>
            </a:r>
            <a:r>
              <a:rPr lang="en-US" sz="1250" dirty="0">
                <a:latin typeface="Arial" panose="020B0604020202020204" pitchFamily="34" charset="0"/>
                <a:cs typeface="Arial" panose="020B0604020202020204" pitchFamily="34" charset="0"/>
              </a:rPr>
              <a:t>, Andrew Herman, Monica Hong, Heather King, </a:t>
            </a:r>
            <a:r>
              <a:rPr lang="en-US" sz="1250" dirty="0" smtClean="0">
                <a:latin typeface="Arial" panose="020B0604020202020204" pitchFamily="34" charset="0"/>
                <a:cs typeface="Arial" panose="020B0604020202020204" pitchFamily="34" charset="0"/>
              </a:rPr>
              <a:t>Lauren </a:t>
            </a:r>
            <a:r>
              <a:rPr lang="en-US" sz="1250" dirty="0" err="1">
                <a:latin typeface="Arial" panose="020B0604020202020204" pitchFamily="34" charset="0"/>
                <a:cs typeface="Arial" panose="020B0604020202020204" pitchFamily="34" charset="0"/>
              </a:rPr>
              <a:t>Kubeck</a:t>
            </a:r>
            <a:r>
              <a:rPr lang="en-US" sz="1250" dirty="0">
                <a:latin typeface="Arial" panose="020B0604020202020204" pitchFamily="34" charset="0"/>
                <a:cs typeface="Arial" panose="020B0604020202020204" pitchFamily="34" charset="0"/>
              </a:rPr>
              <a:t>, Stephanie </a:t>
            </a:r>
            <a:r>
              <a:rPr lang="en-US" sz="1250" dirty="0" err="1">
                <a:latin typeface="Arial" panose="020B0604020202020204" pitchFamily="34" charset="0"/>
                <a:cs typeface="Arial" panose="020B0604020202020204" pitchFamily="34" charset="0"/>
              </a:rPr>
              <a:t>Kuelbs</a:t>
            </a:r>
            <a:r>
              <a:rPr lang="en-US" sz="1250" dirty="0">
                <a:latin typeface="Arial" panose="020B0604020202020204" pitchFamily="34" charset="0"/>
                <a:cs typeface="Arial" panose="020B0604020202020204" pitchFamily="34" charset="0"/>
              </a:rPr>
              <a:t>, Elizabeth Liu, Matthew Mejia, Kevin McGee,  Kenny Rodriguez, Olivia </a:t>
            </a:r>
            <a:r>
              <a:rPr lang="en-US" sz="1250" dirty="0" err="1">
                <a:latin typeface="Arial" panose="020B0604020202020204" pitchFamily="34" charset="0"/>
                <a:cs typeface="Arial" panose="020B0604020202020204" pitchFamily="34" charset="0"/>
              </a:rPr>
              <a:t>Sakhon</a:t>
            </a:r>
            <a:r>
              <a:rPr lang="en-US" sz="1250" dirty="0">
                <a:latin typeface="Arial" panose="020B0604020202020204" pitchFamily="34" charset="0"/>
                <a:cs typeface="Arial" panose="020B0604020202020204" pitchFamily="34" charset="0"/>
              </a:rPr>
              <a:t>, Alondra Vega, and Kevin Wyllie. This work was supported by NSF-RUI Award 0921038 (K.D.D., B.G.F.), a </a:t>
            </a:r>
            <a:r>
              <a:rPr lang="en-US" sz="1250" dirty="0" err="1">
                <a:latin typeface="Arial" panose="020B0604020202020204" pitchFamily="34" charset="0"/>
                <a:cs typeface="Arial" panose="020B0604020202020204" pitchFamily="34" charset="0"/>
              </a:rPr>
              <a:t>Kadner</a:t>
            </a:r>
            <a:r>
              <a:rPr lang="en-US" sz="1250" dirty="0">
                <a:latin typeface="Arial" panose="020B0604020202020204" pitchFamily="34" charset="0"/>
                <a:cs typeface="Arial" panose="020B0604020202020204" pitchFamily="34" charset="0"/>
              </a:rPr>
              <a:t>-Pitts Research Grant (K.D.D</a:t>
            </a:r>
            <a:r>
              <a:rPr lang="en-US" sz="1250" dirty="0" smtClean="0">
                <a:latin typeface="Arial" panose="020B0604020202020204" pitchFamily="34" charset="0"/>
                <a:cs typeface="Arial" panose="020B0604020202020204" pitchFamily="34" charset="0"/>
              </a:rPr>
              <a:t>.), </a:t>
            </a:r>
            <a:r>
              <a:rPr lang="en-US" sz="1250" dirty="0">
                <a:latin typeface="Arial" panose="020B0604020202020204" pitchFamily="34" charset="0"/>
                <a:cs typeface="Arial" panose="020B0604020202020204" pitchFamily="34" charset="0"/>
              </a:rPr>
              <a:t>and </a:t>
            </a:r>
            <a:r>
              <a:rPr lang="en-US" sz="1250" dirty="0" smtClean="0">
                <a:latin typeface="Arial" panose="020B0604020202020204" pitchFamily="34" charset="0"/>
                <a:cs typeface="Arial" panose="020B0604020202020204" pitchFamily="34" charset="0"/>
              </a:rPr>
              <a:t>the Rains Research Assistant Program (T.A.M.).</a:t>
            </a:r>
          </a:p>
        </p:txBody>
      </p:sp>
      <p:sp>
        <p:nvSpPr>
          <p:cNvPr id="28" name="TextBox 27"/>
          <p:cNvSpPr txBox="1"/>
          <p:nvPr/>
        </p:nvSpPr>
        <p:spPr>
          <a:xfrm>
            <a:off x="13131567" y="28609764"/>
            <a:ext cx="17715451" cy="461439"/>
          </a:xfrm>
          <a:prstGeom prst="rect">
            <a:avLst/>
          </a:prstGeom>
          <a:solidFill>
            <a:schemeClr val="bg1">
              <a:lumMod val="85000"/>
            </a:schemeClr>
          </a:solid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ANOVA </a:t>
            </a:r>
            <a:r>
              <a:rPr lang="en-US" sz="2400" b="1" dirty="0">
                <a:latin typeface="Arial" panose="020B0604020202020204" pitchFamily="34" charset="0"/>
                <a:cs typeface="Arial" panose="020B0604020202020204" pitchFamily="34" charset="0"/>
              </a:rPr>
              <a:t>p </a:t>
            </a:r>
            <a:r>
              <a:rPr lang="en-US" sz="2400" b="1" dirty="0" smtClean="0">
                <a:latin typeface="Arial" panose="020B0604020202020204" pitchFamily="34" charset="0"/>
                <a:cs typeface="Arial" panose="020B0604020202020204" pitchFamily="34" charset="0"/>
              </a:rPr>
              <a:t>values and Mean Squared Errors for Individual Genes Explain the Goodness of Fit</a:t>
            </a:r>
            <a:endParaRPr lang="en-US" sz="2400" b="1" dirty="0">
              <a:latin typeface="Arial" panose="020B0604020202020204" pitchFamily="34" charset="0"/>
              <a:cs typeface="Arial" panose="020B0604020202020204" pitchFamily="34" charset="0"/>
            </a:endParaRPr>
          </a:p>
        </p:txBody>
      </p:sp>
      <p:sp>
        <p:nvSpPr>
          <p:cNvPr id="30" name="TextBox 29"/>
          <p:cNvSpPr txBox="1"/>
          <p:nvPr/>
        </p:nvSpPr>
        <p:spPr>
          <a:xfrm>
            <a:off x="13016776" y="15067940"/>
            <a:ext cx="12618935" cy="461665"/>
          </a:xfrm>
          <a:prstGeom prst="rect">
            <a:avLst/>
          </a:prstGeom>
          <a:solidFill>
            <a:schemeClr val="bg1">
              <a:lumMod val="85000"/>
            </a:schemeClr>
          </a:solid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Least squares </a:t>
            </a:r>
            <a:r>
              <a:rPr lang="en-US" sz="2400" b="1" smtClean="0">
                <a:latin typeface="Arial" panose="020B0604020202020204" pitchFamily="34" charset="0"/>
                <a:cs typeface="Arial" panose="020B0604020202020204" pitchFamily="34" charset="0"/>
              </a:rPr>
              <a:t>error </a:t>
            </a:r>
            <a:r>
              <a:rPr lang="en-US" sz="2400" b="1" smtClean="0">
                <a:latin typeface="Arial" panose="020B0604020202020204" pitchFamily="34" charset="0"/>
                <a:cs typeface="Arial" panose="020B0604020202020204" pitchFamily="34" charset="0"/>
              </a:rPr>
              <a:t>(LSE) and </a:t>
            </a:r>
            <a:r>
              <a:rPr lang="en-US" sz="2400" b="1" dirty="0" smtClean="0">
                <a:latin typeface="Arial" panose="020B0604020202020204" pitchFamily="34" charset="0"/>
                <a:cs typeface="Arial" panose="020B0604020202020204" pitchFamily="34" charset="0"/>
              </a:rPr>
              <a:t>minimum least </a:t>
            </a:r>
            <a:r>
              <a:rPr lang="en-US" sz="2400" b="1" smtClean="0">
                <a:latin typeface="Arial" panose="020B0604020202020204" pitchFamily="34" charset="0"/>
                <a:cs typeface="Arial" panose="020B0604020202020204" pitchFamily="34" charset="0"/>
              </a:rPr>
              <a:t>squares </a:t>
            </a:r>
            <a:r>
              <a:rPr lang="en-US" sz="2400" b="1" smtClean="0">
                <a:latin typeface="Arial" panose="020B0604020202020204" pitchFamily="34" charset="0"/>
                <a:cs typeface="Arial" panose="020B0604020202020204" pitchFamily="34" charset="0"/>
              </a:rPr>
              <a:t>error (MSE)</a:t>
            </a:r>
            <a:endParaRPr lang="en-US" sz="2400" b="1" dirty="0">
              <a:latin typeface="Arial" panose="020B0604020202020204" pitchFamily="34" charset="0"/>
              <a:cs typeface="Arial" panose="020B0604020202020204" pitchFamily="34" charset="0"/>
            </a:endParaRPr>
          </a:p>
        </p:txBody>
      </p:sp>
      <p:pic>
        <p:nvPicPr>
          <p:cNvPr id="42" name="Picture 2" descr="Transcription"/>
          <p:cNvPicPr>
            <a:picLocks noChangeAspect="1" noChangeArrowheads="1"/>
          </p:cNvPicPr>
          <p:nvPr/>
        </p:nvPicPr>
        <p:blipFill>
          <a:blip r:embed="rId3" cstate="email">
            <a:extLst>
              <a:ext uri="{28A0092B-C50C-407E-A947-70E740481C1C}">
                <a14:useLocalDpi xmlns:a14="http://schemas.microsoft.com/office/drawing/2010/main" val="0"/>
              </a:ext>
            </a:extLst>
          </a:blip>
          <a:srcRect t="24394"/>
          <a:stretch>
            <a:fillRect/>
          </a:stretch>
        </p:blipFill>
        <p:spPr>
          <a:xfrm>
            <a:off x="7380941" y="6011919"/>
            <a:ext cx="4953152" cy="3221137"/>
          </a:xfrm>
          <a:prstGeom prst="rect">
            <a:avLst/>
          </a:prstGeom>
          <a:noFill/>
        </p:spPr>
      </p:pic>
      <p:sp>
        <p:nvSpPr>
          <p:cNvPr id="43" name="TextBox 42"/>
          <p:cNvSpPr txBox="1"/>
          <p:nvPr/>
        </p:nvSpPr>
        <p:spPr>
          <a:xfrm>
            <a:off x="872181" y="5972771"/>
            <a:ext cx="6348186" cy="3077766"/>
          </a:xfrm>
          <a:prstGeom prst="rect">
            <a:avLst/>
          </a:prstGeom>
          <a:noFill/>
        </p:spPr>
        <p:txBody>
          <a:bodyPr wrap="square" rtlCol="0">
            <a:spAutoFit/>
          </a:bodyPr>
          <a:lstStyle/>
          <a:p>
            <a:pPr marL="342900" indent="-342900">
              <a:buFont typeface="Arial"/>
              <a:buChar char="•"/>
            </a:pPr>
            <a:r>
              <a:rPr lang="en-US" sz="1900" b="1" dirty="0" smtClean="0">
                <a:latin typeface="Arial"/>
                <a:cs typeface="Arial"/>
              </a:rPr>
              <a:t>Activators increase gene expression, while repressors decrease gene expression.</a:t>
            </a:r>
          </a:p>
          <a:p>
            <a:pPr marL="342900" indent="-342900">
              <a:buFont typeface="Arial"/>
              <a:buChar char="•"/>
            </a:pPr>
            <a:r>
              <a:rPr lang="en-US" sz="1900" b="1" dirty="0" smtClean="0">
                <a:latin typeface="Arial"/>
                <a:cs typeface="Arial"/>
              </a:rPr>
              <a:t>Transcription factors themselves are proteins that are encoded by genes.</a:t>
            </a:r>
          </a:p>
          <a:p>
            <a:pPr marL="342900" indent="-342900">
              <a:buFont typeface="Arial"/>
              <a:buChar char="•"/>
            </a:pPr>
            <a:r>
              <a:rPr lang="en-US" sz="2000" b="1" dirty="0">
                <a:latin typeface="Arial"/>
                <a:cs typeface="Arial"/>
              </a:rPr>
              <a:t>A </a:t>
            </a:r>
            <a:r>
              <a:rPr lang="en-US" sz="2000" b="1" dirty="0">
                <a:latin typeface="Arial" panose="020B0604020202020204" pitchFamily="34" charset="0"/>
                <a:cs typeface="Arial" panose="020B0604020202020204" pitchFamily="34" charset="0"/>
              </a:rPr>
              <a:t>gene regulatory network (GRN) consists of a set of transcription factors that regulate the level of expression of a set of target genes, which can include other transcription factors.</a:t>
            </a:r>
          </a:p>
          <a:p>
            <a:pPr marL="342900" indent="-342900">
              <a:buFont typeface="Arial"/>
              <a:buChar char="•"/>
            </a:pPr>
            <a:r>
              <a:rPr lang="en-US" sz="1900" b="1" dirty="0" smtClean="0">
                <a:latin typeface="Arial" panose="020B0604020202020204" pitchFamily="34" charset="0"/>
                <a:cs typeface="Arial" panose="020B0604020202020204" pitchFamily="34" charset="0"/>
              </a:rPr>
              <a:t>The dynamics of a GRN is how the expression of genes in the network change over time. </a:t>
            </a:r>
          </a:p>
        </p:txBody>
      </p:sp>
      <p:sp>
        <p:nvSpPr>
          <p:cNvPr id="44" name="TextBox 43"/>
          <p:cNvSpPr txBox="1"/>
          <p:nvPr/>
        </p:nvSpPr>
        <p:spPr>
          <a:xfrm>
            <a:off x="5833363" y="10403126"/>
            <a:ext cx="6104713" cy="4478149"/>
          </a:xfrm>
          <a:prstGeom prst="rect">
            <a:avLst/>
          </a:prstGeom>
          <a:noFill/>
        </p:spPr>
        <p:txBody>
          <a:bodyPr wrap="square" rtlCol="0">
            <a:spAutoFit/>
          </a:bodyPr>
          <a:lstStyle/>
          <a:p>
            <a:pPr marL="342900" indent="-342900">
              <a:buFont typeface="Arial"/>
              <a:buChar char="•"/>
            </a:pPr>
            <a:r>
              <a:rPr lang="en-US" sz="1900" b="1" dirty="0" smtClean="0">
                <a:latin typeface="Arial"/>
                <a:cs typeface="Arial"/>
              </a:rPr>
              <a:t>Little is known about which transcription factors regulate the response to cold shock.</a:t>
            </a:r>
          </a:p>
          <a:p>
            <a:pPr marL="342900" indent="-342900">
              <a:buFont typeface="Arial"/>
              <a:buChar char="•"/>
            </a:pPr>
            <a:r>
              <a:rPr lang="en-US" sz="1900" b="1" dirty="0" smtClean="0">
                <a:latin typeface="Arial"/>
                <a:cs typeface="Arial"/>
              </a:rPr>
              <a:t>The </a:t>
            </a:r>
            <a:r>
              <a:rPr lang="en-US" sz="1900" b="1" dirty="0" err="1" smtClean="0">
                <a:latin typeface="Arial"/>
                <a:cs typeface="Arial"/>
              </a:rPr>
              <a:t>Dahlquist</a:t>
            </a:r>
            <a:r>
              <a:rPr lang="en-US" sz="1900" b="1" dirty="0" smtClean="0">
                <a:latin typeface="Arial"/>
                <a:cs typeface="Arial"/>
              </a:rPr>
              <a:t> </a:t>
            </a:r>
            <a:r>
              <a:rPr lang="en-US" sz="1900" b="1" dirty="0">
                <a:latin typeface="Arial"/>
                <a:cs typeface="Arial"/>
              </a:rPr>
              <a:t>L</a:t>
            </a:r>
            <a:r>
              <a:rPr lang="en-US" sz="1900" b="1" dirty="0" smtClean="0">
                <a:latin typeface="Arial"/>
                <a:cs typeface="Arial"/>
              </a:rPr>
              <a:t>ab has studied the transcriptional response to cold shock using DNA microarrays, which measure the level of mRNA expression for all 6000 genes in yeast.</a:t>
            </a:r>
          </a:p>
          <a:p>
            <a:pPr marL="342900" indent="-342900">
              <a:buFont typeface="Arial"/>
              <a:buChar char="•"/>
            </a:pPr>
            <a:r>
              <a:rPr lang="en-US" sz="1900" b="1" dirty="0" smtClean="0">
                <a:latin typeface="Arial"/>
                <a:cs typeface="Arial"/>
              </a:rPr>
              <a:t>Expression data was collected from the wild type and five transcription factor deletion strains (</a:t>
            </a:r>
            <a:r>
              <a:rPr lang="en-US" sz="1900" b="1" i="1" dirty="0" smtClean="0">
                <a:latin typeface="Arial"/>
                <a:cs typeface="Arial"/>
              </a:rPr>
              <a:t>Δcin5</a:t>
            </a:r>
            <a:r>
              <a:rPr lang="en-US" sz="1900" b="1" dirty="0" smtClean="0">
                <a:latin typeface="Arial"/>
                <a:cs typeface="Arial"/>
              </a:rPr>
              <a:t>, </a:t>
            </a:r>
            <a:r>
              <a:rPr lang="en-US" sz="1900" b="1" i="1" dirty="0" smtClean="0">
                <a:latin typeface="Arial"/>
                <a:cs typeface="Arial"/>
              </a:rPr>
              <a:t>Δgln3</a:t>
            </a:r>
            <a:r>
              <a:rPr lang="en-US" sz="1900" b="1" dirty="0" smtClean="0">
                <a:latin typeface="Arial"/>
                <a:cs typeface="Arial"/>
              </a:rPr>
              <a:t>, </a:t>
            </a:r>
            <a:r>
              <a:rPr lang="en-US" sz="1900" b="1" i="1" dirty="0" smtClean="0">
                <a:latin typeface="Arial"/>
                <a:cs typeface="Arial"/>
              </a:rPr>
              <a:t>Δhap4,</a:t>
            </a:r>
            <a:r>
              <a:rPr lang="en-US" sz="1900" b="1" dirty="0" smtClean="0">
                <a:latin typeface="Arial"/>
                <a:cs typeface="Arial"/>
              </a:rPr>
              <a:t> </a:t>
            </a:r>
            <a:r>
              <a:rPr lang="en-US" sz="1900" b="1" i="1" dirty="0" smtClean="0">
                <a:latin typeface="Arial"/>
                <a:cs typeface="Arial"/>
              </a:rPr>
              <a:t>Δhmo1</a:t>
            </a:r>
            <a:r>
              <a:rPr lang="en-US" sz="1900" b="1" dirty="0" smtClean="0">
                <a:latin typeface="Arial"/>
                <a:cs typeface="Arial"/>
              </a:rPr>
              <a:t>, and </a:t>
            </a:r>
            <a:r>
              <a:rPr lang="en-US" sz="1900" b="1" i="1" dirty="0" smtClean="0">
                <a:latin typeface="Arial"/>
                <a:cs typeface="Arial"/>
              </a:rPr>
              <a:t>Δzap1</a:t>
            </a:r>
            <a:r>
              <a:rPr lang="en-US" sz="1900" b="1" dirty="0" smtClean="0">
                <a:latin typeface="Arial"/>
                <a:cs typeface="Arial"/>
              </a:rPr>
              <a:t>) before cold shock (30</a:t>
            </a:r>
            <a:r>
              <a:rPr lang="en-US" sz="1900" b="1" dirty="0" smtClean="0">
                <a:cs typeface="Arial"/>
              </a:rPr>
              <a:t>°</a:t>
            </a:r>
            <a:r>
              <a:rPr lang="en-US" sz="1900" b="1" dirty="0" smtClean="0">
                <a:latin typeface="Arial"/>
                <a:cs typeface="Arial"/>
              </a:rPr>
              <a:t>C</a:t>
            </a:r>
            <a:r>
              <a:rPr lang="en-US" sz="1900" b="1" dirty="0" smtClean="0">
                <a:latin typeface="Calibri"/>
                <a:cs typeface="Arial"/>
              </a:rPr>
              <a:t>)</a:t>
            </a:r>
            <a:r>
              <a:rPr lang="en-US" sz="1900" b="1" dirty="0" smtClean="0">
                <a:latin typeface="Arial"/>
                <a:cs typeface="Arial"/>
              </a:rPr>
              <a:t> and after 15, 30, and 60 minutes of cold shock (13</a:t>
            </a:r>
            <a:r>
              <a:rPr lang="en-US" sz="1900" b="1" dirty="0" smtClean="0">
                <a:cs typeface="Arial"/>
              </a:rPr>
              <a:t>°</a:t>
            </a:r>
            <a:r>
              <a:rPr lang="en-US" sz="1900" b="1" dirty="0" smtClean="0">
                <a:latin typeface="Arial"/>
                <a:cs typeface="Arial"/>
              </a:rPr>
              <a:t>C). </a:t>
            </a:r>
          </a:p>
          <a:p>
            <a:pPr marL="342900" indent="-342900">
              <a:buFont typeface="Arial"/>
              <a:buChar char="•"/>
            </a:pPr>
            <a:r>
              <a:rPr lang="en-US" sz="1900" b="1" dirty="0" smtClean="0">
                <a:latin typeface="Arial"/>
                <a:cs typeface="Arial"/>
              </a:rPr>
              <a:t>Mathematical modeling is then used to determine the relative influence of each transcription factor in the GRN that controls cold shock response.</a:t>
            </a:r>
            <a:endParaRPr lang="en-US" sz="1900" b="1" dirty="0">
              <a:latin typeface="Arial"/>
              <a:cs typeface="Arial"/>
            </a:endParaRPr>
          </a:p>
        </p:txBody>
      </p:sp>
      <p:sp>
        <p:nvSpPr>
          <p:cNvPr id="46" name="TextBox 45"/>
          <p:cNvSpPr txBox="1"/>
          <p:nvPr/>
        </p:nvSpPr>
        <p:spPr>
          <a:xfrm>
            <a:off x="1473358" y="20036950"/>
            <a:ext cx="8489791" cy="727549"/>
          </a:xfrm>
          <a:prstGeom prst="rect">
            <a:avLst/>
          </a:prstGeom>
          <a:noFill/>
        </p:spPr>
        <p:txBody>
          <a:bodyPr wrap="square" rtlCol="0">
            <a:spAutoFit/>
          </a:bodyPr>
          <a:lstStyle/>
          <a:p>
            <a:endParaRPr lang="en-US" sz="2000" b="1" dirty="0">
              <a:latin typeface="Arial"/>
              <a:cs typeface="Arial"/>
            </a:endParaRPr>
          </a:p>
        </p:txBody>
      </p:sp>
      <p:graphicFrame>
        <p:nvGraphicFramePr>
          <p:cNvPr id="47" name="Object 3"/>
          <p:cNvGraphicFramePr>
            <a:graphicFrameLocks noChangeAspect="1"/>
          </p:cNvGraphicFramePr>
          <p:nvPr>
            <p:extLst>
              <p:ext uri="{D42A27DB-BD31-4B8C-83A1-F6EECF244321}">
                <p14:modId xmlns:p14="http://schemas.microsoft.com/office/powerpoint/2010/main" val="1684692211"/>
              </p:ext>
            </p:extLst>
          </p:nvPr>
        </p:nvGraphicFramePr>
        <p:xfrm>
          <a:off x="2203098" y="25377091"/>
          <a:ext cx="3508801" cy="788004"/>
        </p:xfrm>
        <a:graphic>
          <a:graphicData uri="http://schemas.openxmlformats.org/presentationml/2006/ole">
            <mc:AlternateContent xmlns:mc="http://schemas.openxmlformats.org/markup-compatibility/2006">
              <mc:Choice xmlns:v="urn:schemas-microsoft-com:vml" Requires="v">
                <p:oleObj spid="_x0000_s1953" name="Equation" r:id="rId4" imgW="2108160" imgH="444240" progId="Equation.3">
                  <p:embed/>
                </p:oleObj>
              </mc:Choice>
              <mc:Fallback>
                <p:oleObj name="Equation" r:id="rId4" imgW="2108160" imgH="4442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3098" y="25377091"/>
                        <a:ext cx="3508801" cy="788004"/>
                      </a:xfrm>
                      <a:prstGeom prst="rect">
                        <a:avLst/>
                      </a:prstGeom>
                      <a:noFill/>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972477004"/>
              </p:ext>
            </p:extLst>
          </p:nvPr>
        </p:nvGraphicFramePr>
        <p:xfrm>
          <a:off x="7646902" y="22098777"/>
          <a:ext cx="4291174" cy="1072794"/>
        </p:xfrm>
        <a:graphic>
          <a:graphicData uri="http://schemas.openxmlformats.org/presentationml/2006/ole">
            <mc:AlternateContent xmlns:mc="http://schemas.openxmlformats.org/markup-compatibility/2006">
              <mc:Choice xmlns:v="urn:schemas-microsoft-com:vml" Requires="v">
                <p:oleObj spid="_x0000_s1954" name="Equation" r:id="rId6" imgW="2743200" imgH="685800" progId="Equation.3">
                  <p:embed/>
                </p:oleObj>
              </mc:Choice>
              <mc:Fallback>
                <p:oleObj name="Equation" r:id="rId6" imgW="2743200" imgH="685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6902" y="22098777"/>
                        <a:ext cx="4291174" cy="1072794"/>
                      </a:xfrm>
                      <a:prstGeom prst="rect">
                        <a:avLst/>
                      </a:prstGeom>
                      <a:noFill/>
                      <a:ln>
                        <a:noFill/>
                      </a:ln>
                      <a:extLst/>
                    </p:spPr>
                  </p:pic>
                </p:oleObj>
              </mc:Fallback>
            </mc:AlternateContent>
          </a:graphicData>
        </a:graphic>
      </p:graphicFrame>
      <p:pic>
        <p:nvPicPr>
          <p:cNvPr id="52" name="Picture 51" descr="Screen Shot 2015-03-07 at 12.55.56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0451" y="23649996"/>
            <a:ext cx="2014416" cy="1770079"/>
          </a:xfrm>
          <a:prstGeom prst="rect">
            <a:avLst/>
          </a:prstGeom>
        </p:spPr>
      </p:pic>
      <p:grpSp>
        <p:nvGrpSpPr>
          <p:cNvPr id="59" name="Group 1184"/>
          <p:cNvGrpSpPr>
            <a:grpSpLocks/>
          </p:cNvGrpSpPr>
          <p:nvPr/>
        </p:nvGrpSpPr>
        <p:grpSpPr bwMode="auto">
          <a:xfrm>
            <a:off x="9425507" y="23385590"/>
            <a:ext cx="2858266" cy="2419388"/>
            <a:chOff x="666" y="21558"/>
            <a:chExt cx="2496" cy="2112"/>
          </a:xfrm>
        </p:grpSpPr>
        <p:pic>
          <p:nvPicPr>
            <p:cNvPr id="60" name="Picture 46"/>
            <p:cNvPicPr>
              <a:picLocks noChangeAspect="1" noChangeArrowheads="1"/>
            </p:cNvPicPr>
            <p:nvPr/>
          </p:nvPicPr>
          <p:blipFill>
            <a:blip r:embed="rId9" cstate="email">
              <a:extLst>
                <a:ext uri="{28A0092B-C50C-407E-A947-70E740481C1C}">
                  <a14:useLocalDpi xmlns:a14="http://schemas.microsoft.com/office/drawing/2010/main" val="0"/>
                </a:ext>
              </a:extLst>
            </a:blip>
            <a:srcRect l="28751" t="23000" r="28125" b="20000"/>
            <a:stretch>
              <a:fillRect/>
            </a:stretch>
          </p:blipFill>
          <p:spPr bwMode="auto">
            <a:xfrm>
              <a:off x="810" y="21558"/>
              <a:ext cx="2352" cy="1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Rectangle 47"/>
            <p:cNvSpPr>
              <a:spLocks noChangeArrowheads="1"/>
            </p:cNvSpPr>
            <p:nvPr/>
          </p:nvSpPr>
          <p:spPr bwMode="auto">
            <a:xfrm>
              <a:off x="666" y="23334"/>
              <a:ext cx="288" cy="3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eaLnBrk="0" hangingPunct="0">
                <a:defRPr sz="2400" b="1">
                  <a:solidFill>
                    <a:schemeClr val="tx1"/>
                  </a:solidFill>
                  <a:latin typeface="Arial" pitchFamily="34" charset="0"/>
                </a:defRPr>
              </a:lvl1pPr>
              <a:lvl2pPr marL="742950" indent="-285750" defTabSz="457200" eaLnBrk="0" hangingPunct="0">
                <a:defRPr sz="2400" b="1">
                  <a:solidFill>
                    <a:schemeClr val="tx1"/>
                  </a:solidFill>
                  <a:latin typeface="Arial" pitchFamily="34" charset="0"/>
                </a:defRPr>
              </a:lvl2pPr>
              <a:lvl3pPr marL="1143000" indent="-228600" defTabSz="457200" eaLnBrk="0" hangingPunct="0">
                <a:defRPr sz="2400" b="1">
                  <a:solidFill>
                    <a:schemeClr val="tx1"/>
                  </a:solidFill>
                  <a:latin typeface="Arial" pitchFamily="34" charset="0"/>
                </a:defRPr>
              </a:lvl3pPr>
              <a:lvl4pPr marL="1600200" indent="-228600" defTabSz="457200" eaLnBrk="0" hangingPunct="0">
                <a:defRPr sz="2400" b="1">
                  <a:solidFill>
                    <a:schemeClr val="tx1"/>
                  </a:solidFill>
                  <a:latin typeface="Arial" pitchFamily="34" charset="0"/>
                </a:defRPr>
              </a:lvl4pPr>
              <a:lvl5pPr marL="2057400" indent="-228600" defTabSz="457200" eaLnBrk="0" hangingPunct="0">
                <a:defRPr sz="2400" b="1">
                  <a:solidFill>
                    <a:schemeClr val="tx1"/>
                  </a:solidFill>
                  <a:latin typeface="Arial" pitchFamily="34" charset="0"/>
                </a:defRPr>
              </a:lvl5pPr>
              <a:lvl6pPr marL="2514600" indent="-228600" defTabSz="457200" eaLnBrk="0" fontAlgn="base" hangingPunct="0">
                <a:spcBef>
                  <a:spcPct val="0"/>
                </a:spcBef>
                <a:spcAft>
                  <a:spcPct val="0"/>
                </a:spcAft>
                <a:defRPr sz="2400" b="1">
                  <a:solidFill>
                    <a:schemeClr val="tx1"/>
                  </a:solidFill>
                  <a:latin typeface="Arial" pitchFamily="34" charset="0"/>
                </a:defRPr>
              </a:lvl6pPr>
              <a:lvl7pPr marL="2971800" indent="-228600" defTabSz="457200" eaLnBrk="0" fontAlgn="base" hangingPunct="0">
                <a:spcBef>
                  <a:spcPct val="0"/>
                </a:spcBef>
                <a:spcAft>
                  <a:spcPct val="0"/>
                </a:spcAft>
                <a:defRPr sz="2400" b="1">
                  <a:solidFill>
                    <a:schemeClr val="tx1"/>
                  </a:solidFill>
                  <a:latin typeface="Arial" pitchFamily="34" charset="0"/>
                </a:defRPr>
              </a:lvl7pPr>
              <a:lvl8pPr marL="3429000" indent="-228600" defTabSz="457200" eaLnBrk="0" fontAlgn="base" hangingPunct="0">
                <a:spcBef>
                  <a:spcPct val="0"/>
                </a:spcBef>
                <a:spcAft>
                  <a:spcPct val="0"/>
                </a:spcAft>
                <a:defRPr sz="2400" b="1">
                  <a:solidFill>
                    <a:schemeClr val="tx1"/>
                  </a:solidFill>
                  <a:latin typeface="Arial" pitchFamily="34" charset="0"/>
                </a:defRPr>
              </a:lvl8pPr>
              <a:lvl9pPr marL="3886200" indent="-228600" defTabSz="457200" eaLnBrk="0" fontAlgn="base" hangingPunct="0">
                <a:spcBef>
                  <a:spcPct val="0"/>
                </a:spcBef>
                <a:spcAft>
                  <a:spcPct val="0"/>
                </a:spcAft>
                <a:defRPr sz="2400" b="1">
                  <a:solidFill>
                    <a:schemeClr val="tx1"/>
                  </a:solidFill>
                  <a:latin typeface="Arial" pitchFamily="34" charset="0"/>
                </a:defRPr>
              </a:lvl9pPr>
            </a:lstStyle>
            <a:p>
              <a:pPr eaLnBrk="1" hangingPunct="1"/>
              <a:endParaRPr lang="en-US" altLang="en-US" sz="1800">
                <a:ea typeface="MS PGothic" pitchFamily="34" charset="-128"/>
              </a:endParaRPr>
            </a:p>
          </p:txBody>
        </p:sp>
      </p:grpSp>
      <p:sp>
        <p:nvSpPr>
          <p:cNvPr id="75" name="TextBox 74"/>
          <p:cNvSpPr txBox="1"/>
          <p:nvPr/>
        </p:nvSpPr>
        <p:spPr>
          <a:xfrm>
            <a:off x="31449663" y="29745172"/>
            <a:ext cx="11897235" cy="2246769"/>
          </a:xfrm>
          <a:prstGeom prst="rect">
            <a:avLst/>
          </a:prstGeom>
          <a:noFill/>
        </p:spPr>
        <p:txBody>
          <a:bodyPr wrap="square" rtlCol="0">
            <a:spAutoFit/>
          </a:bodyPr>
          <a:lstStyle/>
          <a:p>
            <a:pPr marL="285750" lvl="0" indent="-285750">
              <a:buFont typeface="Arial" panose="020B0604020202020204" pitchFamily="34" charset="0"/>
              <a:buChar char="•"/>
            </a:pPr>
            <a:r>
              <a:rPr lang="en-US" sz="1400" dirty="0"/>
              <a:t>Belle, A., </a:t>
            </a:r>
            <a:r>
              <a:rPr lang="en-US" sz="1400" dirty="0" err="1"/>
              <a:t>Tanay</a:t>
            </a:r>
            <a:r>
              <a:rPr lang="en-US" sz="1400" dirty="0"/>
              <a:t>, A., </a:t>
            </a:r>
            <a:r>
              <a:rPr lang="en-US" sz="1400" dirty="0" err="1"/>
              <a:t>Bitincka</a:t>
            </a:r>
            <a:r>
              <a:rPr lang="en-US" sz="1400" dirty="0"/>
              <a:t>, L., Shamir, R., &amp; O’Shea, E. K. (2006). Quantification of protein half-lives in the budding yeast </a:t>
            </a:r>
            <a:r>
              <a:rPr lang="en-US" sz="1400" dirty="0" err="1"/>
              <a:t>proteome.Proceedings</a:t>
            </a:r>
            <a:r>
              <a:rPr lang="en-US" sz="1400" dirty="0"/>
              <a:t> of the National Academy of Sciences, 103(35), 13004-13009.</a:t>
            </a:r>
          </a:p>
          <a:p>
            <a:pPr marL="285750" lvl="0" indent="-285750">
              <a:buFont typeface="Arial" panose="020B0604020202020204" pitchFamily="34" charset="0"/>
              <a:buChar char="•"/>
            </a:pPr>
            <a:r>
              <a:rPr lang="en-US" sz="1400" dirty="0" err="1"/>
              <a:t>Dahlquist</a:t>
            </a:r>
            <a:r>
              <a:rPr lang="en-US" sz="1400" dirty="0"/>
              <a:t>, K., Fitzpatrick, B., Camacho, E., </a:t>
            </a:r>
            <a:r>
              <a:rPr lang="en-US" sz="1400" dirty="0" err="1"/>
              <a:t>Entzminger</a:t>
            </a:r>
            <a:r>
              <a:rPr lang="en-US" sz="1400" dirty="0"/>
              <a:t>, S., &amp; </a:t>
            </a:r>
            <a:r>
              <a:rPr lang="en-US" sz="1400" dirty="0" err="1"/>
              <a:t>Wanner</a:t>
            </a:r>
            <a:r>
              <a:rPr lang="en-US" sz="1400" dirty="0"/>
              <a:t>, N. (2015). Parameter Estimation for Gene Regulatory Networks from Microarray Data: Cold Shock Response in Saccharomyces cerevisiae. </a:t>
            </a:r>
            <a:r>
              <a:rPr lang="en-US" sz="1400" i="1" dirty="0"/>
              <a:t>Bulletin Of Mathematical Biology</a:t>
            </a:r>
            <a:r>
              <a:rPr lang="en-US" sz="1400" dirty="0"/>
              <a:t>, </a:t>
            </a:r>
            <a:r>
              <a:rPr lang="en-US" sz="1400" i="1" dirty="0"/>
              <a:t>77</a:t>
            </a:r>
            <a:r>
              <a:rPr lang="en-US" sz="1400" dirty="0"/>
              <a:t>(8), 1457-1492. </a:t>
            </a:r>
            <a:r>
              <a:rPr lang="en-US" sz="1400" u="sng" dirty="0"/>
              <a:t>http://dx.doi.org/10.1007/s11538-015-0092-6</a:t>
            </a:r>
            <a:r>
              <a:rPr lang="en-US" sz="1400" dirty="0"/>
              <a:t>.</a:t>
            </a:r>
          </a:p>
          <a:p>
            <a:pPr marL="285750" lvl="0" indent="-285750">
              <a:buFont typeface="Arial" panose="020B0604020202020204" pitchFamily="34" charset="0"/>
              <a:buChar char="•"/>
            </a:pPr>
            <a:r>
              <a:rPr lang="en-US" sz="1400" dirty="0" err="1"/>
              <a:t>Dário</a:t>
            </a:r>
            <a:r>
              <a:rPr lang="en-US" sz="1400" dirty="0"/>
              <a:t> </a:t>
            </a:r>
            <a:r>
              <a:rPr lang="en-US" sz="1400" dirty="0" err="1"/>
              <a:t>Abdulrehman</a:t>
            </a:r>
            <a:r>
              <a:rPr lang="en-US" sz="1400" dirty="0"/>
              <a:t>, Pedro T. Monteiro, Miguel C. Teixeira, </a:t>
            </a:r>
            <a:r>
              <a:rPr lang="en-US" sz="1400" dirty="0" err="1"/>
              <a:t>Nuno</a:t>
            </a:r>
            <a:r>
              <a:rPr lang="en-US" sz="1400" dirty="0"/>
              <a:t> P. Mira, </a:t>
            </a:r>
            <a:r>
              <a:rPr lang="en-US" sz="1400" dirty="0" err="1"/>
              <a:t>Artur</a:t>
            </a:r>
            <a:r>
              <a:rPr lang="en-US" sz="1400" dirty="0"/>
              <a:t> B. </a:t>
            </a:r>
            <a:r>
              <a:rPr lang="en-US" sz="1400" dirty="0" err="1"/>
              <a:t>Lourenço</a:t>
            </a:r>
            <a:r>
              <a:rPr lang="en-US" sz="1400" dirty="0"/>
              <a:t>, Sandra C. dos Santos, </a:t>
            </a:r>
            <a:r>
              <a:rPr lang="en-US" sz="1400" dirty="0" err="1"/>
              <a:t>Tânia</a:t>
            </a:r>
            <a:r>
              <a:rPr lang="en-US" sz="1400" dirty="0"/>
              <a:t> R. </a:t>
            </a:r>
            <a:r>
              <a:rPr lang="en-US" sz="1400" dirty="0" err="1"/>
              <a:t>Cabrito</a:t>
            </a:r>
            <a:r>
              <a:rPr lang="en-US" sz="1400" dirty="0"/>
              <a:t>, Alexandre P. Francisco, Sara C. Madeira, Ricardo S. Aires, </a:t>
            </a:r>
            <a:r>
              <a:rPr lang="en-US" sz="1400" dirty="0" err="1"/>
              <a:t>Arlindo</a:t>
            </a:r>
            <a:r>
              <a:rPr lang="en-US" sz="1400" dirty="0"/>
              <a:t> L. Oliveira, Isabel </a:t>
            </a:r>
            <a:r>
              <a:rPr lang="en-US" sz="1400" dirty="0" err="1"/>
              <a:t>Sá-Correia</a:t>
            </a:r>
            <a:r>
              <a:rPr lang="en-US" sz="1400" dirty="0"/>
              <a:t>, Ana T. Freitas (2011). YEASTRACT: providing a programmatic access to curated transcriptional regulatory associations in </a:t>
            </a:r>
            <a:r>
              <a:rPr lang="en-US" sz="1400" i="1" dirty="0"/>
              <a:t>Saccharomyces cerevisiae</a:t>
            </a:r>
            <a:r>
              <a:rPr lang="en-US" sz="1400" dirty="0"/>
              <a:t> through a web services interface </a:t>
            </a:r>
            <a:r>
              <a:rPr lang="en-US" sz="1400" dirty="0" err="1"/>
              <a:t>Nucl</a:t>
            </a:r>
            <a:r>
              <a:rPr lang="en-US" sz="1400" dirty="0"/>
              <a:t>. Acids Res., 39: D136-D140, Oxford University Press.</a:t>
            </a:r>
          </a:p>
          <a:p>
            <a:pPr marL="285750" lvl="0" indent="-285750">
              <a:buFont typeface="Arial" panose="020B0604020202020204" pitchFamily="34" charset="0"/>
              <a:buChar char="•"/>
            </a:pPr>
            <a:r>
              <a:rPr lang="en-US" sz="1400" dirty="0"/>
              <a:t>Freeman, S. (2002). </a:t>
            </a:r>
            <a:r>
              <a:rPr lang="en-US" sz="1400" i="1" dirty="0"/>
              <a:t>Biological science</a:t>
            </a:r>
            <a:r>
              <a:rPr lang="en-US" sz="1400" dirty="0"/>
              <a:t>. Upper Saddle River, NJ: Prentice Hall. </a:t>
            </a:r>
          </a:p>
          <a:p>
            <a:pPr marL="285750" lvl="0" indent="-285750">
              <a:buFont typeface="Arial" panose="020B0604020202020204" pitchFamily="34" charset="0"/>
              <a:buChar char="•"/>
            </a:pPr>
            <a:r>
              <a:rPr lang="en-US" sz="1400" smtClean="0"/>
              <a:t>GRNsight</a:t>
            </a:r>
            <a:r>
              <a:rPr lang="en-US" sz="1400"/>
              <a:t>t</a:t>
            </a:r>
            <a:r>
              <a:rPr lang="en-US" sz="1400" smtClean="0"/>
              <a:t>. </a:t>
            </a:r>
            <a:r>
              <a:rPr lang="en-US" sz="1400" dirty="0"/>
              <a:t>(</a:t>
            </a:r>
            <a:r>
              <a:rPr lang="en-US" sz="1400" dirty="0" err="1"/>
              <a:t>n.d.</a:t>
            </a:r>
            <a:r>
              <a:rPr lang="en-US" sz="1400" dirty="0"/>
              <a:t>). Retrieved March 10, 2016, from http://dondi.github.io/GRNsight/ </a:t>
            </a:r>
          </a:p>
          <a:p>
            <a:pPr marL="285750" lvl="0" indent="-285750">
              <a:buFont typeface="Arial" panose="020B0604020202020204" pitchFamily="34" charset="0"/>
              <a:buChar char="•"/>
            </a:pPr>
            <a:r>
              <a:rPr lang="en-US" sz="1400" smtClean="0"/>
              <a:t>GRNmap</a:t>
            </a:r>
            <a:r>
              <a:rPr lang="en-US" sz="1400" dirty="0"/>
              <a:t>. (</a:t>
            </a:r>
            <a:r>
              <a:rPr lang="en-US" sz="1400" dirty="0" err="1"/>
              <a:t>n.d.</a:t>
            </a:r>
            <a:r>
              <a:rPr lang="en-US" sz="1400" dirty="0"/>
              <a:t>). Retrieved March 10, 2016, from https://github.com/kdahlquist/GRNmap </a:t>
            </a:r>
          </a:p>
        </p:txBody>
      </p:sp>
      <p:sp>
        <p:nvSpPr>
          <p:cNvPr id="76" name="TextBox 75"/>
          <p:cNvSpPr txBox="1"/>
          <p:nvPr/>
        </p:nvSpPr>
        <p:spPr>
          <a:xfrm>
            <a:off x="872181" y="21635857"/>
            <a:ext cx="6557986" cy="3600986"/>
          </a:xfrm>
          <a:prstGeom prst="rect">
            <a:avLst/>
          </a:prstGeom>
          <a:noFill/>
        </p:spPr>
        <p:txBody>
          <a:bodyPr wrap="square" rtlCol="0">
            <a:spAutoFit/>
          </a:bodyPr>
          <a:lstStyle/>
          <a:p>
            <a:pPr marL="285750" indent="-285750">
              <a:buFont typeface="Arial"/>
              <a:buChar char="•"/>
            </a:pPr>
            <a:r>
              <a:rPr lang="en-US" sz="1900" b="1" dirty="0" smtClean="0">
                <a:latin typeface="Arial"/>
                <a:cs typeface="Arial"/>
              </a:rPr>
              <a:t>Each gene has a ordinary differential equation which models the change in expression over time measured as production minus degradation. </a:t>
            </a:r>
          </a:p>
          <a:p>
            <a:pPr marL="285750" indent="-285750">
              <a:buFont typeface="Arial"/>
              <a:buChar char="•"/>
            </a:pPr>
            <a:r>
              <a:rPr lang="en-US" sz="1900" b="1" dirty="0" smtClean="0">
                <a:latin typeface="Arial"/>
                <a:cs typeface="Arial"/>
              </a:rPr>
              <a:t>A sigmoidal production function is used where:</a:t>
            </a:r>
          </a:p>
          <a:p>
            <a:pPr marL="806450" lvl="1" indent="-280988">
              <a:buFont typeface="Arial"/>
              <a:buChar char="•"/>
            </a:pPr>
            <a:r>
              <a:rPr lang="en-US" sz="1900" i="1" dirty="0" smtClean="0">
                <a:latin typeface="Times New Roman"/>
                <a:cs typeface="Times New Roman"/>
              </a:rPr>
              <a:t>P</a:t>
            </a:r>
            <a:r>
              <a:rPr lang="en-US" sz="1900" i="1" baseline="-25000" dirty="0" smtClean="0">
                <a:latin typeface="Times New Roman"/>
                <a:cs typeface="Times New Roman"/>
              </a:rPr>
              <a:t>i</a:t>
            </a:r>
            <a:r>
              <a:rPr lang="en-US" sz="1900" b="1" dirty="0" smtClean="0">
                <a:latin typeface="Arial"/>
                <a:cs typeface="Arial"/>
              </a:rPr>
              <a:t> is mRNA production rate for gene </a:t>
            </a:r>
            <a:r>
              <a:rPr lang="en-US" sz="1900" i="1" dirty="0">
                <a:latin typeface="Times New Roman"/>
                <a:cs typeface="Times New Roman"/>
              </a:rPr>
              <a:t>i</a:t>
            </a:r>
            <a:endParaRPr lang="en-US" sz="1900" dirty="0" smtClean="0">
              <a:latin typeface="Times New Roman"/>
              <a:cs typeface="Times New Roman"/>
            </a:endParaRPr>
          </a:p>
          <a:p>
            <a:pPr marL="806450" lvl="1" indent="-280988">
              <a:buFont typeface="Arial"/>
              <a:buChar char="•"/>
            </a:pPr>
            <a:r>
              <a:rPr lang="en-US" sz="1900" i="1" dirty="0">
                <a:latin typeface="Times New Roman"/>
                <a:cs typeface="Times New Roman"/>
              </a:rPr>
              <a:t>d</a:t>
            </a:r>
            <a:r>
              <a:rPr lang="en-US" sz="1900" i="1" baseline="-25000" dirty="0" smtClean="0">
                <a:latin typeface="Times New Roman"/>
                <a:cs typeface="Times New Roman"/>
              </a:rPr>
              <a:t>i</a:t>
            </a:r>
            <a:r>
              <a:rPr lang="en-US" sz="1900" b="1" dirty="0" smtClean="0">
                <a:latin typeface="Arial"/>
                <a:cs typeface="Arial"/>
              </a:rPr>
              <a:t> is the mRNA degradation rate for gene </a:t>
            </a:r>
            <a:r>
              <a:rPr lang="en-US" sz="1900" i="1" dirty="0" err="1" smtClean="0">
                <a:latin typeface="Times New Roman"/>
                <a:cs typeface="Times New Roman"/>
              </a:rPr>
              <a:t>i</a:t>
            </a:r>
            <a:r>
              <a:rPr lang="en-US" sz="1900" i="1" dirty="0" smtClean="0">
                <a:latin typeface="Times New Roman"/>
                <a:cs typeface="Times New Roman"/>
              </a:rPr>
              <a:t> </a:t>
            </a:r>
          </a:p>
          <a:p>
            <a:pPr marL="806450" lvl="1" indent="-280988">
              <a:buFont typeface="Arial"/>
              <a:buChar char="•"/>
            </a:pPr>
            <a:r>
              <a:rPr lang="en-US" sz="1900" i="1" dirty="0" smtClean="0">
                <a:latin typeface="Times New Roman"/>
                <a:cs typeface="Times New Roman"/>
              </a:rPr>
              <a:t>w</a:t>
            </a:r>
            <a:r>
              <a:rPr lang="en-US" sz="1900" b="1" dirty="0" smtClean="0">
                <a:latin typeface="Arial"/>
                <a:cs typeface="Arial"/>
              </a:rPr>
              <a:t> is weight term, determining the level of activation or repression of gene </a:t>
            </a:r>
            <a:r>
              <a:rPr lang="en-US" sz="1900" i="1" dirty="0" smtClean="0">
                <a:latin typeface="Times New Roman"/>
                <a:cs typeface="Times New Roman"/>
              </a:rPr>
              <a:t>j</a:t>
            </a:r>
            <a:r>
              <a:rPr lang="en-US" sz="1900" b="1" dirty="0" smtClean="0">
                <a:latin typeface="Arial"/>
                <a:cs typeface="Arial"/>
              </a:rPr>
              <a:t> on </a:t>
            </a:r>
            <a:r>
              <a:rPr lang="en-US" sz="1900" i="1" dirty="0">
                <a:latin typeface="Times New Roman"/>
                <a:cs typeface="Times New Roman"/>
              </a:rPr>
              <a:t>i</a:t>
            </a:r>
            <a:endParaRPr lang="en-US" sz="1900" i="1" dirty="0" smtClean="0">
              <a:latin typeface="Times New Roman"/>
              <a:cs typeface="Times New Roman"/>
            </a:endParaRPr>
          </a:p>
          <a:p>
            <a:pPr marL="806450" lvl="1" indent="-280988">
              <a:buFont typeface="Arial"/>
              <a:buChar char="•"/>
            </a:pPr>
            <a:r>
              <a:rPr lang="en-US" sz="1900" i="1" dirty="0" smtClean="0">
                <a:latin typeface="Times New Roman"/>
                <a:cs typeface="Times New Roman"/>
              </a:rPr>
              <a:t>b</a:t>
            </a:r>
            <a:r>
              <a:rPr lang="en-US" sz="1900" b="1" dirty="0" smtClean="0">
                <a:latin typeface="Arial"/>
                <a:cs typeface="Arial"/>
              </a:rPr>
              <a:t> is a unique threshold for each gene</a:t>
            </a:r>
          </a:p>
          <a:p>
            <a:pPr marL="285750" indent="-285750">
              <a:buFont typeface="Arial"/>
              <a:buChar char="•"/>
            </a:pPr>
            <a:r>
              <a:rPr lang="en-US" sz="1900" b="1" dirty="0" smtClean="0">
                <a:latin typeface="Arial"/>
                <a:cs typeface="Arial"/>
              </a:rPr>
              <a:t>The </a:t>
            </a:r>
            <a:r>
              <a:rPr lang="en-US" sz="1900" b="1" dirty="0">
                <a:latin typeface="Arial"/>
                <a:cs typeface="Arial"/>
              </a:rPr>
              <a:t>production rate </a:t>
            </a:r>
            <a:r>
              <a:rPr lang="en-US" sz="1900" b="1" dirty="0" smtClean="0">
                <a:latin typeface="Arial"/>
                <a:cs typeface="Arial"/>
              </a:rPr>
              <a:t>(</a:t>
            </a:r>
            <a:r>
              <a:rPr lang="en-US" sz="1900" i="1" dirty="0">
                <a:latin typeface="Times New Roman"/>
                <a:cs typeface="Times New Roman"/>
              </a:rPr>
              <a:t>P</a:t>
            </a:r>
            <a:r>
              <a:rPr lang="en-US" sz="1900" i="1" baseline="-25000" dirty="0">
                <a:latin typeface="Times New Roman"/>
                <a:cs typeface="Times New Roman"/>
              </a:rPr>
              <a:t>i</a:t>
            </a:r>
            <a:r>
              <a:rPr lang="en-US" sz="1900" b="1" dirty="0">
                <a:latin typeface="Arial"/>
                <a:cs typeface="Arial"/>
              </a:rPr>
              <a:t> </a:t>
            </a:r>
            <a:r>
              <a:rPr lang="en-US" sz="1900" b="1" dirty="0" smtClean="0">
                <a:latin typeface="Arial"/>
                <a:cs typeface="Arial"/>
              </a:rPr>
              <a:t>)</a:t>
            </a:r>
            <a:r>
              <a:rPr lang="en-US" sz="1900" b="1" dirty="0">
                <a:latin typeface="Arial"/>
                <a:cs typeface="Arial"/>
              </a:rPr>
              <a:t>, weight </a:t>
            </a:r>
            <a:r>
              <a:rPr lang="en-US" sz="1900" b="1" dirty="0" smtClean="0">
                <a:latin typeface="Arial"/>
                <a:cs typeface="Arial"/>
              </a:rPr>
              <a:t>(</a:t>
            </a:r>
            <a:r>
              <a:rPr lang="en-US" sz="1900" i="1" dirty="0">
                <a:latin typeface="Times New Roman"/>
                <a:cs typeface="Times New Roman"/>
              </a:rPr>
              <a:t>w</a:t>
            </a:r>
            <a:r>
              <a:rPr lang="en-US" sz="1900" b="1" dirty="0">
                <a:latin typeface="Arial"/>
                <a:cs typeface="Arial"/>
              </a:rPr>
              <a:t> </a:t>
            </a:r>
            <a:r>
              <a:rPr lang="en-US" sz="1900" b="1" dirty="0" smtClean="0">
                <a:latin typeface="Arial"/>
                <a:cs typeface="Arial"/>
              </a:rPr>
              <a:t>)</a:t>
            </a:r>
            <a:r>
              <a:rPr lang="en-US" sz="1900" b="1" dirty="0">
                <a:latin typeface="Arial"/>
                <a:cs typeface="Arial"/>
              </a:rPr>
              <a:t>, and threshold </a:t>
            </a:r>
            <a:r>
              <a:rPr lang="en-US" sz="1900" b="1" dirty="0" smtClean="0">
                <a:latin typeface="Arial"/>
                <a:cs typeface="Arial"/>
              </a:rPr>
              <a:t>(</a:t>
            </a:r>
            <a:r>
              <a:rPr lang="en-US" sz="1900" i="1" dirty="0">
                <a:latin typeface="Times New Roman"/>
                <a:cs typeface="Times New Roman"/>
              </a:rPr>
              <a:t>b</a:t>
            </a:r>
            <a:r>
              <a:rPr lang="en-US" sz="1900" b="1" dirty="0" smtClean="0">
                <a:latin typeface="Arial"/>
                <a:cs typeface="Arial"/>
              </a:rPr>
              <a:t>) </a:t>
            </a:r>
            <a:r>
              <a:rPr lang="en-US" sz="1900" b="1" dirty="0">
                <a:latin typeface="Arial"/>
                <a:cs typeface="Arial"/>
              </a:rPr>
              <a:t>values were estimated from DNA microarray data using a penalized least squares </a:t>
            </a:r>
            <a:r>
              <a:rPr lang="en-US" sz="1900" b="1" dirty="0" smtClean="0">
                <a:latin typeface="Arial"/>
                <a:cs typeface="Arial"/>
              </a:rPr>
              <a:t>approach</a:t>
            </a:r>
            <a:r>
              <a:rPr lang="en-US" sz="1900" b="1" dirty="0">
                <a:latin typeface="Arial"/>
                <a:cs typeface="Arial"/>
              </a:rPr>
              <a:t>:</a:t>
            </a:r>
          </a:p>
        </p:txBody>
      </p:sp>
      <p:sp>
        <p:nvSpPr>
          <p:cNvPr id="83" name="TextBox 82"/>
          <p:cNvSpPr txBox="1"/>
          <p:nvPr/>
        </p:nvSpPr>
        <p:spPr>
          <a:xfrm>
            <a:off x="777779" y="9434788"/>
            <a:ext cx="11604012" cy="954107"/>
          </a:xfrm>
          <a:prstGeom prst="rect">
            <a:avLst/>
          </a:prstGeom>
          <a:solidFill>
            <a:srgbClr val="D9D9D9"/>
          </a:solidFill>
        </p:spPr>
        <p:txBody>
          <a:bodyPr wrap="square" rtlCol="0">
            <a:spAutoFit/>
          </a:bodyPr>
          <a:lstStyle/>
          <a:p>
            <a:pPr algn="ctr"/>
            <a:r>
              <a:rPr lang="en-US" sz="2800" b="1" dirty="0" smtClean="0">
                <a:latin typeface="Arial" panose="020B0604020202020204" pitchFamily="34" charset="0"/>
                <a:cs typeface="Arial" panose="020B0604020202020204" pitchFamily="34" charset="0"/>
              </a:rPr>
              <a:t>Yeast Respond to the Environmental Stress of Cold Shock by Changing Gene Expression</a:t>
            </a:r>
            <a:endParaRPr lang="en-US" sz="2800" b="1" dirty="0">
              <a:latin typeface="Arial" panose="020B0604020202020204" pitchFamily="34" charset="0"/>
              <a:cs typeface="Arial" panose="020B0604020202020204" pitchFamily="34" charset="0"/>
            </a:endParaRPr>
          </a:p>
        </p:txBody>
      </p:sp>
      <p:pic>
        <p:nvPicPr>
          <p:cNvPr id="32" name="Picture 31" descr="Microarray.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3919" y="10556408"/>
            <a:ext cx="4538907" cy="3718901"/>
          </a:xfrm>
          <a:prstGeom prst="rect">
            <a:avLst/>
          </a:prstGeom>
        </p:spPr>
      </p:pic>
      <p:sp>
        <p:nvSpPr>
          <p:cNvPr id="54" name="TextBox 53"/>
          <p:cNvSpPr txBox="1"/>
          <p:nvPr/>
        </p:nvSpPr>
        <p:spPr>
          <a:xfrm>
            <a:off x="993918" y="14363174"/>
            <a:ext cx="4538907" cy="353943"/>
          </a:xfrm>
          <a:prstGeom prst="rect">
            <a:avLst/>
          </a:prstGeom>
          <a:noFill/>
        </p:spPr>
        <p:txBody>
          <a:bodyPr wrap="square" rtlCol="0">
            <a:spAutoFit/>
          </a:bodyPr>
          <a:lstStyle/>
          <a:p>
            <a:pPr algn="ctr"/>
            <a:r>
              <a:rPr lang="en-US" sz="1700" dirty="0" smtClean="0">
                <a:latin typeface="Arial"/>
                <a:cs typeface="Arial"/>
              </a:rPr>
              <a:t>Microarray at 60 minutes after cold shock</a:t>
            </a:r>
            <a:endParaRPr lang="en-US" sz="1700" dirty="0">
              <a:latin typeface="Arial"/>
              <a:cs typeface="Arial"/>
            </a:endParaRPr>
          </a:p>
        </p:txBody>
      </p:sp>
      <p:sp>
        <p:nvSpPr>
          <p:cNvPr id="88" name="TextBox 87"/>
          <p:cNvSpPr txBox="1"/>
          <p:nvPr/>
        </p:nvSpPr>
        <p:spPr>
          <a:xfrm>
            <a:off x="779848" y="19387199"/>
            <a:ext cx="11594486" cy="892552"/>
          </a:xfrm>
          <a:prstGeom prst="rect">
            <a:avLst/>
          </a:prstGeom>
          <a:solidFill>
            <a:srgbClr val="D9D9D9"/>
          </a:solidFill>
        </p:spPr>
        <p:txBody>
          <a:bodyPr wrap="square" rtlCol="0">
            <a:spAutoFit/>
          </a:bodyPr>
          <a:lstStyle/>
          <a:p>
            <a:pPr algn="ctr"/>
            <a:r>
              <a:rPr lang="en-US" sz="2600" b="1" dirty="0" smtClean="0">
                <a:latin typeface="Arial" panose="020B0604020202020204" pitchFamily="34" charset="0"/>
                <a:cs typeface="Arial" panose="020B0604020202020204" pitchFamily="34" charset="0"/>
              </a:rPr>
              <a:t>A Nonlinear Differential Equation Determines the Rate </a:t>
            </a:r>
          </a:p>
          <a:p>
            <a:pPr algn="ctr"/>
            <a:r>
              <a:rPr lang="en-US" sz="2600" b="1" dirty="0" smtClean="0">
                <a:latin typeface="Arial" panose="020B0604020202020204" pitchFamily="34" charset="0"/>
                <a:cs typeface="Arial" panose="020B0604020202020204" pitchFamily="34" charset="0"/>
              </a:rPr>
              <a:t>at Which Each Gene is Expressed </a:t>
            </a:r>
          </a:p>
        </p:txBody>
      </p:sp>
      <p:sp>
        <p:nvSpPr>
          <p:cNvPr id="89" name="TextBox 88"/>
          <p:cNvSpPr txBox="1"/>
          <p:nvPr/>
        </p:nvSpPr>
        <p:spPr>
          <a:xfrm>
            <a:off x="1055484" y="15735138"/>
            <a:ext cx="10565016" cy="3600986"/>
          </a:xfrm>
          <a:prstGeom prst="rect">
            <a:avLst/>
          </a:prstGeom>
          <a:noFill/>
        </p:spPr>
        <p:txBody>
          <a:bodyPr wrap="square" rtlCol="0">
            <a:spAutoFit/>
          </a:bodyPr>
          <a:lstStyle/>
          <a:p>
            <a:pPr marL="342900" indent="-342900">
              <a:buFont typeface="Arial"/>
              <a:buChar char="•"/>
            </a:pPr>
            <a:r>
              <a:rPr lang="en-US" sz="1900" b="1" dirty="0" smtClean="0">
                <a:latin typeface="Arial"/>
                <a:cs typeface="Arial"/>
              </a:rPr>
              <a:t>An ANOVA test of the DNA microarray data of the Zap1 deletion strain showed </a:t>
            </a:r>
            <a:r>
              <a:rPr lang="en-US" sz="1900" b="1" smtClean="0">
                <a:latin typeface="Arial"/>
                <a:cs typeface="Arial"/>
              </a:rPr>
              <a:t>that </a:t>
            </a:r>
            <a:r>
              <a:rPr lang="en-US" sz="1900" b="1" smtClean="0">
                <a:latin typeface="Arial"/>
                <a:cs typeface="Arial"/>
              </a:rPr>
              <a:t>1859 genes (30%) </a:t>
            </a:r>
            <a:r>
              <a:rPr lang="en-US" sz="1900" b="1" dirty="0" smtClean="0">
                <a:latin typeface="Arial"/>
                <a:cs typeface="Arial"/>
              </a:rPr>
              <a:t>had a log</a:t>
            </a:r>
            <a:r>
              <a:rPr lang="en-US" sz="1900" b="1" baseline="-25000" dirty="0" smtClean="0">
                <a:latin typeface="Arial"/>
                <a:cs typeface="Arial"/>
              </a:rPr>
              <a:t>2</a:t>
            </a:r>
            <a:r>
              <a:rPr lang="en-US" sz="1900" b="1" dirty="0" smtClean="0">
                <a:latin typeface="Arial"/>
                <a:cs typeface="Arial"/>
              </a:rPr>
              <a:t> fold change significantly different than zero at any time point for </a:t>
            </a:r>
            <a:r>
              <a:rPr lang="en-US" sz="1900" b="1" dirty="0" err="1" smtClean="0">
                <a:latin typeface="Arial"/>
                <a:cs typeface="Arial"/>
              </a:rPr>
              <a:t>Benjamini</a:t>
            </a:r>
            <a:r>
              <a:rPr lang="en-US" sz="1900" b="1" dirty="0" smtClean="0">
                <a:latin typeface="Arial"/>
                <a:cs typeface="Arial"/>
              </a:rPr>
              <a:t> and Hochberg corrected p &lt; 0.05.</a:t>
            </a:r>
          </a:p>
          <a:p>
            <a:pPr marL="342900" indent="-342900">
              <a:buFont typeface="Arial"/>
              <a:buChar char="•"/>
            </a:pPr>
            <a:r>
              <a:rPr lang="en-US" sz="1900" b="1" dirty="0" smtClean="0">
                <a:latin typeface="Arial"/>
                <a:cs typeface="Arial"/>
              </a:rPr>
              <a:t>This list of genes was submitted to the YEASTRACT database, which outputted their potential regulatory transcription factors in order of significance. </a:t>
            </a:r>
          </a:p>
          <a:p>
            <a:pPr marL="342900" indent="-342900">
              <a:buFont typeface="Arial"/>
              <a:buChar char="•"/>
            </a:pPr>
            <a:r>
              <a:rPr lang="en-US" sz="1900" b="1" dirty="0" smtClean="0">
                <a:latin typeface="Arial"/>
                <a:cs typeface="Arial"/>
              </a:rPr>
              <a:t>A family of several gene regulatory networks was created. The deletion strain transcription factors (Cin5, Gln3, Hap4, and Hmo1) were added to 29 of the most significant regulators (which included Zap1) to generate </a:t>
            </a:r>
            <a:r>
              <a:rPr lang="en-US" sz="1900" b="1" dirty="0">
                <a:latin typeface="Arial"/>
                <a:cs typeface="Arial"/>
              </a:rPr>
              <a:t>t</a:t>
            </a:r>
            <a:r>
              <a:rPr lang="en-US" sz="1900" b="1" dirty="0" smtClean="0">
                <a:latin typeface="Arial"/>
                <a:cs typeface="Arial"/>
              </a:rPr>
              <a:t>he largest GRN. This network was pared down one-by-one by removing genes and edges in order of increasing significance to 15 transcriptional factors.</a:t>
            </a:r>
          </a:p>
          <a:p>
            <a:pPr marL="342900" indent="-342900">
              <a:buFont typeface="Arial"/>
              <a:buChar char="•"/>
            </a:pPr>
            <a:r>
              <a:rPr lang="en-US" sz="1900" b="1" dirty="0" smtClean="0">
                <a:latin typeface="Arial"/>
                <a:cs typeface="Arial"/>
              </a:rPr>
              <a:t>These are considered “medium-scale” networks as they represent only a small subset of the yeast genome’s approximately 250 transcription factors.</a:t>
            </a:r>
          </a:p>
        </p:txBody>
      </p:sp>
      <p:sp>
        <p:nvSpPr>
          <p:cNvPr id="82" name="TextBox 81"/>
          <p:cNvSpPr txBox="1"/>
          <p:nvPr/>
        </p:nvSpPr>
        <p:spPr>
          <a:xfrm>
            <a:off x="10591184" y="25666478"/>
            <a:ext cx="1742909" cy="276999"/>
          </a:xfrm>
          <a:prstGeom prst="rect">
            <a:avLst/>
          </a:prstGeom>
          <a:noFill/>
        </p:spPr>
        <p:txBody>
          <a:bodyPr wrap="square" rtlCol="0">
            <a:spAutoFit/>
          </a:bodyPr>
          <a:lstStyle/>
          <a:p>
            <a:r>
              <a:rPr lang="en-US" sz="1200" dirty="0" smtClean="0">
                <a:latin typeface="Arial"/>
                <a:cs typeface="Arial"/>
              </a:rPr>
              <a:t>(Freeman, 2002)</a:t>
            </a:r>
          </a:p>
        </p:txBody>
      </p:sp>
      <p:sp>
        <p:nvSpPr>
          <p:cNvPr id="94" name="TextBox 93"/>
          <p:cNvSpPr txBox="1"/>
          <p:nvPr/>
        </p:nvSpPr>
        <p:spPr>
          <a:xfrm>
            <a:off x="878367" y="20279751"/>
            <a:ext cx="11307297" cy="1261884"/>
          </a:xfrm>
          <a:prstGeom prst="rect">
            <a:avLst/>
          </a:prstGeom>
          <a:noFill/>
        </p:spPr>
        <p:txBody>
          <a:bodyPr wrap="square" rtlCol="0">
            <a:spAutoFit/>
          </a:bodyPr>
          <a:lstStyle/>
          <a:p>
            <a:pPr marL="285750" indent="-285750">
              <a:buFont typeface="Arial"/>
              <a:buChar char="•"/>
            </a:pPr>
            <a:r>
              <a:rPr lang="en-US" sz="1900" b="1" dirty="0">
                <a:latin typeface="Arial"/>
                <a:cs typeface="Arial"/>
              </a:rPr>
              <a:t>The model, called </a:t>
            </a:r>
            <a:r>
              <a:rPr lang="en-US" sz="1900" b="1" dirty="0" err="1">
                <a:latin typeface="Arial"/>
                <a:cs typeface="Arial"/>
              </a:rPr>
              <a:t>GRNmap</a:t>
            </a:r>
            <a:r>
              <a:rPr lang="en-US" sz="1900" b="1" dirty="0">
                <a:latin typeface="Arial"/>
                <a:cs typeface="Arial"/>
              </a:rPr>
              <a:t> </a:t>
            </a:r>
            <a:r>
              <a:rPr lang="en-US" sz="1900" b="1" dirty="0" smtClean="0">
                <a:latin typeface="Arial"/>
                <a:cs typeface="Arial"/>
              </a:rPr>
              <a:t>(Gene </a:t>
            </a:r>
            <a:r>
              <a:rPr lang="en-US" sz="1900" b="1" dirty="0">
                <a:latin typeface="Arial"/>
                <a:cs typeface="Arial"/>
              </a:rPr>
              <a:t>R</a:t>
            </a:r>
            <a:r>
              <a:rPr lang="en-US" sz="1900" b="1" dirty="0" smtClean="0">
                <a:latin typeface="Arial"/>
                <a:cs typeface="Arial"/>
              </a:rPr>
              <a:t>egulatory </a:t>
            </a:r>
            <a:r>
              <a:rPr lang="en-US" sz="1900" b="1" dirty="0">
                <a:latin typeface="Arial"/>
                <a:cs typeface="Arial"/>
              </a:rPr>
              <a:t>N</a:t>
            </a:r>
            <a:r>
              <a:rPr lang="en-US" sz="1900" b="1" dirty="0" smtClean="0">
                <a:latin typeface="Arial"/>
                <a:cs typeface="Arial"/>
              </a:rPr>
              <a:t>etwork modeling and </a:t>
            </a:r>
            <a:r>
              <a:rPr lang="en-US" sz="1900" b="1" dirty="0">
                <a:latin typeface="Arial"/>
                <a:cs typeface="Arial"/>
              </a:rPr>
              <a:t>parameter estimation) was implemented </a:t>
            </a:r>
            <a:r>
              <a:rPr lang="en-US" sz="1900" b="1">
                <a:latin typeface="Arial"/>
                <a:cs typeface="Arial"/>
              </a:rPr>
              <a:t>in </a:t>
            </a:r>
            <a:r>
              <a:rPr lang="en-US" sz="1900" b="1" smtClean="0">
                <a:latin typeface="Arial"/>
                <a:cs typeface="Arial"/>
              </a:rPr>
              <a:t>MATLAB (Dahlquist et al. 2015).</a:t>
            </a:r>
            <a:endParaRPr lang="en-US" sz="1900" b="1" dirty="0" smtClean="0">
              <a:latin typeface="Arial"/>
              <a:cs typeface="Arial"/>
            </a:endParaRPr>
          </a:p>
          <a:p>
            <a:pPr marL="285750" indent="-285750">
              <a:buFont typeface="Arial"/>
              <a:buChar char="•"/>
            </a:pPr>
            <a:r>
              <a:rPr lang="en-US" sz="1900" b="1" dirty="0" smtClean="0">
                <a:latin typeface="Arial"/>
                <a:cs typeface="Arial"/>
              </a:rPr>
              <a:t>MATLAB code and executable are available under an open source license at http://</a:t>
            </a:r>
            <a:r>
              <a:rPr lang="en-US" sz="1900" b="1" smtClean="0">
                <a:latin typeface="Arial"/>
                <a:cs typeface="Arial"/>
              </a:rPr>
              <a:t>github.com/kdahlquist/GRNmap</a:t>
            </a:r>
            <a:r>
              <a:rPr lang="en-US" sz="1900" b="1" smtClean="0">
                <a:latin typeface="Arial"/>
                <a:cs typeface="Arial"/>
              </a:rPr>
              <a:t>/.</a:t>
            </a:r>
            <a:endParaRPr lang="en-US" sz="1900" b="1" dirty="0">
              <a:latin typeface="Arial"/>
              <a:cs typeface="Arial"/>
            </a:endParaRPr>
          </a:p>
        </p:txBody>
      </p:sp>
      <p:sp>
        <p:nvSpPr>
          <p:cNvPr id="95" name="TextBox 94"/>
          <p:cNvSpPr txBox="1"/>
          <p:nvPr/>
        </p:nvSpPr>
        <p:spPr>
          <a:xfrm>
            <a:off x="1031127" y="26175356"/>
            <a:ext cx="11059709" cy="969496"/>
          </a:xfrm>
          <a:prstGeom prst="rect">
            <a:avLst/>
          </a:prstGeom>
          <a:noFill/>
        </p:spPr>
        <p:txBody>
          <a:bodyPr wrap="square" rtlCol="0">
            <a:spAutoFit/>
          </a:bodyPr>
          <a:lstStyle/>
          <a:p>
            <a:pPr marL="285750" indent="-285750">
              <a:buFont typeface="Arial"/>
              <a:buChar char="•"/>
            </a:pPr>
            <a:r>
              <a:rPr lang="en-US" sz="1900" b="1" dirty="0" smtClean="0">
                <a:latin typeface="Arial"/>
                <a:cs typeface="Arial"/>
              </a:rPr>
              <a:t>E represents the error between estimated values and microarray data values.</a:t>
            </a:r>
          </a:p>
          <a:p>
            <a:pPr marL="285750" lvl="1" indent="-285750">
              <a:buFont typeface="Arial"/>
              <a:buChar char="•"/>
            </a:pPr>
            <a:r>
              <a:rPr lang="en-US" sz="1900" i="1" dirty="0">
                <a:latin typeface="Arial"/>
                <a:ea typeface="Tahoma" panose="020B0604030504040204" pitchFamily="34" charset="0"/>
                <a:cs typeface="Arial"/>
              </a:rPr>
              <a:t>Θ </a:t>
            </a:r>
            <a:r>
              <a:rPr lang="en-US" sz="1900" b="1" dirty="0">
                <a:latin typeface="Arial"/>
                <a:ea typeface="Tahoma" panose="020B0604030504040204" pitchFamily="34" charset="0"/>
                <a:cs typeface="Arial"/>
              </a:rPr>
              <a:t>is the penalty term of combined w, P, and b parameter values </a:t>
            </a:r>
            <a:endParaRPr lang="en-US" sz="1900" i="1" dirty="0">
              <a:latin typeface="Arial"/>
              <a:cs typeface="Arial"/>
            </a:endParaRPr>
          </a:p>
          <a:p>
            <a:pPr marL="285750" indent="-285750">
              <a:buFont typeface="Arial"/>
              <a:buChar char="•"/>
            </a:pPr>
            <a:endParaRPr lang="en-US" sz="1900" b="1" dirty="0">
              <a:latin typeface="Arial"/>
              <a:cs typeface="Arial"/>
            </a:endParaRPr>
          </a:p>
        </p:txBody>
      </p:sp>
      <p:sp>
        <p:nvSpPr>
          <p:cNvPr id="106" name="TextBox 105"/>
          <p:cNvSpPr txBox="1"/>
          <p:nvPr/>
        </p:nvSpPr>
        <p:spPr>
          <a:xfrm>
            <a:off x="13747426" y="5648624"/>
            <a:ext cx="5762521" cy="415498"/>
          </a:xfrm>
          <a:prstGeom prst="rect">
            <a:avLst/>
          </a:prstGeom>
          <a:noFill/>
        </p:spPr>
        <p:txBody>
          <a:bodyPr wrap="square" rtlCol="0">
            <a:spAutoFit/>
          </a:bodyPr>
          <a:lstStyle/>
          <a:p>
            <a:pPr algn="ctr"/>
            <a:r>
              <a:rPr lang="en-US" sz="2100" b="1" dirty="0" smtClean="0">
                <a:latin typeface="Arial"/>
                <a:cs typeface="Arial"/>
              </a:rPr>
              <a:t>33 Genes, 98 Edges</a:t>
            </a:r>
          </a:p>
        </p:txBody>
      </p:sp>
      <p:sp>
        <p:nvSpPr>
          <p:cNvPr id="107" name="TextBox 106"/>
          <p:cNvSpPr txBox="1"/>
          <p:nvPr/>
        </p:nvSpPr>
        <p:spPr>
          <a:xfrm>
            <a:off x="37888445" y="5776380"/>
            <a:ext cx="4727433" cy="415498"/>
          </a:xfrm>
          <a:prstGeom prst="rect">
            <a:avLst/>
          </a:prstGeom>
          <a:noFill/>
        </p:spPr>
        <p:txBody>
          <a:bodyPr wrap="square" rtlCol="0">
            <a:spAutoFit/>
          </a:bodyPr>
          <a:lstStyle/>
          <a:p>
            <a:pPr algn="ctr"/>
            <a:r>
              <a:rPr lang="en-US" sz="2100" b="1" dirty="0" smtClean="0">
                <a:latin typeface="Arial"/>
                <a:cs typeface="Arial"/>
              </a:rPr>
              <a:t>15 Genes, 28 Edges</a:t>
            </a:r>
          </a:p>
        </p:txBody>
      </p:sp>
      <p:sp>
        <p:nvSpPr>
          <p:cNvPr id="51" name="TextBox 50"/>
          <p:cNvSpPr txBox="1"/>
          <p:nvPr/>
        </p:nvSpPr>
        <p:spPr>
          <a:xfrm>
            <a:off x="6364257" y="28176122"/>
            <a:ext cx="5568337" cy="3600986"/>
          </a:xfrm>
          <a:prstGeom prst="rect">
            <a:avLst/>
          </a:prstGeom>
          <a:noFill/>
        </p:spPr>
        <p:txBody>
          <a:bodyPr wrap="square" rtlCol="0">
            <a:spAutoFit/>
          </a:bodyPr>
          <a:lstStyle/>
          <a:p>
            <a:pPr marL="342900" indent="-342900">
              <a:buFont typeface="Arial"/>
              <a:buChar char="•"/>
            </a:pPr>
            <a:r>
              <a:rPr lang="en-US" sz="1900" b="1" dirty="0" smtClean="0">
                <a:latin typeface="Arial"/>
                <a:cs typeface="Arial"/>
              </a:rPr>
              <a:t>The estimation was run iteratively for alpha values ranging from 0.8 down to 0.0005. </a:t>
            </a:r>
          </a:p>
          <a:p>
            <a:pPr marL="342900" indent="-342900">
              <a:buFont typeface="Arial"/>
              <a:buChar char="•"/>
            </a:pPr>
            <a:r>
              <a:rPr lang="en-US" sz="1900" b="1" dirty="0" smtClean="0">
                <a:latin typeface="Arial"/>
                <a:cs typeface="Arial"/>
              </a:rPr>
              <a:t>Parameter outputs from one run were used as the initial estimates for the next run. Least Squares Error (LSE) was plotted against the penalty term for each alpha value. </a:t>
            </a:r>
          </a:p>
          <a:p>
            <a:pPr marL="342900" indent="-342900">
              <a:buFont typeface="Arial"/>
              <a:buChar char="•"/>
            </a:pPr>
            <a:r>
              <a:rPr lang="en-US" sz="1900" b="1" dirty="0" smtClean="0">
                <a:latin typeface="Arial"/>
                <a:cs typeface="Arial"/>
              </a:rPr>
              <a:t>The ideal alpha value minimizes both the LSE and penalty term, and therefore lies near the “elbow” of the L-curve.</a:t>
            </a:r>
          </a:p>
          <a:p>
            <a:pPr marL="342900" indent="-342900">
              <a:buFont typeface="Arial"/>
              <a:buChar char="•"/>
            </a:pPr>
            <a:r>
              <a:rPr lang="en-US" sz="1900" b="1" dirty="0" smtClean="0">
                <a:latin typeface="Arial"/>
                <a:cs typeface="Arial"/>
              </a:rPr>
              <a:t>Therefore, 0.002 was chosen and used for further runs of the model.</a:t>
            </a:r>
          </a:p>
        </p:txBody>
      </p:sp>
      <p:sp>
        <p:nvSpPr>
          <p:cNvPr id="55" name="TextBox 54"/>
          <p:cNvSpPr txBox="1"/>
          <p:nvPr/>
        </p:nvSpPr>
        <p:spPr>
          <a:xfrm>
            <a:off x="31837702" y="21206203"/>
            <a:ext cx="11125917" cy="5093702"/>
          </a:xfrm>
          <a:prstGeom prst="rect">
            <a:avLst/>
          </a:prstGeom>
          <a:noFill/>
        </p:spPr>
        <p:txBody>
          <a:bodyPr wrap="square" rtlCol="0">
            <a:spAutoFit/>
          </a:bodyPr>
          <a:lstStyle/>
          <a:p>
            <a:pPr marL="228600" indent="-228600">
              <a:buFont typeface="Arial"/>
              <a:buChar char="•"/>
            </a:pPr>
            <a:r>
              <a:rPr lang="en-US" sz="1800" b="1" smtClean="0">
                <a:latin typeface="Arial"/>
                <a:cs typeface="Arial"/>
              </a:rPr>
              <a:t>The </a:t>
            </a:r>
            <a:r>
              <a:rPr lang="en-US" sz="1800" b="1" smtClean="0">
                <a:latin typeface="Arial"/>
                <a:cs typeface="Arial"/>
              </a:rPr>
              <a:t>cold shock microarray </a:t>
            </a:r>
            <a:r>
              <a:rPr lang="en-US" sz="1800" b="1" smtClean="0">
                <a:latin typeface="Arial"/>
                <a:cs typeface="Arial"/>
              </a:rPr>
              <a:t>data </a:t>
            </a:r>
            <a:r>
              <a:rPr lang="en-US" sz="1800" b="1" smtClean="0">
                <a:latin typeface="Arial"/>
                <a:cs typeface="Arial"/>
              </a:rPr>
              <a:t>for</a:t>
            </a:r>
            <a:r>
              <a:rPr lang="en-US" sz="1800" b="1" smtClean="0">
                <a:latin typeface="Arial"/>
                <a:cs typeface="Arial"/>
              </a:rPr>
              <a:t> </a:t>
            </a:r>
            <a:r>
              <a:rPr lang="en-US" sz="1800" b="1" dirty="0" smtClean="0">
                <a:latin typeface="Arial"/>
                <a:cs typeface="Arial"/>
              </a:rPr>
              <a:t>the ZAP1 </a:t>
            </a:r>
            <a:r>
              <a:rPr lang="en-US" sz="1800" b="1" smtClean="0">
                <a:latin typeface="Arial"/>
                <a:cs typeface="Arial"/>
              </a:rPr>
              <a:t>deletion </a:t>
            </a:r>
            <a:r>
              <a:rPr lang="en-US" sz="1800" b="1" smtClean="0">
                <a:latin typeface="Arial"/>
                <a:cs typeface="Arial"/>
              </a:rPr>
              <a:t>strain was </a:t>
            </a:r>
            <a:r>
              <a:rPr lang="en-US" sz="1800" b="1" smtClean="0">
                <a:latin typeface="Arial"/>
                <a:cs typeface="Arial"/>
              </a:rPr>
              <a:t>analyzed </a:t>
            </a:r>
            <a:r>
              <a:rPr lang="en-US" sz="1800" b="1" smtClean="0">
                <a:latin typeface="Arial"/>
                <a:cs typeface="Arial"/>
              </a:rPr>
              <a:t>with an</a:t>
            </a:r>
            <a:r>
              <a:rPr lang="en-US" sz="1800" b="1" smtClean="0">
                <a:latin typeface="Arial"/>
                <a:cs typeface="Arial"/>
              </a:rPr>
              <a:t> ANOVA statistic, </a:t>
            </a:r>
            <a:r>
              <a:rPr lang="en-US" sz="1800" b="1" dirty="0" smtClean="0">
                <a:latin typeface="Arial"/>
                <a:cs typeface="Arial"/>
              </a:rPr>
              <a:t>the YEASTRACT database</a:t>
            </a:r>
            <a:r>
              <a:rPr lang="en-US" sz="1800" b="1" smtClean="0">
                <a:latin typeface="Arial"/>
                <a:cs typeface="Arial"/>
              </a:rPr>
              <a:t>, </a:t>
            </a:r>
            <a:r>
              <a:rPr lang="en-US" sz="1800" b="1" smtClean="0">
                <a:latin typeface="Arial"/>
                <a:cs typeface="Arial"/>
              </a:rPr>
              <a:t>and an ordinary </a:t>
            </a:r>
            <a:r>
              <a:rPr lang="en-US" sz="1800" b="1" dirty="0" smtClean="0">
                <a:latin typeface="Arial"/>
                <a:cs typeface="Arial"/>
              </a:rPr>
              <a:t>differential </a:t>
            </a:r>
            <a:r>
              <a:rPr lang="en-US" sz="1800" b="1" smtClean="0">
                <a:latin typeface="Arial"/>
                <a:cs typeface="Arial"/>
              </a:rPr>
              <a:t>equations </a:t>
            </a:r>
            <a:r>
              <a:rPr lang="en-US" sz="1800" b="1" smtClean="0">
                <a:latin typeface="Arial"/>
                <a:cs typeface="Arial"/>
              </a:rPr>
              <a:t>model in </a:t>
            </a:r>
            <a:r>
              <a:rPr lang="en-US" sz="1800" b="1" dirty="0" smtClean="0">
                <a:latin typeface="Arial"/>
                <a:cs typeface="Arial"/>
              </a:rPr>
              <a:t>order to model the change in expression of each gene over time. Five gene regulatory networks </a:t>
            </a:r>
            <a:r>
              <a:rPr lang="en-US" sz="1800" b="1" smtClean="0">
                <a:latin typeface="Arial"/>
                <a:cs typeface="Arial"/>
              </a:rPr>
              <a:t>were </a:t>
            </a:r>
            <a:r>
              <a:rPr lang="en-US" sz="1800" b="1" smtClean="0">
                <a:latin typeface="Arial"/>
                <a:cs typeface="Arial"/>
              </a:rPr>
              <a:t>generated of </a:t>
            </a:r>
            <a:r>
              <a:rPr lang="en-US" sz="1800" b="1" dirty="0" smtClean="0">
                <a:latin typeface="Arial"/>
                <a:cs typeface="Arial"/>
              </a:rPr>
              <a:t>33, 29, 24, 19, and 15 genes. These </a:t>
            </a:r>
            <a:r>
              <a:rPr lang="en-US" sz="1800" b="1" smtClean="0">
                <a:latin typeface="Arial"/>
                <a:cs typeface="Arial"/>
              </a:rPr>
              <a:t>networks </a:t>
            </a:r>
            <a:r>
              <a:rPr lang="en-US" sz="1800" b="1" smtClean="0">
                <a:latin typeface="Arial"/>
                <a:cs typeface="Arial"/>
              </a:rPr>
              <a:t>yielded optimized weight, threshold, and production rate parameters using a</a:t>
            </a:r>
            <a:r>
              <a:rPr lang="en-US" sz="1800" b="1" smtClean="0">
                <a:latin typeface="Arial"/>
                <a:cs typeface="Arial"/>
              </a:rPr>
              <a:t> sigmoidal production </a:t>
            </a:r>
            <a:r>
              <a:rPr lang="en-US" sz="1800" b="1" dirty="0" smtClean="0">
                <a:latin typeface="Arial"/>
                <a:cs typeface="Arial"/>
              </a:rPr>
              <a:t>function. </a:t>
            </a:r>
          </a:p>
          <a:p>
            <a:pPr marL="228600" indent="-228600">
              <a:buFont typeface="Arial"/>
              <a:buChar char="•"/>
            </a:pPr>
            <a:r>
              <a:rPr lang="en-US" sz="1800" b="1" dirty="0" smtClean="0">
                <a:latin typeface="Arial"/>
                <a:cs typeface="Arial"/>
              </a:rPr>
              <a:t>The output was visualized through </a:t>
            </a:r>
            <a:r>
              <a:rPr lang="en-US" sz="1800" b="1" dirty="0" err="1" smtClean="0">
                <a:latin typeface="Arial"/>
                <a:cs typeface="Arial"/>
              </a:rPr>
              <a:t>GRNsight</a:t>
            </a:r>
            <a:r>
              <a:rPr lang="en-US" sz="1800" b="1" dirty="0" smtClean="0">
                <a:latin typeface="Arial"/>
                <a:cs typeface="Arial"/>
              </a:rPr>
              <a:t> with weights</a:t>
            </a:r>
            <a:r>
              <a:rPr lang="en-US" sz="1800" b="1" smtClean="0">
                <a:latin typeface="Arial"/>
                <a:cs typeface="Arial"/>
              </a:rPr>
              <a:t>, </a:t>
            </a:r>
            <a:r>
              <a:rPr lang="en-US" sz="1800" b="1" smtClean="0">
                <a:latin typeface="Arial"/>
                <a:cs typeface="Arial"/>
              </a:rPr>
              <a:t>displaying activation and repression relationships between transcription factors. </a:t>
            </a:r>
            <a:endParaRPr lang="en-US" sz="1800" b="1" dirty="0" smtClean="0">
              <a:latin typeface="Arial"/>
              <a:cs typeface="Arial"/>
            </a:endParaRPr>
          </a:p>
          <a:p>
            <a:pPr marL="228600" indent="-228600">
              <a:buFont typeface="Arial"/>
              <a:buChar char="•"/>
            </a:pPr>
            <a:r>
              <a:rPr lang="en-US" sz="1800" b="1" dirty="0" smtClean="0">
                <a:latin typeface="Arial"/>
                <a:cs typeface="Arial"/>
              </a:rPr>
              <a:t>The in and out degree distribution frequencies showed that ASH1, YHP1, and CIN5 had the most connections in </a:t>
            </a:r>
            <a:r>
              <a:rPr lang="en-US" sz="1800" b="1" smtClean="0">
                <a:latin typeface="Arial"/>
                <a:cs typeface="Arial"/>
              </a:rPr>
              <a:t>the </a:t>
            </a:r>
            <a:r>
              <a:rPr lang="en-US" sz="1800" b="1" smtClean="0">
                <a:latin typeface="Arial"/>
                <a:cs typeface="Arial"/>
              </a:rPr>
              <a:t>networks studied</a:t>
            </a:r>
            <a:r>
              <a:rPr lang="en-US" sz="1800" b="1" smtClean="0">
                <a:latin typeface="Arial"/>
                <a:cs typeface="Arial"/>
              </a:rPr>
              <a:t>. </a:t>
            </a:r>
            <a:endParaRPr lang="en-US" sz="1800" b="1" dirty="0" smtClean="0">
              <a:latin typeface="Arial"/>
              <a:cs typeface="Arial"/>
            </a:endParaRPr>
          </a:p>
          <a:p>
            <a:pPr marL="228600" indent="-228600">
              <a:buFont typeface="Arial"/>
              <a:buChar char="•"/>
            </a:pPr>
            <a:r>
              <a:rPr lang="en-US" sz="1800" b="1" smtClean="0">
                <a:latin typeface="Arial"/>
                <a:cs typeface="Arial"/>
              </a:rPr>
              <a:t>The actual LSE to minimum theoretical </a:t>
            </a:r>
            <a:r>
              <a:rPr lang="en-US" sz="1800" b="1" dirty="0" smtClean="0">
                <a:latin typeface="Arial"/>
                <a:cs typeface="Arial"/>
              </a:rPr>
              <a:t>LSE ratio demonstrated the model works consistently for this range of </a:t>
            </a:r>
            <a:r>
              <a:rPr lang="en-US" sz="1800" b="1" smtClean="0">
                <a:latin typeface="Arial"/>
                <a:cs typeface="Arial"/>
              </a:rPr>
              <a:t>network </a:t>
            </a:r>
            <a:r>
              <a:rPr lang="en-US" sz="1800" b="1" smtClean="0">
                <a:latin typeface="Arial"/>
                <a:cs typeface="Arial"/>
              </a:rPr>
              <a:t>sizes. The </a:t>
            </a:r>
            <a:r>
              <a:rPr lang="en-US" sz="1800" b="1" dirty="0" smtClean="0">
                <a:latin typeface="Arial"/>
                <a:cs typeface="Arial"/>
              </a:rPr>
              <a:t>parameter comparisons show how the parameters can change </a:t>
            </a:r>
            <a:r>
              <a:rPr lang="en-US" sz="1800" b="1" smtClean="0">
                <a:latin typeface="Arial"/>
                <a:cs typeface="Arial"/>
              </a:rPr>
              <a:t>with </a:t>
            </a:r>
            <a:r>
              <a:rPr lang="en-US" sz="1800" b="1" smtClean="0">
                <a:latin typeface="Arial"/>
                <a:cs typeface="Arial"/>
              </a:rPr>
              <a:t>the removal of nodes and edges from the networks</a:t>
            </a:r>
            <a:r>
              <a:rPr lang="en-US" sz="1800" b="1" dirty="0" smtClean="0">
                <a:latin typeface="Arial"/>
                <a:cs typeface="Arial"/>
              </a:rPr>
              <a:t>. </a:t>
            </a:r>
          </a:p>
          <a:p>
            <a:pPr marL="228600" indent="-228600">
              <a:buFont typeface="Arial"/>
              <a:buChar char="•"/>
            </a:pPr>
            <a:r>
              <a:rPr lang="en-US" sz="1800" b="1" dirty="0" smtClean="0">
                <a:latin typeface="Arial"/>
                <a:cs typeface="Arial"/>
              </a:rPr>
              <a:t>Expression plots </a:t>
            </a:r>
            <a:r>
              <a:rPr lang="en-US" sz="1800" b="1" smtClean="0">
                <a:latin typeface="Arial"/>
                <a:cs typeface="Arial"/>
              </a:rPr>
              <a:t>showed </a:t>
            </a:r>
            <a:r>
              <a:rPr lang="en-US" sz="1800" b="1" smtClean="0">
                <a:latin typeface="Arial"/>
                <a:cs typeface="Arial"/>
              </a:rPr>
              <a:t>that</a:t>
            </a:r>
            <a:r>
              <a:rPr lang="en-US" sz="1800" b="1" smtClean="0">
                <a:latin typeface="Arial"/>
                <a:cs typeface="Arial"/>
              </a:rPr>
              <a:t> </a:t>
            </a:r>
            <a:r>
              <a:rPr lang="en-US" sz="1800" b="1" dirty="0" smtClean="0">
                <a:latin typeface="Arial"/>
                <a:cs typeface="Arial"/>
              </a:rPr>
              <a:t>the model fit the smaller networks better than the larger ones, which may </a:t>
            </a:r>
            <a:r>
              <a:rPr lang="en-US" sz="1800" b="1" smtClean="0">
                <a:latin typeface="Arial"/>
                <a:cs typeface="Arial"/>
              </a:rPr>
              <a:t>have </a:t>
            </a:r>
            <a:r>
              <a:rPr lang="en-US" sz="1800" b="1" smtClean="0">
                <a:latin typeface="Arial"/>
                <a:cs typeface="Arial"/>
              </a:rPr>
              <a:t>been due to the smaller number of parameters being estimated.</a:t>
            </a:r>
            <a:endParaRPr lang="en-US" sz="1800" b="1" dirty="0" smtClean="0">
              <a:latin typeface="Arial"/>
              <a:cs typeface="Arial"/>
            </a:endParaRPr>
          </a:p>
          <a:p>
            <a:pPr marL="228600" indent="-228600">
              <a:buFont typeface="Arial"/>
              <a:buChar char="•"/>
            </a:pPr>
            <a:r>
              <a:rPr lang="en-US" sz="1800" b="1" dirty="0" smtClean="0">
                <a:latin typeface="Arial"/>
                <a:cs typeface="Arial"/>
              </a:rPr>
              <a:t>From the </a:t>
            </a:r>
            <a:r>
              <a:rPr lang="en-US" sz="1800" b="1" smtClean="0">
                <a:latin typeface="Arial"/>
                <a:cs typeface="Arial"/>
              </a:rPr>
              <a:t>sum </a:t>
            </a:r>
            <a:r>
              <a:rPr lang="en-US" sz="1800" b="1" smtClean="0">
                <a:latin typeface="Arial"/>
                <a:cs typeface="Arial"/>
              </a:rPr>
              <a:t>MSE’s, </a:t>
            </a:r>
            <a:r>
              <a:rPr lang="en-US" sz="1800" b="1" dirty="0" smtClean="0">
                <a:latin typeface="Arial"/>
                <a:cs typeface="Arial"/>
              </a:rPr>
              <a:t>it was found that the genes that </a:t>
            </a:r>
            <a:r>
              <a:rPr lang="en-US" sz="1800" b="1" smtClean="0">
                <a:latin typeface="Arial"/>
                <a:cs typeface="Arial"/>
              </a:rPr>
              <a:t>have </a:t>
            </a:r>
            <a:r>
              <a:rPr lang="en-US" sz="1800" b="1" smtClean="0">
                <a:latin typeface="Arial"/>
                <a:cs typeface="Arial"/>
              </a:rPr>
              <a:t>inputs </a:t>
            </a:r>
            <a:r>
              <a:rPr lang="en-US" sz="1800" b="1" dirty="0" smtClean="0">
                <a:latin typeface="Arial"/>
                <a:cs typeface="Arial"/>
              </a:rPr>
              <a:t>are modeled more accurately than those </a:t>
            </a:r>
            <a:r>
              <a:rPr lang="en-US" sz="1800" b="1" smtClean="0">
                <a:latin typeface="Arial"/>
                <a:cs typeface="Arial"/>
              </a:rPr>
              <a:t>that </a:t>
            </a:r>
            <a:r>
              <a:rPr lang="en-US" sz="1800" b="1" smtClean="0">
                <a:latin typeface="Arial"/>
                <a:cs typeface="Arial"/>
              </a:rPr>
              <a:t>have only outputs. </a:t>
            </a:r>
            <a:endParaRPr lang="en-US" sz="1800" b="1" dirty="0" smtClean="0">
              <a:latin typeface="Arial"/>
              <a:cs typeface="Arial"/>
            </a:endParaRPr>
          </a:p>
          <a:p>
            <a:pPr marL="342900" indent="-342900">
              <a:buFont typeface="Arial"/>
              <a:buChar char="•"/>
            </a:pPr>
            <a:endParaRPr lang="en-US" sz="1900" b="1" dirty="0" smtClean="0">
              <a:latin typeface="Arial"/>
              <a:cs typeface="Arial"/>
            </a:endParaRPr>
          </a:p>
          <a:p>
            <a:pPr marL="342900" indent="-342900">
              <a:buFont typeface="Arial"/>
              <a:buChar char="•"/>
            </a:pPr>
            <a:endParaRPr lang="en-US" sz="1800" b="1" dirty="0" smtClean="0">
              <a:latin typeface="Arial"/>
              <a:cs typeface="Arial"/>
            </a:endParaRPr>
          </a:p>
        </p:txBody>
      </p:sp>
      <p:sp>
        <p:nvSpPr>
          <p:cNvPr id="56" name="TextBox 55"/>
          <p:cNvSpPr txBox="1"/>
          <p:nvPr/>
        </p:nvSpPr>
        <p:spPr>
          <a:xfrm>
            <a:off x="-13873784" y="37419107"/>
            <a:ext cx="30019466" cy="461665"/>
          </a:xfrm>
          <a:prstGeom prst="rect">
            <a:avLst/>
          </a:prstGeom>
          <a:solidFill>
            <a:schemeClr val="bg1">
              <a:lumMod val="85000"/>
            </a:schemeClr>
          </a:solid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Degree distribution charts</a:t>
            </a:r>
            <a:endParaRPr lang="en-US" sz="2400" b="1" dirty="0">
              <a:latin typeface="Arial" panose="020B0604020202020204" pitchFamily="34" charset="0"/>
              <a:cs typeface="Arial" panose="020B0604020202020204" pitchFamily="34" charset="0"/>
            </a:endParaRPr>
          </a:p>
        </p:txBody>
      </p:sp>
      <p:sp>
        <p:nvSpPr>
          <p:cNvPr id="57" name="TextBox 56"/>
          <p:cNvSpPr txBox="1"/>
          <p:nvPr/>
        </p:nvSpPr>
        <p:spPr>
          <a:xfrm>
            <a:off x="25344677" y="15067940"/>
            <a:ext cx="17666543" cy="461665"/>
          </a:xfrm>
          <a:prstGeom prst="rect">
            <a:avLst/>
          </a:prstGeom>
          <a:solidFill>
            <a:schemeClr val="bg1">
              <a:lumMod val="85000"/>
            </a:schemeClr>
          </a:solid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Parameter comparison charts for threshold b, production rates, and network weights</a:t>
            </a:r>
            <a:endParaRPr lang="en-US" sz="2400" b="1" dirty="0">
              <a:latin typeface="Arial" panose="020B0604020202020204" pitchFamily="34" charset="0"/>
              <a:cs typeface="Arial" panose="020B0604020202020204" pitchFamily="34" charset="0"/>
            </a:endParaRPr>
          </a:p>
        </p:txBody>
      </p:sp>
      <p:sp>
        <p:nvSpPr>
          <p:cNvPr id="68" name="TextBox 67"/>
          <p:cNvSpPr txBox="1"/>
          <p:nvPr/>
        </p:nvSpPr>
        <p:spPr>
          <a:xfrm>
            <a:off x="25061719" y="5743412"/>
            <a:ext cx="6133371" cy="418528"/>
          </a:xfrm>
          <a:prstGeom prst="rect">
            <a:avLst/>
          </a:prstGeom>
          <a:noFill/>
        </p:spPr>
        <p:txBody>
          <a:bodyPr wrap="square" rtlCol="0">
            <a:spAutoFit/>
          </a:bodyPr>
          <a:lstStyle/>
          <a:p>
            <a:pPr algn="ctr"/>
            <a:r>
              <a:rPr lang="en-US" sz="2100" b="1" dirty="0" smtClean="0">
                <a:latin typeface="Arial"/>
                <a:cs typeface="Arial"/>
              </a:rPr>
              <a:t>24 Genes, 46 Edges</a:t>
            </a:r>
          </a:p>
        </p:txBody>
      </p:sp>
      <p:pic>
        <p:nvPicPr>
          <p:cNvPr id="1749" name="Picture 7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663470" y="6166534"/>
            <a:ext cx="5192090" cy="3409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0" name="Picture 7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370516" y="6204993"/>
            <a:ext cx="4899693" cy="3229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1" name="Picture 7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412788" y="6161940"/>
            <a:ext cx="5057572" cy="3308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3" name="Chart 72"/>
          <p:cNvGraphicFramePr>
            <a:graphicFrameLocks/>
          </p:cNvGraphicFramePr>
          <p:nvPr>
            <p:extLst>
              <p:ext uri="{D42A27DB-BD31-4B8C-83A1-F6EECF244321}">
                <p14:modId xmlns:p14="http://schemas.microsoft.com/office/powerpoint/2010/main" val="760783167"/>
              </p:ext>
            </p:extLst>
          </p:nvPr>
        </p:nvGraphicFramePr>
        <p:xfrm>
          <a:off x="25654762" y="11326651"/>
          <a:ext cx="4719638" cy="2605629"/>
        </p:xfrm>
        <a:graphic>
          <a:graphicData uri="http://schemas.openxmlformats.org/drawingml/2006/chart">
            <c:chart xmlns:c="http://schemas.openxmlformats.org/drawingml/2006/chart" xmlns:r="http://schemas.openxmlformats.org/officeDocument/2006/relationships" r:id="rId14"/>
          </a:graphicData>
        </a:graphic>
      </p:graphicFrame>
      <p:pic>
        <p:nvPicPr>
          <p:cNvPr id="1761" name="Picture 73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23099" y="27736636"/>
            <a:ext cx="5541158" cy="4479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4" name="Chart 73"/>
          <p:cNvGraphicFramePr>
            <a:graphicFrameLocks/>
          </p:cNvGraphicFramePr>
          <p:nvPr>
            <p:extLst>
              <p:ext uri="{D42A27DB-BD31-4B8C-83A1-F6EECF244321}">
                <p14:modId xmlns:p14="http://schemas.microsoft.com/office/powerpoint/2010/main" val="2822656977"/>
              </p:ext>
            </p:extLst>
          </p:nvPr>
        </p:nvGraphicFramePr>
        <p:xfrm>
          <a:off x="13399585" y="11326651"/>
          <a:ext cx="4886283" cy="2605629"/>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77" name="Chart 76"/>
          <p:cNvGraphicFramePr>
            <a:graphicFrameLocks/>
          </p:cNvGraphicFramePr>
          <p:nvPr>
            <p:extLst>
              <p:ext uri="{D42A27DB-BD31-4B8C-83A1-F6EECF244321}">
                <p14:modId xmlns:p14="http://schemas.microsoft.com/office/powerpoint/2010/main" val="2172060317"/>
              </p:ext>
            </p:extLst>
          </p:nvPr>
        </p:nvGraphicFramePr>
        <p:xfrm>
          <a:off x="37888445" y="11331463"/>
          <a:ext cx="4581915" cy="2550733"/>
        </p:xfrm>
        <a:graphic>
          <a:graphicData uri="http://schemas.openxmlformats.org/drawingml/2006/chart">
            <c:chart xmlns:c="http://schemas.openxmlformats.org/drawingml/2006/chart" xmlns:r="http://schemas.openxmlformats.org/officeDocument/2006/relationships" r:id="rId17"/>
          </a:graphicData>
        </a:graphic>
      </p:graphicFrame>
      <p:pic>
        <p:nvPicPr>
          <p:cNvPr id="58" name="Picture 2"/>
          <p:cNvPicPr>
            <a:picLocks noChangeAspect="1" noChangeArrowheads="1"/>
          </p:cNvPicPr>
          <p:nvPr/>
        </p:nvPicPr>
        <p:blipFill rotWithShape="1">
          <a:blip r:embed="rId18">
            <a:extLst>
              <a:ext uri="{28A0092B-C50C-407E-A947-70E740481C1C}">
                <a14:useLocalDpi xmlns:a14="http://schemas.microsoft.com/office/drawing/2010/main" val="0"/>
              </a:ext>
            </a:extLst>
          </a:blip>
          <a:srcRect l="16282" t="30715" r="2086" b="20415"/>
          <a:stretch/>
        </p:blipFill>
        <p:spPr bwMode="auto">
          <a:xfrm>
            <a:off x="31357646" y="6172071"/>
            <a:ext cx="5065779" cy="3262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74" name="Picture 75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9593904" y="6204995"/>
            <a:ext cx="4748056" cy="3370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TextBox 61"/>
          <p:cNvSpPr txBox="1"/>
          <p:nvPr/>
        </p:nvSpPr>
        <p:spPr>
          <a:xfrm>
            <a:off x="19685236" y="5743412"/>
            <a:ext cx="5467816" cy="418528"/>
          </a:xfrm>
          <a:prstGeom prst="rect">
            <a:avLst/>
          </a:prstGeom>
          <a:noFill/>
        </p:spPr>
        <p:txBody>
          <a:bodyPr wrap="square" rtlCol="0">
            <a:spAutoFit/>
          </a:bodyPr>
          <a:lstStyle/>
          <a:p>
            <a:pPr algn="ctr"/>
            <a:r>
              <a:rPr lang="en-US" sz="2100" b="1" dirty="0" smtClean="0">
                <a:latin typeface="Arial"/>
                <a:cs typeface="Arial"/>
              </a:rPr>
              <a:t>29 </a:t>
            </a:r>
            <a:r>
              <a:rPr lang="en-US" sz="2100" b="1" dirty="0">
                <a:latin typeface="Arial"/>
                <a:cs typeface="Arial"/>
              </a:rPr>
              <a:t>G</a:t>
            </a:r>
            <a:r>
              <a:rPr lang="en-US" sz="2100" b="1" dirty="0" smtClean="0">
                <a:latin typeface="Arial"/>
                <a:cs typeface="Arial"/>
              </a:rPr>
              <a:t>enes, 88 Edges</a:t>
            </a:r>
          </a:p>
        </p:txBody>
      </p:sp>
      <p:sp>
        <p:nvSpPr>
          <p:cNvPr id="63" name="TextBox 62"/>
          <p:cNvSpPr txBox="1"/>
          <p:nvPr/>
        </p:nvSpPr>
        <p:spPr>
          <a:xfrm>
            <a:off x="32159962" y="5755558"/>
            <a:ext cx="5395432" cy="415498"/>
          </a:xfrm>
          <a:prstGeom prst="rect">
            <a:avLst/>
          </a:prstGeom>
          <a:noFill/>
        </p:spPr>
        <p:txBody>
          <a:bodyPr wrap="square" rtlCol="0">
            <a:spAutoFit/>
          </a:bodyPr>
          <a:lstStyle/>
          <a:p>
            <a:pPr algn="ctr"/>
            <a:r>
              <a:rPr lang="en-US" sz="2100" b="1" dirty="0" smtClean="0">
                <a:latin typeface="Arial"/>
                <a:cs typeface="Arial"/>
              </a:rPr>
              <a:t>19 Genes, 36 Edges</a:t>
            </a:r>
          </a:p>
        </p:txBody>
      </p:sp>
      <p:graphicFrame>
        <p:nvGraphicFramePr>
          <p:cNvPr id="69" name="Chart 68"/>
          <p:cNvGraphicFramePr>
            <a:graphicFrameLocks/>
          </p:cNvGraphicFramePr>
          <p:nvPr>
            <p:extLst>
              <p:ext uri="{D42A27DB-BD31-4B8C-83A1-F6EECF244321}">
                <p14:modId xmlns:p14="http://schemas.microsoft.com/office/powerpoint/2010/main" val="849365779"/>
              </p:ext>
            </p:extLst>
          </p:nvPr>
        </p:nvGraphicFramePr>
        <p:xfrm>
          <a:off x="25440727" y="15659514"/>
          <a:ext cx="5938199" cy="3302586"/>
        </p:xfrm>
        <a:graphic>
          <a:graphicData uri="http://schemas.openxmlformats.org/drawingml/2006/chart">
            <c:chart xmlns:c="http://schemas.openxmlformats.org/drawingml/2006/chart" xmlns:r="http://schemas.openxmlformats.org/officeDocument/2006/relationships" r:id="rId20"/>
          </a:graphicData>
        </a:graphic>
      </p:graphicFrame>
      <p:graphicFrame>
        <p:nvGraphicFramePr>
          <p:cNvPr id="70" name="Chart 69"/>
          <p:cNvGraphicFramePr>
            <a:graphicFrameLocks/>
          </p:cNvGraphicFramePr>
          <p:nvPr>
            <p:extLst>
              <p:ext uri="{D42A27DB-BD31-4B8C-83A1-F6EECF244321}">
                <p14:modId xmlns:p14="http://schemas.microsoft.com/office/powerpoint/2010/main" val="3987536611"/>
              </p:ext>
            </p:extLst>
          </p:nvPr>
        </p:nvGraphicFramePr>
        <p:xfrm>
          <a:off x="31602063" y="15626246"/>
          <a:ext cx="5873098" cy="3256542"/>
        </p:xfrm>
        <a:graphic>
          <a:graphicData uri="http://schemas.openxmlformats.org/drawingml/2006/chart">
            <c:chart xmlns:c="http://schemas.openxmlformats.org/drawingml/2006/chart" xmlns:r="http://schemas.openxmlformats.org/officeDocument/2006/relationships" r:id="rId21"/>
          </a:graphicData>
        </a:graphic>
      </p:graphicFrame>
      <p:pic>
        <p:nvPicPr>
          <p:cNvPr id="65" name="Content Placeholder 3"/>
          <p:cNvPicPr>
            <a:picLocks noChangeAspect="1"/>
          </p:cNvPicPr>
          <p:nvPr/>
        </p:nvPicPr>
        <p:blipFill rotWithShape="1">
          <a:blip r:embed="rId22"/>
          <a:srcRect l="18748" t="8419" r="17801" b="19185"/>
          <a:stretch/>
        </p:blipFill>
        <p:spPr>
          <a:xfrm>
            <a:off x="13399585" y="21349273"/>
            <a:ext cx="5057738" cy="3246011"/>
          </a:xfrm>
          <a:prstGeom prst="rect">
            <a:avLst/>
          </a:prstGeom>
        </p:spPr>
      </p:pic>
      <p:pic>
        <p:nvPicPr>
          <p:cNvPr id="66" name="Content Placeholder 3"/>
          <p:cNvPicPr>
            <a:picLocks noChangeAspect="1"/>
          </p:cNvPicPr>
          <p:nvPr/>
        </p:nvPicPr>
        <p:blipFill rotWithShape="1">
          <a:blip r:embed="rId23"/>
          <a:srcRect l="17800" t="6735" r="15907" b="19186"/>
          <a:stretch/>
        </p:blipFill>
        <p:spPr>
          <a:xfrm>
            <a:off x="18852203" y="21349274"/>
            <a:ext cx="5164110" cy="3246011"/>
          </a:xfrm>
          <a:prstGeom prst="rect">
            <a:avLst/>
          </a:prstGeom>
        </p:spPr>
      </p:pic>
      <p:pic>
        <p:nvPicPr>
          <p:cNvPr id="67" name="Content Placeholder 3"/>
          <p:cNvPicPr>
            <a:picLocks noChangeAspect="1"/>
          </p:cNvPicPr>
          <p:nvPr/>
        </p:nvPicPr>
        <p:blipFill rotWithShape="1">
          <a:blip r:embed="rId24"/>
          <a:srcRect l="21589" t="6734" r="17801" b="20870"/>
          <a:stretch/>
        </p:blipFill>
        <p:spPr>
          <a:xfrm>
            <a:off x="24922969" y="21253093"/>
            <a:ext cx="5117577" cy="3438372"/>
          </a:xfrm>
          <a:prstGeom prst="rect">
            <a:avLst/>
          </a:prstGeom>
        </p:spPr>
      </p:pic>
      <p:pic>
        <p:nvPicPr>
          <p:cNvPr id="71" name="Content Placeholder 3"/>
          <p:cNvPicPr>
            <a:picLocks noChangeAspect="1"/>
          </p:cNvPicPr>
          <p:nvPr/>
        </p:nvPicPr>
        <p:blipFill rotWithShape="1">
          <a:blip r:embed="rId25"/>
          <a:srcRect l="19695" t="6735" r="15907" b="19186"/>
          <a:stretch/>
        </p:blipFill>
        <p:spPr>
          <a:xfrm>
            <a:off x="13399584" y="24855742"/>
            <a:ext cx="5246593" cy="3394855"/>
          </a:xfrm>
          <a:prstGeom prst="rect">
            <a:avLst/>
          </a:prstGeom>
        </p:spPr>
      </p:pic>
      <p:pic>
        <p:nvPicPr>
          <p:cNvPr id="72" name="Content Placeholder 3"/>
          <p:cNvPicPr>
            <a:picLocks noChangeAspect="1"/>
          </p:cNvPicPr>
          <p:nvPr/>
        </p:nvPicPr>
        <p:blipFill rotWithShape="1">
          <a:blip r:embed="rId26"/>
          <a:srcRect l="21589" t="6735" r="15906" b="19186"/>
          <a:stretch/>
        </p:blipFill>
        <p:spPr>
          <a:xfrm>
            <a:off x="18855560" y="24809357"/>
            <a:ext cx="5160753" cy="3440503"/>
          </a:xfrm>
          <a:prstGeom prst="rect">
            <a:avLst/>
          </a:prstGeom>
        </p:spPr>
      </p:pic>
      <p:graphicFrame>
        <p:nvGraphicFramePr>
          <p:cNvPr id="79" name="Chart 78"/>
          <p:cNvGraphicFramePr>
            <a:graphicFrameLocks/>
          </p:cNvGraphicFramePr>
          <p:nvPr>
            <p:extLst>
              <p:ext uri="{D42A27DB-BD31-4B8C-83A1-F6EECF244321}">
                <p14:modId xmlns:p14="http://schemas.microsoft.com/office/powerpoint/2010/main" val="3206930034"/>
              </p:ext>
            </p:extLst>
          </p:nvPr>
        </p:nvGraphicFramePr>
        <p:xfrm>
          <a:off x="37802819" y="15641697"/>
          <a:ext cx="4817713" cy="3241091"/>
        </p:xfrm>
        <a:graphic>
          <a:graphicData uri="http://schemas.openxmlformats.org/drawingml/2006/chart">
            <c:chart xmlns:c="http://schemas.openxmlformats.org/drawingml/2006/chart" xmlns:r="http://schemas.openxmlformats.org/officeDocument/2006/relationships" r:id="rId27"/>
          </a:graphicData>
        </a:graphic>
      </p:graphicFrame>
      <p:pic>
        <p:nvPicPr>
          <p:cNvPr id="9" name="Picture 8"/>
          <p:cNvPicPr>
            <a:picLocks noChangeAspect="1"/>
          </p:cNvPicPr>
          <p:nvPr/>
        </p:nvPicPr>
        <p:blipFill>
          <a:blip r:embed="rId28"/>
          <a:stretch>
            <a:fillRect/>
          </a:stretch>
        </p:blipFill>
        <p:spPr>
          <a:xfrm>
            <a:off x="1131685" y="2578250"/>
            <a:ext cx="3745115" cy="1631800"/>
          </a:xfrm>
          <a:prstGeom prst="rect">
            <a:avLst/>
          </a:prstGeom>
        </p:spPr>
      </p:pic>
      <p:sp>
        <p:nvSpPr>
          <p:cNvPr id="14" name="TextBox 13"/>
          <p:cNvSpPr txBox="1"/>
          <p:nvPr/>
        </p:nvSpPr>
        <p:spPr>
          <a:xfrm>
            <a:off x="13663470" y="9656323"/>
            <a:ext cx="29141659" cy="969496"/>
          </a:xfrm>
          <a:prstGeom prst="rect">
            <a:avLst/>
          </a:prstGeom>
          <a:noFill/>
        </p:spPr>
        <p:txBody>
          <a:bodyPr wrap="square" numCol="2" rtlCol="0">
            <a:spAutoFit/>
          </a:bodyPr>
          <a:lstStyle/>
          <a:p>
            <a:pPr marL="228600" indent="-228600">
              <a:buFont typeface="Arial" panose="020B0604020202020204" pitchFamily="34" charset="0"/>
              <a:buChar char="•"/>
            </a:pPr>
            <a:r>
              <a:rPr lang="en-US" sz="1900" b="1" dirty="0" err="1" smtClean="0">
                <a:latin typeface="Arial" panose="020B0604020202020204" pitchFamily="34" charset="0"/>
                <a:cs typeface="Arial" panose="020B0604020202020204" pitchFamily="34" charset="0"/>
              </a:rPr>
              <a:t>GRNsight</a:t>
            </a:r>
            <a:r>
              <a:rPr lang="en-US" sz="1900" b="1" dirty="0" smtClean="0">
                <a:latin typeface="Arial" panose="020B0604020202020204" pitchFamily="34" charset="0"/>
                <a:cs typeface="Arial" panose="020B0604020202020204" pitchFamily="34" charset="0"/>
              </a:rPr>
              <a:t> automatically generates weighted network graphs from the output spreadsheets produced by </a:t>
            </a:r>
            <a:r>
              <a:rPr lang="en-US" sz="1900" b="1" dirty="0" err="1" smtClean="0">
                <a:latin typeface="Arial" panose="020B0604020202020204" pitchFamily="34" charset="0"/>
                <a:cs typeface="Arial" panose="020B0604020202020204" pitchFamily="34" charset="0"/>
              </a:rPr>
              <a:t>GRNmap</a:t>
            </a:r>
            <a:r>
              <a:rPr lang="en-US" sz="1900" b="1" dirty="0" smtClean="0">
                <a:latin typeface="Arial" panose="020B0604020202020204" pitchFamily="34" charset="0"/>
                <a:cs typeface="Arial" panose="020B0604020202020204" pitchFamily="34" charset="0"/>
              </a:rPr>
              <a:t>. </a:t>
            </a:r>
          </a:p>
          <a:p>
            <a:pPr marL="228600" indent="-228600">
              <a:buFont typeface="Arial" panose="020B0604020202020204" pitchFamily="34" charset="0"/>
              <a:buChar char="•"/>
            </a:pPr>
            <a:r>
              <a:rPr lang="en-US" sz="1900" b="1" smtClean="0">
                <a:latin typeface="Arial" panose="020B0604020202020204" pitchFamily="34" charset="0"/>
                <a:cs typeface="Arial" panose="020B0604020202020204" pitchFamily="34" charset="0"/>
              </a:rPr>
              <a:t>The absolute </a:t>
            </a:r>
            <a:r>
              <a:rPr lang="en-US" sz="1900" b="1" dirty="0" smtClean="0">
                <a:latin typeface="Arial" panose="020B0604020202020204" pitchFamily="34" charset="0"/>
                <a:cs typeface="Arial" panose="020B0604020202020204" pitchFamily="34" charset="0"/>
              </a:rPr>
              <a:t>value </a:t>
            </a:r>
            <a:r>
              <a:rPr lang="en-US" sz="1900" b="1" smtClean="0">
                <a:latin typeface="Arial" panose="020B0604020202020204" pitchFamily="34" charset="0"/>
                <a:cs typeface="Arial" panose="020B0604020202020204" pitchFamily="34" charset="0"/>
              </a:rPr>
              <a:t>of </a:t>
            </a:r>
            <a:r>
              <a:rPr lang="en-US" sz="1900" b="1" smtClean="0">
                <a:latin typeface="Arial" panose="020B0604020202020204" pitchFamily="34" charset="0"/>
                <a:cs typeface="Arial" panose="020B0604020202020204" pitchFamily="34" charset="0"/>
              </a:rPr>
              <a:t>the individual weight parameters </a:t>
            </a:r>
            <a:r>
              <a:rPr lang="en-US" sz="1900" b="1" dirty="0" smtClean="0">
                <a:latin typeface="Arial" panose="020B0604020202020204" pitchFamily="34" charset="0"/>
                <a:cs typeface="Arial" panose="020B0604020202020204" pitchFamily="34" charset="0"/>
              </a:rPr>
              <a:t>are divided by the largest value, which distributes them on a </a:t>
            </a:r>
            <a:r>
              <a:rPr lang="en-US" sz="1900" b="1" smtClean="0">
                <a:latin typeface="Arial" panose="020B0604020202020204" pitchFamily="34" charset="0"/>
                <a:cs typeface="Arial" panose="020B0604020202020204" pitchFamily="34" charset="0"/>
              </a:rPr>
              <a:t>linear </a:t>
            </a:r>
            <a:r>
              <a:rPr lang="en-US" sz="1900" b="1" smtClean="0">
                <a:latin typeface="Arial" panose="020B0604020202020204" pitchFamily="34" charset="0"/>
                <a:cs typeface="Arial" panose="020B0604020202020204" pitchFamily="34" charset="0"/>
              </a:rPr>
              <a:t>scale </a:t>
            </a:r>
            <a:r>
              <a:rPr lang="en-US" sz="1900" b="1" smtClean="0">
                <a:latin typeface="Arial" panose="020B0604020202020204" pitchFamily="34" charset="0"/>
                <a:cs typeface="Arial" panose="020B0604020202020204" pitchFamily="34" charset="0"/>
              </a:rPr>
              <a:t>between </a:t>
            </a:r>
            <a:r>
              <a:rPr lang="en-US" sz="1900" b="1" smtClean="0">
                <a:latin typeface="Arial" panose="020B0604020202020204" pitchFamily="34" charset="0"/>
                <a:cs typeface="Arial" panose="020B0604020202020204" pitchFamily="34" charset="0"/>
              </a:rPr>
              <a:t>0 </a:t>
            </a:r>
            <a:r>
              <a:rPr lang="en-US" sz="1900" b="1" dirty="0" smtClean="0">
                <a:latin typeface="Arial" panose="020B0604020202020204" pitchFamily="34" charset="0"/>
                <a:cs typeface="Arial" panose="020B0604020202020204" pitchFamily="34" charset="0"/>
              </a:rPr>
              <a:t>and 1; the thin lines have values near 0 while the thick lines have values near 1. </a:t>
            </a:r>
          </a:p>
          <a:p>
            <a:pPr marL="228600" indent="-2286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Positive weights are colored </a:t>
            </a:r>
            <a:r>
              <a:rPr lang="en-US" sz="1900" b="1" smtClean="0">
                <a:latin typeface="Arial" panose="020B0604020202020204" pitchFamily="34" charset="0"/>
                <a:cs typeface="Arial" panose="020B0604020202020204" pitchFamily="34" charset="0"/>
              </a:rPr>
              <a:t>magenta </a:t>
            </a:r>
            <a:r>
              <a:rPr lang="en-US" sz="1900" b="1" smtClean="0">
                <a:latin typeface="Arial" panose="020B0604020202020204" pitchFamily="34" charset="0"/>
                <a:cs typeface="Arial" panose="020B0604020202020204" pitchFamily="34" charset="0"/>
              </a:rPr>
              <a:t>to indicate activation, </a:t>
            </a:r>
            <a:r>
              <a:rPr lang="en-US" sz="1900" b="1" dirty="0" smtClean="0">
                <a:latin typeface="Arial" panose="020B0604020202020204" pitchFamily="34" charset="0"/>
                <a:cs typeface="Arial" panose="020B0604020202020204" pitchFamily="34" charset="0"/>
              </a:rPr>
              <a:t>and negative weights are colored </a:t>
            </a:r>
            <a:r>
              <a:rPr lang="en-US" sz="1900" b="1" smtClean="0">
                <a:latin typeface="Arial" panose="020B0604020202020204" pitchFamily="34" charset="0"/>
                <a:cs typeface="Arial" panose="020B0604020202020204" pitchFamily="34" charset="0"/>
              </a:rPr>
              <a:t>cyan </a:t>
            </a:r>
            <a:r>
              <a:rPr lang="en-US" sz="1900" b="1" smtClean="0">
                <a:latin typeface="Arial" panose="020B0604020202020204" pitchFamily="34" charset="0"/>
                <a:cs typeface="Arial" panose="020B0604020202020204" pitchFamily="34" charset="0"/>
              </a:rPr>
              <a:t>to indicate repression.</a:t>
            </a:r>
            <a:endParaRPr lang="en-US" sz="1900" b="1" dirty="0" smtClean="0">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Weights within +/- 0.05 of zero are </a:t>
            </a:r>
            <a:r>
              <a:rPr lang="en-US" sz="1900" b="1" smtClean="0">
                <a:latin typeface="Arial" panose="020B0604020202020204" pitchFamily="34" charset="0"/>
                <a:cs typeface="Arial" panose="020B0604020202020204" pitchFamily="34" charset="0"/>
              </a:rPr>
              <a:t>colored </a:t>
            </a:r>
            <a:r>
              <a:rPr lang="en-US" sz="1900" b="1" smtClean="0">
                <a:latin typeface="Arial" panose="020B0604020202020204" pitchFamily="34" charset="0"/>
                <a:cs typeface="Arial" panose="020B0604020202020204" pitchFamily="34" charset="0"/>
              </a:rPr>
              <a:t>grey to indicate a </a:t>
            </a:r>
            <a:r>
              <a:rPr lang="en-US" sz="1900" b="1" dirty="0" smtClean="0">
                <a:latin typeface="Arial" panose="020B0604020202020204" pitchFamily="34" charset="0"/>
                <a:cs typeface="Arial" panose="020B0604020202020204" pitchFamily="34" charset="0"/>
              </a:rPr>
              <a:t>negligible influence on the target gene. </a:t>
            </a:r>
            <a:endParaRPr lang="en-US" sz="1900" b="1" dirty="0">
              <a:latin typeface="Arial" panose="020B0604020202020204" pitchFamily="34" charset="0"/>
              <a:cs typeface="Arial" panose="020B0604020202020204" pitchFamily="34" charset="0"/>
            </a:endParaRPr>
          </a:p>
        </p:txBody>
      </p:sp>
      <p:sp>
        <p:nvSpPr>
          <p:cNvPr id="78" name="TextBox 77"/>
          <p:cNvSpPr txBox="1"/>
          <p:nvPr/>
        </p:nvSpPr>
        <p:spPr>
          <a:xfrm>
            <a:off x="13016775" y="10698343"/>
            <a:ext cx="29994445" cy="461665"/>
          </a:xfrm>
          <a:prstGeom prst="rect">
            <a:avLst/>
          </a:prstGeom>
          <a:solidFill>
            <a:schemeClr val="bg1">
              <a:lumMod val="85000"/>
            </a:schemeClr>
          </a:solidFill>
        </p:spPr>
        <p:txBody>
          <a:bodyPr wrap="square" rtlCol="0">
            <a:spAutoFit/>
          </a:bodyPr>
          <a:lstStyle/>
          <a:p>
            <a:pPr algn="ctr"/>
            <a:r>
              <a:rPr lang="en-US" sz="2400" b="1" smtClean="0">
                <a:latin typeface="Arial" panose="020B0604020202020204" pitchFamily="34" charset="0"/>
                <a:cs typeface="Arial" panose="020B0604020202020204" pitchFamily="34" charset="0"/>
              </a:rPr>
              <a:t>In-Degree </a:t>
            </a:r>
            <a:r>
              <a:rPr lang="en-US" sz="2400" b="1" smtClean="0">
                <a:latin typeface="Arial" panose="020B0604020202020204" pitchFamily="34" charset="0"/>
                <a:cs typeface="Arial" panose="020B0604020202020204" pitchFamily="34" charset="0"/>
              </a:rPr>
              <a:t>and </a:t>
            </a:r>
            <a:r>
              <a:rPr lang="en-US" sz="2400" b="1" smtClean="0">
                <a:latin typeface="Arial" panose="020B0604020202020204" pitchFamily="34" charset="0"/>
                <a:cs typeface="Arial" panose="020B0604020202020204" pitchFamily="34" charset="0"/>
              </a:rPr>
              <a:t>Out-Degree </a:t>
            </a:r>
            <a:r>
              <a:rPr lang="en-US" sz="2400" b="1" dirty="0" smtClean="0">
                <a:latin typeface="Arial" panose="020B0604020202020204" pitchFamily="34" charset="0"/>
                <a:cs typeface="Arial" panose="020B0604020202020204" pitchFamily="34" charset="0"/>
              </a:rPr>
              <a:t>Distributions for All Five  Networks </a:t>
            </a:r>
            <a:endParaRPr lang="en-US" sz="2400" b="1" dirty="0">
              <a:latin typeface="Arial" panose="020B0604020202020204" pitchFamily="34" charset="0"/>
              <a:cs typeface="Arial" panose="020B0604020202020204" pitchFamily="34" charset="0"/>
            </a:endParaRPr>
          </a:p>
        </p:txBody>
      </p:sp>
      <p:sp>
        <p:nvSpPr>
          <p:cNvPr id="8" name="TextBox 7"/>
          <p:cNvSpPr txBox="1"/>
          <p:nvPr/>
        </p:nvSpPr>
        <p:spPr>
          <a:xfrm>
            <a:off x="1790700" y="27880528"/>
            <a:ext cx="4333598" cy="369332"/>
          </a:xfrm>
          <a:prstGeom prst="rect">
            <a:avLst/>
          </a:prstGeom>
          <a:solidFill>
            <a:schemeClr val="bg1"/>
          </a:solidFill>
        </p:spPr>
        <p:txBody>
          <a:bodyPr wrap="square" rtlCol="0">
            <a:spAutoFit/>
          </a:bodyPr>
          <a:lstStyle/>
          <a:p>
            <a:r>
              <a:rPr lang="en-US" sz="1800" dirty="0" smtClean="0"/>
              <a:t>L-curve for 15 Gene, 28 Edge Network</a:t>
            </a:r>
            <a:endParaRPr lang="en-US" sz="1800" dirty="0"/>
          </a:p>
        </p:txBody>
      </p:sp>
      <p:sp>
        <p:nvSpPr>
          <p:cNvPr id="21" name="TextBox 20"/>
          <p:cNvSpPr txBox="1"/>
          <p:nvPr/>
        </p:nvSpPr>
        <p:spPr>
          <a:xfrm>
            <a:off x="24182660" y="24737460"/>
            <a:ext cx="6629881" cy="3970318"/>
          </a:xfrm>
          <a:prstGeom prst="rect">
            <a:avLst/>
          </a:prstGeom>
          <a:noFill/>
        </p:spPr>
        <p:txBody>
          <a:bodyPr wrap="square" rtlCol="0">
            <a:spAutoFit/>
          </a:bodyPr>
          <a:lstStyle/>
          <a:p>
            <a:pPr marL="342900" indent="-3429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In addition to production rates, threshold b</a:t>
            </a:r>
            <a:r>
              <a:rPr lang="en-US" sz="1800" b="1" smtClean="0">
                <a:latin typeface="Arial" panose="020B0604020202020204" pitchFamily="34" charset="0"/>
                <a:cs typeface="Arial" panose="020B0604020202020204" pitchFamily="34" charset="0"/>
              </a:rPr>
              <a:t>, </a:t>
            </a:r>
            <a:r>
              <a:rPr lang="en-US" sz="1800" b="1" smtClean="0">
                <a:latin typeface="Arial" panose="020B0604020202020204" pitchFamily="34" charset="0"/>
                <a:cs typeface="Arial" panose="020B0604020202020204" pitchFamily="34" charset="0"/>
              </a:rPr>
              <a:t>and weight parameters, </a:t>
            </a:r>
            <a:r>
              <a:rPr lang="en-US" sz="1800" b="1" dirty="0" err="1" smtClean="0">
                <a:latin typeface="Arial" panose="020B0604020202020204" pitchFamily="34" charset="0"/>
                <a:cs typeface="Arial" panose="020B0604020202020204" pitchFamily="34" charset="0"/>
              </a:rPr>
              <a:t>GRNmap</a:t>
            </a:r>
            <a:r>
              <a:rPr lang="en-US" sz="1800" b="1" dirty="0" smtClean="0">
                <a:latin typeface="Arial" panose="020B0604020202020204" pitchFamily="34" charset="0"/>
                <a:cs typeface="Arial" panose="020B0604020202020204" pitchFamily="34" charset="0"/>
              </a:rPr>
              <a:t> </a:t>
            </a:r>
            <a:r>
              <a:rPr lang="en-US" sz="1800" b="1" smtClean="0">
                <a:latin typeface="Arial" panose="020B0604020202020204" pitchFamily="34" charset="0"/>
                <a:cs typeface="Arial" panose="020B0604020202020204" pitchFamily="34" charset="0"/>
              </a:rPr>
              <a:t>also </a:t>
            </a:r>
            <a:r>
              <a:rPr lang="en-US" sz="1800" b="1" smtClean="0">
                <a:latin typeface="Arial" panose="020B0604020202020204" pitchFamily="34" charset="0"/>
                <a:cs typeface="Arial" panose="020B0604020202020204" pitchFamily="34" charset="0"/>
              </a:rPr>
              <a:t>outputs </a:t>
            </a:r>
            <a:r>
              <a:rPr lang="en-US" sz="1800" b="1" dirty="0" smtClean="0">
                <a:latin typeface="Arial" panose="020B0604020202020204" pitchFamily="34" charset="0"/>
                <a:cs typeface="Arial" panose="020B0604020202020204" pitchFamily="34" charset="0"/>
              </a:rPr>
              <a:t>expression plots for each gene, as shown for the five </a:t>
            </a:r>
            <a:r>
              <a:rPr lang="en-US" sz="1800" b="1" smtClean="0">
                <a:latin typeface="Arial" panose="020B0604020202020204" pitchFamily="34" charset="0"/>
                <a:cs typeface="Arial" panose="020B0604020202020204" pitchFamily="34" charset="0"/>
              </a:rPr>
              <a:t>deletion strains.</a:t>
            </a:r>
            <a:endParaRPr lang="en-US" sz="1800" b="1"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From left to right and by row, the </a:t>
            </a:r>
            <a:r>
              <a:rPr lang="en-US" sz="1800" b="1" smtClean="0">
                <a:latin typeface="Arial" panose="020B0604020202020204" pitchFamily="34" charset="0"/>
                <a:cs typeface="Arial" panose="020B0604020202020204" pitchFamily="34" charset="0"/>
              </a:rPr>
              <a:t>plots </a:t>
            </a:r>
            <a:r>
              <a:rPr lang="en-US" sz="1800" b="1" smtClean="0">
                <a:latin typeface="Arial" panose="020B0604020202020204" pitchFamily="34" charset="0"/>
                <a:cs typeface="Arial" panose="020B0604020202020204" pitchFamily="34" charset="0"/>
              </a:rPr>
              <a:t>shown </a:t>
            </a:r>
            <a:r>
              <a:rPr lang="en-US" sz="1800" b="1" smtClean="0">
                <a:latin typeface="Arial" panose="020B0604020202020204" pitchFamily="34" charset="0"/>
                <a:cs typeface="Arial" panose="020B0604020202020204" pitchFamily="34" charset="0"/>
              </a:rPr>
              <a:t>are for</a:t>
            </a:r>
            <a:r>
              <a:rPr lang="en-US" sz="1800" b="1" smtClean="0">
                <a:latin typeface="Arial" panose="020B0604020202020204" pitchFamily="34" charset="0"/>
                <a:cs typeface="Arial" panose="020B0604020202020204" pitchFamily="34" charset="0"/>
              </a:rPr>
              <a:t> </a:t>
            </a:r>
            <a:r>
              <a:rPr lang="en-US" sz="1800" b="1" dirty="0" smtClean="0">
                <a:latin typeface="Arial" panose="020B0604020202020204" pitchFamily="34" charset="0"/>
                <a:cs typeface="Arial" panose="020B0604020202020204" pitchFamily="34" charset="0"/>
              </a:rPr>
              <a:t>the 33 </a:t>
            </a:r>
            <a:r>
              <a:rPr lang="en-US" sz="1800" b="1" smtClean="0">
                <a:latin typeface="Arial" panose="020B0604020202020204" pitchFamily="34" charset="0"/>
                <a:cs typeface="Arial" panose="020B0604020202020204" pitchFamily="34" charset="0"/>
              </a:rPr>
              <a:t>gene </a:t>
            </a:r>
            <a:r>
              <a:rPr lang="en-US" sz="1800" b="1" smtClean="0">
                <a:latin typeface="Arial" panose="020B0604020202020204" pitchFamily="34" charset="0"/>
                <a:cs typeface="Arial" panose="020B0604020202020204" pitchFamily="34" charset="0"/>
              </a:rPr>
              <a:t>network, down to </a:t>
            </a:r>
            <a:r>
              <a:rPr lang="en-US" sz="1800" b="1" dirty="0" smtClean="0">
                <a:latin typeface="Arial" panose="020B0604020202020204" pitchFamily="34" charset="0"/>
                <a:cs typeface="Arial" panose="020B0604020202020204" pitchFamily="34" charset="0"/>
              </a:rPr>
              <a:t>the 15 gene network. </a:t>
            </a:r>
          </a:p>
          <a:p>
            <a:pPr marL="342900" indent="-3429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The points are </a:t>
            </a:r>
            <a:r>
              <a:rPr lang="en-US" sz="1800" b="1" smtClean="0">
                <a:latin typeface="Arial" panose="020B0604020202020204" pitchFamily="34" charset="0"/>
                <a:cs typeface="Arial" panose="020B0604020202020204" pitchFamily="34" charset="0"/>
              </a:rPr>
              <a:t>the </a:t>
            </a:r>
            <a:r>
              <a:rPr lang="en-US" sz="1800" b="1" smtClean="0">
                <a:latin typeface="Arial" panose="020B0604020202020204" pitchFamily="34" charset="0"/>
                <a:cs typeface="Arial" panose="020B0604020202020204" pitchFamily="34" charset="0"/>
              </a:rPr>
              <a:t>experimental data </a:t>
            </a:r>
            <a:r>
              <a:rPr lang="en-US" sz="1800" b="1" dirty="0" smtClean="0">
                <a:latin typeface="Arial" panose="020B0604020202020204" pitchFamily="34" charset="0"/>
                <a:cs typeface="Arial" panose="020B0604020202020204" pitchFamily="34" charset="0"/>
              </a:rPr>
              <a:t>for each gene, while the lines are the simulated </a:t>
            </a:r>
            <a:r>
              <a:rPr lang="en-US" sz="1800" b="1" smtClean="0">
                <a:latin typeface="Arial" panose="020B0604020202020204" pitchFamily="34" charset="0"/>
                <a:cs typeface="Arial" panose="020B0604020202020204" pitchFamily="34" charset="0"/>
              </a:rPr>
              <a:t>data </a:t>
            </a:r>
            <a:r>
              <a:rPr lang="en-US" sz="1800" b="1" smtClean="0">
                <a:latin typeface="Arial" panose="020B0604020202020204" pitchFamily="34" charset="0"/>
                <a:cs typeface="Arial" panose="020B0604020202020204" pitchFamily="34" charset="0"/>
              </a:rPr>
              <a:t>from forward simulation of the model.</a:t>
            </a:r>
            <a:endParaRPr lang="en-US" sz="1800" b="1"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The genes chosen to examine further are the deletion strains, as we are most interested in how well the model works with these strains. </a:t>
            </a:r>
          </a:p>
          <a:p>
            <a:pPr marL="342900" indent="-3429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The larger networks had less accurate and more sporadic fits to the data, </a:t>
            </a:r>
            <a:r>
              <a:rPr lang="en-US" sz="1800" b="1" smtClean="0">
                <a:latin typeface="Arial" panose="020B0604020202020204" pitchFamily="34" charset="0"/>
                <a:cs typeface="Arial" panose="020B0604020202020204" pitchFamily="34" charset="0"/>
              </a:rPr>
              <a:t>whereas </a:t>
            </a:r>
            <a:r>
              <a:rPr lang="en-US" sz="1800" b="1" smtClean="0">
                <a:latin typeface="Arial" panose="020B0604020202020204" pitchFamily="34" charset="0"/>
                <a:cs typeface="Arial" panose="020B0604020202020204" pitchFamily="34" charset="0"/>
              </a:rPr>
              <a:t>the smaller networks showed </a:t>
            </a:r>
            <a:r>
              <a:rPr lang="en-US" sz="1800" b="1" smtClean="0">
                <a:latin typeface="Arial" panose="020B0604020202020204" pitchFamily="34" charset="0"/>
                <a:cs typeface="Arial" panose="020B0604020202020204" pitchFamily="34" charset="0"/>
              </a:rPr>
              <a:t>smoother </a:t>
            </a:r>
            <a:r>
              <a:rPr lang="en-US" sz="1800" b="1" smtClean="0">
                <a:latin typeface="Arial" panose="020B0604020202020204" pitchFamily="34" charset="0"/>
                <a:cs typeface="Arial" panose="020B0604020202020204" pitchFamily="34" charset="0"/>
              </a:rPr>
              <a:t>curves. </a:t>
            </a:r>
            <a:endParaRPr lang="en-US" sz="1800" b="1" dirty="0" smtClean="0">
              <a:latin typeface="Arial" panose="020B0604020202020204" pitchFamily="34" charset="0"/>
              <a:cs typeface="Arial" panose="020B0604020202020204" pitchFamily="34" charset="0"/>
            </a:endParaRPr>
          </a:p>
        </p:txBody>
      </p:sp>
      <p:sp>
        <p:nvSpPr>
          <p:cNvPr id="24" name="TextBox 23"/>
          <p:cNvSpPr txBox="1"/>
          <p:nvPr/>
        </p:nvSpPr>
        <p:spPr>
          <a:xfrm>
            <a:off x="31837701" y="25638151"/>
            <a:ext cx="11125918" cy="1477328"/>
          </a:xfrm>
          <a:prstGeom prst="rect">
            <a:avLst/>
          </a:prstGeom>
          <a:noFill/>
        </p:spPr>
        <p:txBody>
          <a:bodyPr wrap="square" rtlCol="0">
            <a:spAutoFit/>
          </a:bodyPr>
          <a:lstStyle/>
          <a:p>
            <a:pPr marL="228600" indent="-2286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In the future</a:t>
            </a:r>
            <a:r>
              <a:rPr lang="en-US" sz="1800" b="1" smtClean="0">
                <a:latin typeface="Arial" panose="020B0604020202020204" pitchFamily="34" charset="0"/>
                <a:cs typeface="Arial" panose="020B0604020202020204" pitchFamily="34" charset="0"/>
              </a:rPr>
              <a:t>, </a:t>
            </a:r>
            <a:r>
              <a:rPr lang="en-US" sz="1800" b="1" smtClean="0">
                <a:latin typeface="Arial" panose="020B0604020202020204" pitchFamily="34" charset="0"/>
                <a:cs typeface="Arial" panose="020B0604020202020204" pitchFamily="34" charset="0"/>
              </a:rPr>
              <a:t>the causes of the anomalies with </a:t>
            </a:r>
            <a:r>
              <a:rPr lang="en-US" sz="1800" b="1" dirty="0" smtClean="0">
                <a:latin typeface="Arial" panose="020B0604020202020204" pitchFamily="34" charset="0"/>
                <a:cs typeface="Arial" panose="020B0604020202020204" pitchFamily="34" charset="0"/>
              </a:rPr>
              <a:t>the </a:t>
            </a:r>
            <a:r>
              <a:rPr lang="en-US" sz="1800" b="1" smtClean="0">
                <a:latin typeface="Arial" panose="020B0604020202020204" pitchFamily="34" charset="0"/>
                <a:cs typeface="Arial" panose="020B0604020202020204" pitchFamily="34" charset="0"/>
              </a:rPr>
              <a:t>L-curve </a:t>
            </a:r>
            <a:r>
              <a:rPr lang="en-US" sz="1800" b="1" smtClean="0">
                <a:latin typeface="Arial" panose="020B0604020202020204" pitchFamily="34" charset="0"/>
                <a:cs typeface="Arial" panose="020B0604020202020204" pitchFamily="34" charset="0"/>
              </a:rPr>
              <a:t>analysis and </a:t>
            </a:r>
            <a:r>
              <a:rPr lang="en-US" sz="1800" b="1" dirty="0" smtClean="0">
                <a:latin typeface="Arial" panose="020B0604020202020204" pitchFamily="34" charset="0"/>
                <a:cs typeface="Arial" panose="020B0604020202020204" pitchFamily="34" charset="0"/>
              </a:rPr>
              <a:t>production </a:t>
            </a:r>
            <a:r>
              <a:rPr lang="en-US" sz="1800" b="1" smtClean="0">
                <a:latin typeface="Arial" panose="020B0604020202020204" pitchFamily="34" charset="0"/>
                <a:cs typeface="Arial" panose="020B0604020202020204" pitchFamily="34" charset="0"/>
              </a:rPr>
              <a:t>rates </a:t>
            </a:r>
            <a:r>
              <a:rPr lang="en-US" sz="1800" b="1" smtClean="0">
                <a:latin typeface="Arial" panose="020B0604020202020204" pitchFamily="34" charset="0"/>
                <a:cs typeface="Arial" panose="020B0604020202020204" pitchFamily="34" charset="0"/>
              </a:rPr>
              <a:t>will </a:t>
            </a:r>
            <a:r>
              <a:rPr lang="en-US" sz="1800" b="1" smtClean="0">
                <a:latin typeface="Arial" panose="020B0604020202020204" pitchFamily="34" charset="0"/>
                <a:cs typeface="Arial" panose="020B0604020202020204" pitchFamily="34" charset="0"/>
              </a:rPr>
              <a:t>be </a:t>
            </a:r>
            <a:r>
              <a:rPr lang="en-US" sz="1800" b="1" smtClean="0">
                <a:latin typeface="Arial" panose="020B0604020202020204" pitchFamily="34" charset="0"/>
                <a:cs typeface="Arial" panose="020B0604020202020204" pitchFamily="34" charset="0"/>
              </a:rPr>
              <a:t>investigated and fixed, if necessary. </a:t>
            </a:r>
            <a:endParaRPr lang="en-US" sz="1800" b="1" dirty="0" smtClean="0">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Comparison </a:t>
            </a:r>
            <a:r>
              <a:rPr lang="en-US" sz="1800" b="1" smtClean="0">
                <a:latin typeface="Arial" panose="020B0604020202020204" pitchFamily="34" charset="0"/>
                <a:cs typeface="Arial" panose="020B0604020202020204" pitchFamily="34" charset="0"/>
              </a:rPr>
              <a:t>with </a:t>
            </a:r>
            <a:r>
              <a:rPr lang="en-US" sz="1800" b="1" smtClean="0">
                <a:latin typeface="Arial" panose="020B0604020202020204" pitchFamily="34" charset="0"/>
                <a:cs typeface="Arial" panose="020B0604020202020204" pitchFamily="34" charset="0"/>
              </a:rPr>
              <a:t>model </a:t>
            </a:r>
            <a:r>
              <a:rPr lang="en-US" sz="1800" b="1" smtClean="0">
                <a:latin typeface="Arial" panose="020B0604020202020204" pitchFamily="34" charset="0"/>
                <a:cs typeface="Arial" panose="020B0604020202020204" pitchFamily="34" charset="0"/>
              </a:rPr>
              <a:t>runs </a:t>
            </a:r>
            <a:r>
              <a:rPr lang="en-US" sz="1800" b="1" dirty="0" smtClean="0">
                <a:latin typeface="Arial" panose="020B0604020202020204" pitchFamily="34" charset="0"/>
                <a:cs typeface="Arial" panose="020B0604020202020204" pitchFamily="34" charset="0"/>
              </a:rPr>
              <a:t>of random networks </a:t>
            </a:r>
            <a:r>
              <a:rPr lang="en-US" sz="1800" b="1" smtClean="0">
                <a:latin typeface="Arial" panose="020B0604020202020204" pitchFamily="34" charset="0"/>
                <a:cs typeface="Arial" panose="020B0604020202020204" pitchFamily="34" charset="0"/>
              </a:rPr>
              <a:t>with </a:t>
            </a:r>
            <a:r>
              <a:rPr lang="en-US" sz="1800" b="1" smtClean="0">
                <a:latin typeface="Arial" panose="020B0604020202020204" pitchFamily="34" charset="0"/>
                <a:cs typeface="Arial" panose="020B0604020202020204" pitchFamily="34" charset="0"/>
              </a:rPr>
              <a:t>the same number of nodes and randomized  edges</a:t>
            </a:r>
            <a:r>
              <a:rPr lang="en-US" sz="1800" b="1" smtClean="0">
                <a:latin typeface="Arial" panose="020B0604020202020204" pitchFamily="34" charset="0"/>
                <a:cs typeface="Arial" panose="020B0604020202020204" pitchFamily="34" charset="0"/>
              </a:rPr>
              <a:t> </a:t>
            </a:r>
            <a:r>
              <a:rPr lang="en-US" sz="1800" b="1" dirty="0" smtClean="0">
                <a:latin typeface="Arial" panose="020B0604020202020204" pitchFamily="34" charset="0"/>
                <a:cs typeface="Arial" panose="020B0604020202020204" pitchFamily="34" charset="0"/>
              </a:rPr>
              <a:t>will be </a:t>
            </a:r>
            <a:r>
              <a:rPr lang="en-US" sz="1800" b="1" smtClean="0">
                <a:latin typeface="Arial" panose="020B0604020202020204" pitchFamily="34" charset="0"/>
                <a:cs typeface="Arial" panose="020B0604020202020204" pitchFamily="34" charset="0"/>
              </a:rPr>
              <a:t>important </a:t>
            </a:r>
            <a:r>
              <a:rPr lang="en-US" sz="1800" b="1" smtClean="0">
                <a:latin typeface="Arial" panose="020B0604020202020204" pitchFamily="34" charset="0"/>
                <a:cs typeface="Arial" panose="020B0604020202020204" pitchFamily="34" charset="0"/>
              </a:rPr>
              <a:t>to </a:t>
            </a:r>
            <a:r>
              <a:rPr lang="en-US" sz="1800" b="1" dirty="0" smtClean="0">
                <a:latin typeface="Arial" panose="020B0604020202020204" pitchFamily="34" charset="0"/>
                <a:cs typeface="Arial" panose="020B0604020202020204" pitchFamily="34" charset="0"/>
              </a:rPr>
              <a:t>determine </a:t>
            </a:r>
            <a:r>
              <a:rPr lang="en-US" sz="1800" b="1" smtClean="0">
                <a:latin typeface="Arial" panose="020B0604020202020204" pitchFamily="34" charset="0"/>
                <a:cs typeface="Arial" panose="020B0604020202020204" pitchFamily="34" charset="0"/>
              </a:rPr>
              <a:t>if </a:t>
            </a:r>
            <a:r>
              <a:rPr lang="en-US" sz="1800" b="1" smtClean="0">
                <a:latin typeface="Arial" panose="020B0604020202020204" pitchFamily="34" charset="0"/>
                <a:cs typeface="Arial" panose="020B0604020202020204" pitchFamily="34" charset="0"/>
              </a:rPr>
              <a:t>the goodness of fit of the dynamics depend entirely on just the sheer</a:t>
            </a:r>
            <a:r>
              <a:rPr lang="en-US" sz="1800" b="1" smtClean="0">
                <a:latin typeface="Arial" panose="020B0604020202020204" pitchFamily="34" charset="0"/>
                <a:cs typeface="Arial" panose="020B0604020202020204" pitchFamily="34" charset="0"/>
              </a:rPr>
              <a:t> </a:t>
            </a:r>
            <a:r>
              <a:rPr lang="en-US" sz="1800" b="1" smtClean="0">
                <a:latin typeface="Arial" panose="020B0604020202020204" pitchFamily="34" charset="0"/>
                <a:cs typeface="Arial" panose="020B0604020202020204" pitchFamily="34" charset="0"/>
              </a:rPr>
              <a:t>number</a:t>
            </a:r>
            <a:r>
              <a:rPr lang="en-US" sz="1800" b="1" smtClean="0">
                <a:latin typeface="Arial" panose="020B0604020202020204" pitchFamily="34" charset="0"/>
                <a:cs typeface="Arial" panose="020B0604020202020204" pitchFamily="34" charset="0"/>
              </a:rPr>
              <a:t> </a:t>
            </a:r>
            <a:r>
              <a:rPr lang="en-US" sz="1800" b="1" dirty="0" smtClean="0">
                <a:latin typeface="Arial" panose="020B0604020202020204" pitchFamily="34" charset="0"/>
                <a:cs typeface="Arial" panose="020B0604020202020204" pitchFamily="34" charset="0"/>
              </a:rPr>
              <a:t>of nodes and edges, </a:t>
            </a:r>
            <a:r>
              <a:rPr lang="en-US" sz="1800" b="1" smtClean="0">
                <a:latin typeface="Arial" panose="020B0604020202020204" pitchFamily="34" charset="0"/>
                <a:cs typeface="Arial" panose="020B0604020202020204" pitchFamily="34" charset="0"/>
              </a:rPr>
              <a:t>or </a:t>
            </a:r>
            <a:r>
              <a:rPr lang="en-US" sz="1800" b="1" smtClean="0">
                <a:latin typeface="Arial" panose="020B0604020202020204" pitchFamily="34" charset="0"/>
                <a:cs typeface="Arial" panose="020B0604020202020204" pitchFamily="34" charset="0"/>
              </a:rPr>
              <a:t>on the biological validity of the connections. </a:t>
            </a:r>
            <a:endParaRPr lang="en-US" sz="1800" b="1" dirty="0">
              <a:latin typeface="Arial" panose="020B0604020202020204" pitchFamily="34" charset="0"/>
              <a:cs typeface="Arial" panose="020B0604020202020204" pitchFamily="34" charset="0"/>
            </a:endParaRPr>
          </a:p>
        </p:txBody>
      </p:sp>
      <p:sp>
        <p:nvSpPr>
          <p:cNvPr id="26" name="TextBox 25"/>
          <p:cNvSpPr txBox="1"/>
          <p:nvPr/>
        </p:nvSpPr>
        <p:spPr>
          <a:xfrm>
            <a:off x="13679023" y="29212033"/>
            <a:ext cx="11332540" cy="3093154"/>
          </a:xfrm>
          <a:prstGeom prst="rect">
            <a:avLst/>
          </a:prstGeom>
          <a:noFill/>
        </p:spPr>
        <p:txBody>
          <a:bodyPr wrap="square" rtlCol="0">
            <a:spAutoFit/>
          </a:bodyPr>
          <a:lstStyle/>
          <a:p>
            <a:pPr marL="342900" indent="-342900">
              <a:buFont typeface="Arial" panose="020B0604020202020204" pitchFamily="34" charset="0"/>
              <a:buChar char="•"/>
            </a:pP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ANOVA test </a:t>
            </a:r>
            <a:r>
              <a:rPr lang="en-US" sz="1900" b="1" smtClean="0">
                <a:latin typeface="Arial" panose="020B0604020202020204" pitchFamily="34" charset="0"/>
                <a:cs typeface="Arial" panose="020B0604020202020204" pitchFamily="34" charset="0"/>
              </a:rPr>
              <a:t>shows </a:t>
            </a:r>
            <a:r>
              <a:rPr lang="en-US" sz="1900" b="1" smtClean="0">
                <a:latin typeface="Arial" panose="020B0604020202020204" pitchFamily="34" charset="0"/>
                <a:cs typeface="Arial" panose="020B0604020202020204" pitchFamily="34" charset="0"/>
              </a:rPr>
              <a:t>whether each gene </a:t>
            </a:r>
            <a:r>
              <a:rPr lang="en-US" sz="1900" b="1" smtClean="0">
                <a:latin typeface="Arial" panose="020B0604020202020204" pitchFamily="34" charset="0"/>
                <a:cs typeface="Arial" panose="020B0604020202020204" pitchFamily="34" charset="0"/>
              </a:rPr>
              <a:t>showed </a:t>
            </a:r>
            <a:r>
              <a:rPr lang="en-US" sz="1900" b="1" smtClean="0">
                <a:latin typeface="Arial" panose="020B0604020202020204" pitchFamily="34" charset="0"/>
                <a:cs typeface="Arial" panose="020B0604020202020204" pitchFamily="34" charset="0"/>
              </a:rPr>
              <a:t>a significant change in expression </a:t>
            </a:r>
            <a:r>
              <a:rPr lang="en-US" sz="1900" b="1" dirty="0" smtClean="0">
                <a:latin typeface="Arial" panose="020B0604020202020204" pitchFamily="34" charset="0"/>
                <a:cs typeface="Arial" panose="020B0604020202020204" pitchFamily="34" charset="0"/>
              </a:rPr>
              <a:t>at any of the time </a:t>
            </a:r>
            <a:r>
              <a:rPr lang="en-US" sz="1900" b="1" smtClean="0">
                <a:latin typeface="Arial" panose="020B0604020202020204" pitchFamily="34" charset="0"/>
                <a:cs typeface="Arial" panose="020B0604020202020204" pitchFamily="34" charset="0"/>
              </a:rPr>
              <a:t>points </a:t>
            </a:r>
            <a:r>
              <a:rPr lang="en-US" sz="1900" b="1" smtClean="0">
                <a:latin typeface="Arial" panose="020B0604020202020204" pitchFamily="34" charset="0"/>
                <a:cs typeface="Arial" panose="020B0604020202020204" pitchFamily="34" charset="0"/>
              </a:rPr>
              <a:t>(Benjamini &amp; Hochberg corrected p </a:t>
            </a:r>
            <a:r>
              <a:rPr lang="en-US" sz="1900" b="1" dirty="0" smtClean="0">
                <a:latin typeface="Arial" panose="020B0604020202020204" pitchFamily="34" charset="0"/>
                <a:cs typeface="Arial" panose="020B0604020202020204" pitchFamily="34" charset="0"/>
              </a:rPr>
              <a:t>&lt; 0.05). </a:t>
            </a:r>
          </a:p>
          <a:p>
            <a:pPr marL="342900" indent="-3429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Mean squared errors (MSE) shows the goodness of </a:t>
            </a:r>
            <a:r>
              <a:rPr lang="en-US" sz="1900" b="1" smtClean="0">
                <a:latin typeface="Arial" panose="020B0604020202020204" pitchFamily="34" charset="0"/>
                <a:cs typeface="Arial" panose="020B0604020202020204" pitchFamily="34" charset="0"/>
              </a:rPr>
              <a:t>fit </a:t>
            </a:r>
            <a:r>
              <a:rPr lang="en-US" sz="1900" b="1" smtClean="0">
                <a:latin typeface="Arial" panose="020B0604020202020204" pitchFamily="34" charset="0"/>
                <a:cs typeface="Arial" panose="020B0604020202020204" pitchFamily="34" charset="0"/>
              </a:rPr>
              <a:t>of the </a:t>
            </a:r>
            <a:r>
              <a:rPr lang="en-US" sz="1900" b="1" smtClean="0">
                <a:latin typeface="Arial" panose="020B0604020202020204" pitchFamily="34" charset="0"/>
                <a:cs typeface="Arial" panose="020B0604020202020204" pitchFamily="34" charset="0"/>
              </a:rPr>
              <a:t>simulated </a:t>
            </a:r>
            <a:r>
              <a:rPr lang="en-US" sz="1900" b="1" dirty="0" smtClean="0">
                <a:latin typeface="Arial" panose="020B0604020202020204" pitchFamily="34" charset="0"/>
                <a:cs typeface="Arial" panose="020B0604020202020204" pitchFamily="34" charset="0"/>
              </a:rPr>
              <a:t>data to the experimented </a:t>
            </a:r>
            <a:r>
              <a:rPr lang="en-US" sz="1900" b="1" smtClean="0">
                <a:latin typeface="Arial" panose="020B0604020202020204" pitchFamily="34" charset="0"/>
                <a:cs typeface="Arial" panose="020B0604020202020204" pitchFamily="34" charset="0"/>
              </a:rPr>
              <a:t>data</a:t>
            </a:r>
            <a:r>
              <a:rPr lang="en-US" sz="1900" b="1">
                <a:latin typeface="Arial" panose="020B0604020202020204" pitchFamily="34" charset="0"/>
                <a:cs typeface="Arial" panose="020B0604020202020204" pitchFamily="34" charset="0"/>
              </a:rPr>
              <a:t> </a:t>
            </a:r>
            <a:r>
              <a:rPr lang="en-US" sz="1900" b="1" smtClean="0">
                <a:latin typeface="Arial" panose="020B0604020202020204" pitchFamily="34" charset="0"/>
                <a:cs typeface="Arial" panose="020B0604020202020204" pitchFamily="34" charset="0"/>
              </a:rPr>
              <a:t>for individual genes. </a:t>
            </a:r>
            <a:endParaRPr lang="en-US" sz="1900" b="1"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900" b="1" smtClean="0">
                <a:latin typeface="Arial" panose="020B0604020202020204" pitchFamily="34" charset="0"/>
                <a:cs typeface="Arial" panose="020B0604020202020204" pitchFamily="34" charset="0"/>
              </a:rPr>
              <a:t>GLN3 </a:t>
            </a:r>
            <a:r>
              <a:rPr lang="en-US" sz="1900" b="1" dirty="0" smtClean="0">
                <a:latin typeface="Arial" panose="020B0604020202020204" pitchFamily="34" charset="0"/>
                <a:cs typeface="Arial" panose="020B0604020202020204" pitchFamily="34" charset="0"/>
              </a:rPr>
              <a:t>has the smallest error and HAP4 has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largest. </a:t>
            </a:r>
            <a:endParaRPr lang="en-US" sz="1900" b="1"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This can likely be attributed to HAP4 </a:t>
            </a:r>
            <a:r>
              <a:rPr lang="en-US" sz="1900" b="1" smtClean="0">
                <a:latin typeface="Arial" panose="020B0604020202020204" pitchFamily="34" charset="0"/>
                <a:cs typeface="Arial" panose="020B0604020202020204" pitchFamily="34" charset="0"/>
              </a:rPr>
              <a:t>only </a:t>
            </a:r>
            <a:r>
              <a:rPr lang="en-US" sz="1900" b="1" smtClean="0">
                <a:latin typeface="Arial" panose="020B0604020202020204" pitchFamily="34" charset="0"/>
                <a:cs typeface="Arial" panose="020B0604020202020204" pitchFamily="34" charset="0"/>
              </a:rPr>
              <a:t>having </a:t>
            </a:r>
            <a:r>
              <a:rPr lang="en-US" sz="1900" b="1" smtClean="0">
                <a:latin typeface="Arial" panose="020B0604020202020204" pitchFamily="34" charset="0"/>
                <a:cs typeface="Arial" panose="020B0604020202020204" pitchFamily="34" charset="0"/>
              </a:rPr>
              <a:t>no </a:t>
            </a:r>
            <a:r>
              <a:rPr lang="en-US" sz="1900" b="1" smtClean="0">
                <a:latin typeface="Arial" panose="020B0604020202020204" pitchFamily="34" charset="0"/>
                <a:cs typeface="Arial" panose="020B0604020202020204" pitchFamily="34" charset="0"/>
              </a:rPr>
              <a:t>inputs, </a:t>
            </a:r>
            <a:r>
              <a:rPr lang="en-US" sz="1900" b="1" dirty="0" smtClean="0">
                <a:latin typeface="Arial" panose="020B0604020202020204" pitchFamily="34" charset="0"/>
                <a:cs typeface="Arial" panose="020B0604020202020204" pitchFamily="34" charset="0"/>
              </a:rPr>
              <a:t>which is the main way that the model would control the transcription factor. </a:t>
            </a:r>
          </a:p>
          <a:p>
            <a:pPr marL="342900" indent="-342900">
              <a:buFont typeface="Arial" panose="020B0604020202020204" pitchFamily="34" charset="0"/>
              <a:buChar char="•"/>
            </a:pPr>
            <a:r>
              <a:rPr lang="en-US" sz="1900" b="1" smtClean="0">
                <a:latin typeface="Arial" panose="020B0604020202020204" pitchFamily="34" charset="0"/>
                <a:cs typeface="Arial" panose="020B0604020202020204" pitchFamily="34" charset="0"/>
              </a:rPr>
              <a:t>It is possible that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model </a:t>
            </a:r>
            <a:r>
              <a:rPr lang="en-US" sz="1900" b="1" smtClean="0">
                <a:latin typeface="Arial" panose="020B0604020202020204" pitchFamily="34" charset="0"/>
                <a:cs typeface="Arial" panose="020B0604020202020204" pitchFamily="34" charset="0"/>
              </a:rPr>
              <a:t>works well when an individual gene has significant dynamics, </a:t>
            </a:r>
            <a:r>
              <a:rPr lang="en-US" sz="1900" b="1" smtClean="0">
                <a:latin typeface="Arial" panose="020B0604020202020204" pitchFamily="34" charset="0"/>
                <a:cs typeface="Arial" panose="020B0604020202020204" pitchFamily="34" charset="0"/>
              </a:rPr>
              <a:t>but </a:t>
            </a:r>
            <a:r>
              <a:rPr lang="en-US" sz="1900" b="1" smtClean="0">
                <a:latin typeface="Arial" panose="020B0604020202020204" pitchFamily="34" charset="0"/>
                <a:cs typeface="Arial" panose="020B0604020202020204" pitchFamily="34" charset="0"/>
              </a:rPr>
              <a:t>does not work </a:t>
            </a:r>
            <a:r>
              <a:rPr lang="en-US" sz="1900" b="1" dirty="0" smtClean="0">
                <a:latin typeface="Arial" panose="020B0604020202020204" pitchFamily="34" charset="0"/>
                <a:cs typeface="Arial" panose="020B0604020202020204" pitchFamily="34" charset="0"/>
              </a:rPr>
              <a:t>as well when the genes </a:t>
            </a:r>
            <a:r>
              <a:rPr lang="en-US" sz="1900" b="1" smtClean="0">
                <a:latin typeface="Arial" panose="020B0604020202020204" pitchFamily="34" charset="0"/>
                <a:cs typeface="Arial" panose="020B0604020202020204" pitchFamily="34" charset="0"/>
              </a:rPr>
              <a:t>are </a:t>
            </a:r>
            <a:r>
              <a:rPr lang="en-US" sz="1900" b="1" smtClean="0">
                <a:latin typeface="Arial" panose="020B0604020202020204" pitchFamily="34" charset="0"/>
                <a:cs typeface="Arial" panose="020B0604020202020204" pitchFamily="34" charset="0"/>
              </a:rPr>
              <a:t>not changing expression. </a:t>
            </a:r>
            <a:endParaRPr lang="en-US" sz="1900" b="1" dirty="0" smtClean="0">
              <a:latin typeface="Arial" panose="020B0604020202020204" pitchFamily="34" charset="0"/>
              <a:cs typeface="Arial" panose="020B0604020202020204" pitchFamily="34" charset="0"/>
            </a:endParaRPr>
          </a:p>
          <a:p>
            <a:endParaRPr lang="en-US" sz="2400" dirty="0"/>
          </a:p>
        </p:txBody>
      </p:sp>
      <p:sp>
        <p:nvSpPr>
          <p:cNvPr id="17" name="TextBox 16"/>
          <p:cNvSpPr txBox="1"/>
          <p:nvPr/>
        </p:nvSpPr>
        <p:spPr>
          <a:xfrm>
            <a:off x="25440727" y="18837130"/>
            <a:ext cx="5371814" cy="1477328"/>
          </a:xfrm>
          <a:prstGeom prst="rect">
            <a:avLst/>
          </a:prstGeom>
          <a:noFill/>
        </p:spPr>
        <p:txBody>
          <a:bodyPr wrap="square" rtlCol="0">
            <a:spAutoFit/>
          </a:bodyPr>
          <a:lstStyle/>
          <a:p>
            <a:pPr marL="228600" indent="-228600">
              <a:buFont typeface="Arial" panose="020B0604020202020204" pitchFamily="34" charset="0"/>
              <a:buChar char="•"/>
            </a:pPr>
            <a:r>
              <a:rPr lang="en-US" sz="1800" b="1" smtClean="0">
                <a:latin typeface="Arial" panose="020B0604020202020204" pitchFamily="34" charset="0"/>
                <a:cs typeface="Arial" panose="020B0604020202020204" pitchFamily="34" charset="0"/>
              </a:rPr>
              <a:t>While the the </a:t>
            </a:r>
            <a:r>
              <a:rPr lang="en-US" sz="1800" b="1" smtClean="0">
                <a:latin typeface="Arial" panose="020B0604020202020204" pitchFamily="34" charset="0"/>
                <a:cs typeface="Arial" panose="020B0604020202020204" pitchFamily="34" charset="0"/>
              </a:rPr>
              <a:t>threshold </a:t>
            </a:r>
            <a:r>
              <a:rPr lang="en-US" sz="1800" b="1" smtClean="0">
                <a:latin typeface="Arial" panose="020B0604020202020204" pitchFamily="34" charset="0"/>
                <a:cs typeface="Arial" panose="020B0604020202020204" pitchFamily="34" charset="0"/>
              </a:rPr>
              <a:t>b parameter values were similar for most genes no matter the network size, it changed dramatically when f </a:t>
            </a:r>
            <a:r>
              <a:rPr lang="en-US" sz="1800" b="1" dirty="0" smtClean="0">
                <a:latin typeface="Arial" panose="020B0604020202020204" pitchFamily="34" charset="0"/>
                <a:cs typeface="Arial" panose="020B0604020202020204" pitchFamily="34" charset="0"/>
              </a:rPr>
              <a:t>key nodes </a:t>
            </a:r>
            <a:r>
              <a:rPr lang="en-US" sz="1800" b="1" smtClean="0">
                <a:latin typeface="Arial" panose="020B0604020202020204" pitchFamily="34" charset="0"/>
                <a:cs typeface="Arial" panose="020B0604020202020204" pitchFamily="34" charset="0"/>
              </a:rPr>
              <a:t>and </a:t>
            </a:r>
            <a:r>
              <a:rPr lang="en-US" sz="1800" b="1" smtClean="0">
                <a:latin typeface="Arial" panose="020B0604020202020204" pitchFamily="34" charset="0"/>
                <a:cs typeface="Arial" panose="020B0604020202020204" pitchFamily="34" charset="0"/>
              </a:rPr>
              <a:t>edges were removed from smaller networks.</a:t>
            </a:r>
            <a:endParaRPr lang="en-US" sz="1800" b="1" dirty="0" smtClean="0">
              <a:latin typeface="Arial" panose="020B0604020202020204" pitchFamily="34" charset="0"/>
              <a:cs typeface="Arial" panose="020B0604020202020204" pitchFamily="34" charset="0"/>
            </a:endParaRPr>
          </a:p>
        </p:txBody>
      </p:sp>
      <p:sp>
        <p:nvSpPr>
          <p:cNvPr id="80" name="TextBox 79"/>
          <p:cNvSpPr txBox="1"/>
          <p:nvPr/>
        </p:nvSpPr>
        <p:spPr>
          <a:xfrm>
            <a:off x="31435717" y="18777265"/>
            <a:ext cx="5977072" cy="1754326"/>
          </a:xfrm>
          <a:prstGeom prst="rect">
            <a:avLst/>
          </a:prstGeom>
          <a:noFill/>
        </p:spPr>
        <p:txBody>
          <a:bodyPr wrap="square" rtlCol="0">
            <a:spAutoFit/>
          </a:bodyPr>
          <a:lstStyle/>
          <a:p>
            <a:pPr marL="228600" indent="-228600">
              <a:buFont typeface="Arial" panose="020B0604020202020204" pitchFamily="34" charset="0"/>
              <a:buChar char="•"/>
            </a:pPr>
            <a:r>
              <a:rPr lang="en-US" sz="1800" b="1" dirty="0">
                <a:latin typeface="Arial" panose="020B0604020202020204" pitchFamily="34" charset="0"/>
                <a:cs typeface="Arial" panose="020B0604020202020204" pitchFamily="34" charset="0"/>
              </a:rPr>
              <a:t>P</a:t>
            </a:r>
            <a:r>
              <a:rPr lang="en-US" sz="1800" b="1" dirty="0" smtClean="0">
                <a:latin typeface="Arial" panose="020B0604020202020204" pitchFamily="34" charset="0"/>
                <a:cs typeface="Arial" panose="020B0604020202020204" pitchFamily="34" charset="0"/>
              </a:rPr>
              <a:t>roduction rates </a:t>
            </a:r>
            <a:r>
              <a:rPr lang="en-US" sz="1800" b="1" smtClean="0">
                <a:latin typeface="Arial" panose="020B0604020202020204" pitchFamily="34" charset="0"/>
                <a:cs typeface="Arial" panose="020B0604020202020204" pitchFamily="34" charset="0"/>
              </a:rPr>
              <a:t>for </a:t>
            </a:r>
            <a:r>
              <a:rPr lang="en-US" sz="1800" b="1" smtClean="0">
                <a:latin typeface="Arial" panose="020B0604020202020204" pitchFamily="34" charset="0"/>
                <a:cs typeface="Arial" panose="020B0604020202020204" pitchFamily="34" charset="0"/>
              </a:rPr>
              <a:t>genes in the </a:t>
            </a:r>
            <a:r>
              <a:rPr lang="en-US" sz="1800" b="1" dirty="0" smtClean="0">
                <a:latin typeface="Arial" panose="020B0604020202020204" pitchFamily="34" charset="0"/>
                <a:cs typeface="Arial" panose="020B0604020202020204" pitchFamily="34" charset="0"/>
              </a:rPr>
              <a:t>two largest networks are much larger </a:t>
            </a:r>
            <a:r>
              <a:rPr lang="en-US" sz="1800" b="1" smtClean="0">
                <a:latin typeface="Arial" panose="020B0604020202020204" pitchFamily="34" charset="0"/>
                <a:cs typeface="Arial" panose="020B0604020202020204" pitchFamily="34" charset="0"/>
              </a:rPr>
              <a:t>than </a:t>
            </a:r>
            <a:r>
              <a:rPr lang="en-US" sz="1800" b="1" smtClean="0">
                <a:latin typeface="Arial" panose="020B0604020202020204" pitchFamily="34" charset="0"/>
                <a:cs typeface="Arial" panose="020B0604020202020204" pitchFamily="34" charset="0"/>
              </a:rPr>
              <a:t>the </a:t>
            </a:r>
            <a:r>
              <a:rPr lang="en-US" sz="1800" b="1" dirty="0" smtClean="0">
                <a:latin typeface="Arial" panose="020B0604020202020204" pitchFamily="34" charset="0"/>
                <a:cs typeface="Arial" panose="020B0604020202020204" pitchFamily="34" charset="0"/>
              </a:rPr>
              <a:t>three smaller networks, although some genes (ABF1, CST6, SWI4) have consistent  production rates for all networks.</a:t>
            </a:r>
          </a:p>
          <a:p>
            <a:pPr marL="285750" indent="-28575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p:txBody>
      </p:sp>
      <p:sp>
        <p:nvSpPr>
          <p:cNvPr id="81" name="TextBox 80"/>
          <p:cNvSpPr txBox="1"/>
          <p:nvPr/>
        </p:nvSpPr>
        <p:spPr>
          <a:xfrm>
            <a:off x="37555394" y="18800156"/>
            <a:ext cx="5551212" cy="1261884"/>
          </a:xfrm>
          <a:prstGeom prst="rect">
            <a:avLst/>
          </a:prstGeom>
          <a:noFill/>
        </p:spPr>
        <p:txBody>
          <a:bodyPr wrap="square" rtlCol="0">
            <a:spAutoFit/>
          </a:bodyPr>
          <a:lstStyle/>
          <a:p>
            <a:pPr marL="285750" indent="-285750">
              <a:buFont typeface="Arial" panose="020B0604020202020204" pitchFamily="34" charset="0"/>
              <a:buChar char="•"/>
            </a:pPr>
            <a:r>
              <a:rPr lang="en-US" sz="1900" b="1" smtClean="0">
                <a:latin typeface="Arial" panose="020B0604020202020204" pitchFamily="34" charset="0"/>
                <a:cs typeface="Arial" panose="020B0604020202020204" pitchFamily="34" charset="0"/>
              </a:rPr>
              <a:t>The </a:t>
            </a:r>
            <a:r>
              <a:rPr lang="en-US" sz="1900" b="1" dirty="0" smtClean="0">
                <a:latin typeface="Arial" panose="020B0604020202020204" pitchFamily="34" charset="0"/>
                <a:cs typeface="Arial" panose="020B0604020202020204" pitchFamily="34" charset="0"/>
              </a:rPr>
              <a:t>change in sign for </a:t>
            </a:r>
            <a:r>
              <a:rPr lang="en-US" sz="1900" b="1" smtClean="0">
                <a:latin typeface="Arial" panose="020B0604020202020204" pitchFamily="34" charset="0"/>
                <a:cs typeface="Arial" panose="020B0604020202020204" pitchFamily="34" charset="0"/>
              </a:rPr>
              <a:t>some </a:t>
            </a:r>
            <a:r>
              <a:rPr lang="en-US" sz="1900" b="1" smtClean="0">
                <a:latin typeface="Arial" panose="020B0604020202020204" pitchFamily="34" charset="0"/>
                <a:cs typeface="Arial" panose="020B0604020202020204" pitchFamily="34" charset="0"/>
              </a:rPr>
              <a:t>edges seem to have </a:t>
            </a:r>
            <a:r>
              <a:rPr lang="en-US" sz="1900" b="1" dirty="0" smtClean="0">
                <a:latin typeface="Arial" panose="020B0604020202020204" pitchFamily="34" charset="0"/>
                <a:cs typeface="Arial" panose="020B0604020202020204" pitchFamily="34" charset="0"/>
              </a:rPr>
              <a:t>resulted </a:t>
            </a:r>
            <a:r>
              <a:rPr lang="en-US" sz="1900" b="1" smtClean="0">
                <a:latin typeface="Arial" panose="020B0604020202020204" pitchFamily="34" charset="0"/>
                <a:cs typeface="Arial" panose="020B0604020202020204" pitchFamily="34" charset="0"/>
              </a:rPr>
              <a:t>from </a:t>
            </a:r>
            <a:r>
              <a:rPr lang="en-US" sz="1900" b="1" smtClean="0">
                <a:latin typeface="Arial" panose="020B0604020202020204" pitchFamily="34" charset="0"/>
                <a:cs typeface="Arial" panose="020B0604020202020204" pitchFamily="34" charset="0"/>
              </a:rPr>
              <a:t>the removal of</a:t>
            </a:r>
            <a:r>
              <a:rPr lang="en-US" sz="1900" b="1" smtClean="0">
                <a:latin typeface="Arial" panose="020B0604020202020204" pitchFamily="34" charset="0"/>
                <a:cs typeface="Arial" panose="020B0604020202020204" pitchFamily="34" charset="0"/>
              </a:rPr>
              <a:t> </a:t>
            </a:r>
            <a:r>
              <a:rPr lang="en-US" sz="1900" b="1" smtClean="0">
                <a:latin typeface="Arial" panose="020B0604020202020204" pitchFamily="34" charset="0"/>
                <a:cs typeface="Arial" panose="020B0604020202020204" pitchFamily="34" charset="0"/>
              </a:rPr>
              <a:t>edges </a:t>
            </a:r>
            <a:r>
              <a:rPr lang="en-US" sz="1900" b="1" smtClean="0">
                <a:latin typeface="Arial" panose="020B0604020202020204" pitchFamily="34" charset="0"/>
                <a:cs typeface="Arial" panose="020B0604020202020204" pitchFamily="34" charset="0"/>
              </a:rPr>
              <a:t>in the smaller</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networks</a:t>
            </a:r>
            <a:r>
              <a:rPr lang="en-US" sz="1900" b="1" smtClean="0">
                <a:latin typeface="Arial" panose="020B0604020202020204" pitchFamily="34" charset="0"/>
                <a:cs typeface="Arial" panose="020B0604020202020204" pitchFamily="34" charset="0"/>
              </a:rPr>
              <a:t>, </a:t>
            </a:r>
            <a:r>
              <a:rPr lang="en-US" sz="1900" b="1" smtClean="0">
                <a:latin typeface="Arial" panose="020B0604020202020204" pitchFamily="34" charset="0"/>
                <a:cs typeface="Arial" panose="020B0604020202020204" pitchFamily="34" charset="0"/>
              </a:rPr>
              <a:t>for example, </a:t>
            </a:r>
            <a:endParaRPr lang="en-US" sz="1900" b="1" dirty="0" smtClean="0">
              <a:latin typeface="Arial" panose="020B0604020202020204" pitchFamily="34" charset="0"/>
              <a:cs typeface="Arial" panose="020B0604020202020204" pitchFamily="34" charset="0"/>
            </a:endParaRPr>
          </a:p>
          <a:p>
            <a:r>
              <a:rPr lang="en-US" sz="1900" b="1" dirty="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    ACE2-&gt;GCR2. </a:t>
            </a:r>
            <a:endParaRPr lang="en-US" sz="1900" b="1" dirty="0">
              <a:latin typeface="Arial" panose="020B0604020202020204" pitchFamily="34" charset="0"/>
              <a:cs typeface="Arial" panose="020B0604020202020204" pitchFamily="34" charset="0"/>
            </a:endParaRPr>
          </a:p>
        </p:txBody>
      </p:sp>
      <p:pic>
        <p:nvPicPr>
          <p:cNvPr id="84" name="Content Placeholder 3"/>
          <p:cNvPicPr>
            <a:picLocks noChangeAspect="1"/>
          </p:cNvPicPr>
          <p:nvPr/>
        </p:nvPicPr>
        <p:blipFill rotWithShape="1">
          <a:blip r:embed="rId29"/>
          <a:srcRect l="10223" t="33673" r="53789" b="47808"/>
          <a:stretch/>
        </p:blipFill>
        <p:spPr>
          <a:xfrm>
            <a:off x="13663470" y="15745050"/>
            <a:ext cx="5474705" cy="1584782"/>
          </a:xfrm>
          <a:prstGeom prst="rect">
            <a:avLst/>
          </a:prstGeom>
        </p:spPr>
      </p:pic>
      <p:graphicFrame>
        <p:nvGraphicFramePr>
          <p:cNvPr id="86" name="Chart 85"/>
          <p:cNvGraphicFramePr>
            <a:graphicFrameLocks/>
          </p:cNvGraphicFramePr>
          <p:nvPr>
            <p:extLst>
              <p:ext uri="{D42A27DB-BD31-4B8C-83A1-F6EECF244321}">
                <p14:modId xmlns:p14="http://schemas.microsoft.com/office/powerpoint/2010/main" val="3772481008"/>
              </p:ext>
            </p:extLst>
          </p:nvPr>
        </p:nvGraphicFramePr>
        <p:xfrm>
          <a:off x="32074029" y="11324081"/>
          <a:ext cx="4568190" cy="2608200"/>
        </p:xfrm>
        <a:graphic>
          <a:graphicData uri="http://schemas.openxmlformats.org/drawingml/2006/chart">
            <c:chart xmlns:c="http://schemas.openxmlformats.org/drawingml/2006/chart" xmlns:r="http://schemas.openxmlformats.org/officeDocument/2006/relationships" r:id="rId30"/>
          </a:graphicData>
        </a:graphic>
      </p:graphicFrame>
      <p:graphicFrame>
        <p:nvGraphicFramePr>
          <p:cNvPr id="87" name="Chart 86"/>
          <p:cNvGraphicFramePr>
            <a:graphicFrameLocks/>
          </p:cNvGraphicFramePr>
          <p:nvPr>
            <p:extLst>
              <p:ext uri="{D42A27DB-BD31-4B8C-83A1-F6EECF244321}">
                <p14:modId xmlns:p14="http://schemas.microsoft.com/office/powerpoint/2010/main" val="464985370"/>
              </p:ext>
            </p:extLst>
          </p:nvPr>
        </p:nvGraphicFramePr>
        <p:xfrm>
          <a:off x="19593904" y="11325847"/>
          <a:ext cx="4684806" cy="2606433"/>
        </p:xfrm>
        <a:graphic>
          <a:graphicData uri="http://schemas.openxmlformats.org/drawingml/2006/chart">
            <c:chart xmlns:c="http://schemas.openxmlformats.org/drawingml/2006/chart" xmlns:r="http://schemas.openxmlformats.org/officeDocument/2006/relationships" r:id="rId31"/>
          </a:graphicData>
        </a:graphic>
      </p:graphicFrame>
      <p:sp>
        <p:nvSpPr>
          <p:cNvPr id="27" name="TextBox 26"/>
          <p:cNvSpPr txBox="1"/>
          <p:nvPr/>
        </p:nvSpPr>
        <p:spPr>
          <a:xfrm>
            <a:off x="13412284" y="13910769"/>
            <a:ext cx="29058075" cy="969496"/>
          </a:xfrm>
          <a:prstGeom prst="rect">
            <a:avLst/>
          </a:prstGeom>
          <a:noFill/>
        </p:spPr>
        <p:txBody>
          <a:bodyPr wrap="square" rtlCol="0">
            <a:spAutoFit/>
          </a:bodyPr>
          <a:lstStyle/>
          <a:p>
            <a:pPr marL="342900" indent="-342900">
              <a:buFont typeface="Arial" panose="020B0604020202020204" pitchFamily="34" charset="0"/>
              <a:buChar char="•"/>
            </a:pPr>
            <a:r>
              <a:rPr lang="en-US" sz="1900" b="1" smtClean="0">
                <a:latin typeface="Arial" panose="020B0604020202020204" pitchFamily="34" charset="0"/>
                <a:cs typeface="Arial" panose="020B0604020202020204" pitchFamily="34" charset="0"/>
              </a:rPr>
              <a:t>In- </a:t>
            </a:r>
            <a:r>
              <a:rPr lang="en-US" sz="1900" b="1" smtClean="0">
                <a:latin typeface="Arial" panose="020B0604020202020204" pitchFamily="34" charset="0"/>
                <a:cs typeface="Arial" panose="020B0604020202020204" pitchFamily="34" charset="0"/>
              </a:rPr>
              <a:t>and </a:t>
            </a:r>
            <a:r>
              <a:rPr lang="en-US" sz="1900" b="1" smtClean="0">
                <a:latin typeface="Arial" panose="020B0604020202020204" pitchFamily="34" charset="0"/>
                <a:cs typeface="Arial" panose="020B0604020202020204" pitchFamily="34" charset="0"/>
              </a:rPr>
              <a:t>out-degree distributions </a:t>
            </a:r>
            <a:r>
              <a:rPr lang="en-US" sz="1900" b="1" dirty="0" smtClean="0">
                <a:latin typeface="Arial" panose="020B0604020202020204" pitchFamily="34" charset="0"/>
                <a:cs typeface="Arial" panose="020B0604020202020204" pitchFamily="34" charset="0"/>
              </a:rPr>
              <a:t>were plotted for all </a:t>
            </a:r>
            <a:r>
              <a:rPr lang="en-US" sz="1900" b="1" smtClean="0">
                <a:latin typeface="Arial" panose="020B0604020202020204" pitchFamily="34" charset="0"/>
                <a:cs typeface="Arial" panose="020B0604020202020204" pitchFamily="34" charset="0"/>
              </a:rPr>
              <a:t>five </a:t>
            </a:r>
            <a:r>
              <a:rPr lang="en-US" sz="1900" b="1" smtClean="0">
                <a:latin typeface="Arial" panose="020B0604020202020204" pitchFamily="34" charset="0"/>
                <a:cs typeface="Arial" panose="020B0604020202020204" pitchFamily="34" charset="0"/>
              </a:rPr>
              <a:t>networks.  These plots show how many genes either </a:t>
            </a:r>
            <a:r>
              <a:rPr lang="en-US" sz="1900" b="1" dirty="0" smtClean="0">
                <a:latin typeface="Arial" panose="020B0604020202020204" pitchFamily="34" charset="0"/>
                <a:cs typeface="Arial" panose="020B0604020202020204" pitchFamily="34" charset="0"/>
              </a:rPr>
              <a:t>regulate (out) or are being regulated (</a:t>
            </a:r>
            <a:r>
              <a:rPr lang="en-US" sz="1900" b="1" smtClean="0">
                <a:latin typeface="Arial" panose="020B0604020202020204" pitchFamily="34" charset="0"/>
                <a:cs typeface="Arial" panose="020B0604020202020204" pitchFamily="34" charset="0"/>
              </a:rPr>
              <a:t>in</a:t>
            </a:r>
            <a:r>
              <a:rPr lang="en-US" sz="1900" b="1" smtClean="0">
                <a:latin typeface="Arial" panose="020B0604020202020204" pitchFamily="34" charset="0"/>
                <a:cs typeface="Arial" panose="020B0604020202020204" pitchFamily="34" charset="0"/>
              </a:rPr>
              <a:t>) other genes in the network.</a:t>
            </a:r>
            <a:endParaRPr lang="en-US" sz="1900" b="1"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It makes sense that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fewest</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number of connections would occur </a:t>
            </a:r>
            <a:r>
              <a:rPr lang="en-US" sz="1900" b="1" smtClean="0">
                <a:latin typeface="Arial" panose="020B0604020202020204" pitchFamily="34" charset="0"/>
                <a:cs typeface="Arial" panose="020B0604020202020204" pitchFamily="34" charset="0"/>
              </a:rPr>
              <a:t>most </a:t>
            </a:r>
            <a:r>
              <a:rPr lang="en-US" sz="1900" b="1" smtClean="0">
                <a:latin typeface="Arial" panose="020B0604020202020204" pitchFamily="34" charset="0"/>
                <a:cs typeface="Arial" panose="020B0604020202020204" pitchFamily="34" charset="0"/>
              </a:rPr>
              <a:t>frequently, because the </a:t>
            </a:r>
            <a:r>
              <a:rPr lang="en-US" sz="1900" b="1" dirty="0" smtClean="0">
                <a:latin typeface="Arial" panose="020B0604020202020204" pitchFamily="34" charset="0"/>
                <a:cs typeface="Arial" panose="020B0604020202020204" pitchFamily="34" charset="0"/>
              </a:rPr>
              <a:t>majority of the transcription factors have a </a:t>
            </a:r>
            <a:r>
              <a:rPr lang="en-US" sz="1900" b="1" smtClean="0">
                <a:latin typeface="Arial" panose="020B0604020202020204" pitchFamily="34" charset="0"/>
                <a:cs typeface="Arial" panose="020B0604020202020204" pitchFamily="34" charset="0"/>
              </a:rPr>
              <a:t>small </a:t>
            </a:r>
            <a:r>
              <a:rPr lang="en-US" sz="1900" b="1" smtClean="0">
                <a:latin typeface="Arial" panose="020B0604020202020204" pitchFamily="34" charset="0"/>
                <a:cs typeface="Arial" panose="020B0604020202020204" pitchFamily="34" charset="0"/>
              </a:rPr>
              <a:t>number</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of connections </a:t>
            </a:r>
            <a:r>
              <a:rPr lang="en-US" sz="1900" b="1" smtClean="0">
                <a:latin typeface="Arial" panose="020B0604020202020204" pitchFamily="34" charset="0"/>
                <a:cs typeface="Arial" panose="020B0604020202020204" pitchFamily="34" charset="0"/>
              </a:rPr>
              <a:t>to </a:t>
            </a:r>
            <a:r>
              <a:rPr lang="en-US" sz="1900" b="1" smtClean="0">
                <a:latin typeface="Arial" panose="020B0604020202020204" pitchFamily="34" charset="0"/>
                <a:cs typeface="Arial" panose="020B0604020202020204" pitchFamily="34" charset="0"/>
              </a:rPr>
              <a:t>genes in the </a:t>
            </a:r>
            <a:r>
              <a:rPr lang="en-US" sz="1900" b="1" dirty="0" smtClean="0">
                <a:latin typeface="Arial" panose="020B0604020202020204" pitchFamily="34" charset="0"/>
                <a:cs typeface="Arial" panose="020B0604020202020204" pitchFamily="34" charset="0"/>
              </a:rPr>
              <a:t>rest of the network. </a:t>
            </a:r>
          </a:p>
          <a:p>
            <a:pPr marL="342900" indent="-3429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high </a:t>
            </a:r>
            <a:r>
              <a:rPr lang="en-US" sz="1900" b="1" smtClean="0">
                <a:latin typeface="Arial" panose="020B0604020202020204" pitchFamily="34" charset="0"/>
                <a:cs typeface="Arial" panose="020B0604020202020204" pitchFamily="34" charset="0"/>
              </a:rPr>
              <a:t>in-degree </a:t>
            </a:r>
            <a:r>
              <a:rPr lang="en-US" sz="1900" b="1" dirty="0" smtClean="0">
                <a:latin typeface="Arial" panose="020B0604020202020204" pitchFamily="34" charset="0"/>
                <a:cs typeface="Arial" panose="020B0604020202020204" pitchFamily="34" charset="0"/>
              </a:rPr>
              <a:t>outliers occurred mostly for ASH1 and YHP1 for the larger networks and CIN5 for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smaller networks.</a:t>
            </a:r>
            <a:endParaRPr lang="en-US" sz="1900" b="1" dirty="0">
              <a:latin typeface="Arial" panose="020B0604020202020204" pitchFamily="34" charset="0"/>
              <a:cs typeface="Arial" panose="020B0604020202020204" pitchFamily="34" charset="0"/>
            </a:endParaRPr>
          </a:p>
        </p:txBody>
      </p:sp>
      <p:pic>
        <p:nvPicPr>
          <p:cNvPr id="1864" name="Picture 84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5546471" y="29212033"/>
            <a:ext cx="5160325" cy="256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9326243" y="15745049"/>
            <a:ext cx="5381887" cy="1846659"/>
          </a:xfrm>
          <a:prstGeom prst="rect">
            <a:avLst/>
          </a:prstGeom>
          <a:noFill/>
        </p:spPr>
        <p:txBody>
          <a:bodyPr wrap="square" rtlCol="0">
            <a:spAutoFit/>
          </a:bodyPr>
          <a:lstStyle/>
          <a:p>
            <a:pPr marL="228600" indent="-228600">
              <a:buFont typeface="Arial" panose="020B0604020202020204" pitchFamily="34" charset="0"/>
              <a:buChar char="•"/>
            </a:pPr>
            <a:r>
              <a:rPr lang="en-US" sz="1900" b="1" smtClean="0">
                <a:latin typeface="Arial" panose="020B0604020202020204" pitchFamily="34" charset="0"/>
                <a:cs typeface="Arial" panose="020B0604020202020204" pitchFamily="34" charset="0"/>
              </a:rPr>
              <a:t>The number of parameters per network is equal to twice the number of nodes plus the number of edges (</a:t>
            </a:r>
            <a:r>
              <a:rPr lang="en-US" sz="1900" b="1" i="1" smtClean="0">
                <a:latin typeface="Arial" panose="020B0604020202020204" pitchFamily="34" charset="0"/>
                <a:cs typeface="Arial" panose="020B0604020202020204" pitchFamily="34" charset="0"/>
              </a:rPr>
              <a:t>P</a:t>
            </a:r>
            <a:r>
              <a:rPr lang="en-US" sz="1900" b="1" smtClean="0">
                <a:latin typeface="Arial" panose="020B0604020202020204" pitchFamily="34" charset="0"/>
                <a:cs typeface="Arial" panose="020B0604020202020204" pitchFamily="34" charset="0"/>
              </a:rPr>
              <a:t> + </a:t>
            </a:r>
            <a:r>
              <a:rPr lang="en-US" sz="1900" b="1" i="1" smtClean="0">
                <a:latin typeface="Arial" panose="020B0604020202020204" pitchFamily="34" charset="0"/>
                <a:cs typeface="Arial" panose="020B0604020202020204" pitchFamily="34" charset="0"/>
              </a:rPr>
              <a:t>b</a:t>
            </a:r>
            <a:r>
              <a:rPr lang="en-US" sz="1900" b="1" smtClean="0">
                <a:latin typeface="Arial" panose="020B0604020202020204" pitchFamily="34" charset="0"/>
                <a:cs typeface="Arial" panose="020B0604020202020204" pitchFamily="34" charset="0"/>
              </a:rPr>
              <a:t> + </a:t>
            </a:r>
            <a:r>
              <a:rPr lang="en-US" sz="1900" b="1" i="1" smtClean="0">
                <a:latin typeface="Arial" panose="020B0604020202020204" pitchFamily="34" charset="0"/>
                <a:cs typeface="Arial" panose="020B0604020202020204" pitchFamily="34" charset="0"/>
              </a:rPr>
              <a:t>w</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This accounts for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estimation</a:t>
            </a:r>
            <a:r>
              <a:rPr lang="en-US" sz="1900" b="1" smtClean="0">
                <a:latin typeface="Arial" panose="020B0604020202020204" pitchFamily="34" charset="0"/>
                <a:cs typeface="Arial" panose="020B0604020202020204" pitchFamily="34" charset="0"/>
              </a:rPr>
              <a:t> </a:t>
            </a:r>
            <a:r>
              <a:rPr lang="en-US" sz="1900" b="1" smtClean="0">
                <a:latin typeface="Arial" panose="020B0604020202020204" pitchFamily="34" charset="0"/>
                <a:cs typeface="Arial" panose="020B0604020202020204" pitchFamily="34" charset="0"/>
              </a:rPr>
              <a:t>of </a:t>
            </a:r>
            <a:r>
              <a:rPr lang="en-US" sz="1900" b="1" smtClean="0">
                <a:latin typeface="Arial" panose="020B0604020202020204" pitchFamily="34" charset="0"/>
                <a:cs typeface="Arial" panose="020B0604020202020204" pitchFamily="34" charset="0"/>
              </a:rPr>
              <a:t>production rates, threshold b’s, and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weight parameters. </a:t>
            </a:r>
            <a:endParaRPr lang="en-US" sz="1900" b="1" dirty="0">
              <a:latin typeface="Arial" panose="020B0604020202020204" pitchFamily="34" charset="0"/>
              <a:cs typeface="Arial" panose="020B0604020202020204" pitchFamily="34" charset="0"/>
            </a:endParaRPr>
          </a:p>
        </p:txBody>
      </p:sp>
      <p:sp>
        <p:nvSpPr>
          <p:cNvPr id="90" name="TextBox 89"/>
          <p:cNvSpPr txBox="1"/>
          <p:nvPr/>
        </p:nvSpPr>
        <p:spPr>
          <a:xfrm>
            <a:off x="13568220" y="17451721"/>
            <a:ext cx="11139910" cy="2431435"/>
          </a:xfrm>
          <a:prstGeom prst="rect">
            <a:avLst/>
          </a:prstGeom>
          <a:noFill/>
        </p:spPr>
        <p:txBody>
          <a:bodyPr wrap="square" rtlCol="0">
            <a:spAutoFit/>
          </a:bodyPr>
          <a:lstStyle/>
          <a:p>
            <a:pPr marL="228600" indent="-228600">
              <a:buFont typeface="Arial" panose="020B0604020202020204" pitchFamily="34" charset="0"/>
              <a:buChar char="•"/>
            </a:pPr>
            <a:r>
              <a:rPr lang="en-US" sz="1900" b="1" smtClean="0">
                <a:latin typeface="Arial" panose="020B0604020202020204" pitchFamily="34" charset="0"/>
                <a:cs typeface="Arial" panose="020B0604020202020204" pitchFamily="34" charset="0"/>
              </a:rPr>
              <a:t>The least </a:t>
            </a:r>
            <a:r>
              <a:rPr lang="en-US" sz="1900" b="1" dirty="0" smtClean="0">
                <a:latin typeface="Arial" panose="020B0604020202020204" pitchFamily="34" charset="0"/>
                <a:cs typeface="Arial" panose="020B0604020202020204" pitchFamily="34" charset="0"/>
              </a:rPr>
              <a:t>squares error (</a:t>
            </a:r>
            <a:r>
              <a:rPr lang="en-US" sz="1900" b="1" smtClean="0">
                <a:latin typeface="Arial" panose="020B0604020202020204" pitchFamily="34" charset="0"/>
                <a:cs typeface="Arial" panose="020B0604020202020204" pitchFamily="34" charset="0"/>
              </a:rPr>
              <a:t>LSE</a:t>
            </a:r>
            <a:r>
              <a:rPr lang="en-US" sz="1900" b="1" smtClean="0">
                <a:latin typeface="Arial" panose="020B0604020202020204" pitchFamily="34" charset="0"/>
                <a:cs typeface="Arial" panose="020B0604020202020204" pitchFamily="34" charset="0"/>
              </a:rPr>
              <a:t>) represents </a:t>
            </a:r>
            <a:r>
              <a:rPr lang="en-US" sz="1900" b="1" smtClean="0">
                <a:latin typeface="Arial" panose="020B0604020202020204" pitchFamily="34" charset="0"/>
                <a:cs typeface="Arial" panose="020B0604020202020204" pitchFamily="34" charset="0"/>
              </a:rPr>
              <a:t>the </a:t>
            </a:r>
            <a:r>
              <a:rPr lang="en-US" sz="1900" b="1" smtClean="0">
                <a:latin typeface="Arial" panose="020B0604020202020204" pitchFamily="34" charset="0"/>
                <a:cs typeface="Arial" panose="020B0604020202020204" pitchFamily="34" charset="0"/>
              </a:rPr>
              <a:t>difference </a:t>
            </a:r>
            <a:r>
              <a:rPr lang="en-US" sz="1900" b="1" smtClean="0">
                <a:latin typeface="Arial" panose="020B0604020202020204" pitchFamily="34" charset="0"/>
                <a:cs typeface="Arial" panose="020B0604020202020204" pitchFamily="34" charset="0"/>
              </a:rPr>
              <a:t>between </a:t>
            </a:r>
            <a:r>
              <a:rPr lang="en-US" sz="1900" b="1" smtClean="0">
                <a:latin typeface="Arial" panose="020B0604020202020204" pitchFamily="34" charset="0"/>
                <a:cs typeface="Arial" panose="020B0604020202020204" pitchFamily="34" charset="0"/>
              </a:rPr>
              <a:t>the simulated </a:t>
            </a:r>
            <a:r>
              <a:rPr lang="en-US" sz="1900" b="1" smtClean="0">
                <a:latin typeface="Arial" panose="020B0604020202020204" pitchFamily="34" charset="0"/>
                <a:cs typeface="Arial" panose="020B0604020202020204" pitchFamily="34" charset="0"/>
              </a:rPr>
              <a:t>and </a:t>
            </a:r>
            <a:r>
              <a:rPr lang="en-US" sz="1900" b="1" smtClean="0">
                <a:latin typeface="Arial" panose="020B0604020202020204" pitchFamily="34" charset="0"/>
                <a:cs typeface="Arial" panose="020B0604020202020204" pitchFamily="34" charset="0"/>
              </a:rPr>
              <a:t>actual </a:t>
            </a:r>
            <a:r>
              <a:rPr lang="en-US" sz="1900" b="1" dirty="0" smtClean="0">
                <a:latin typeface="Arial" panose="020B0604020202020204" pitchFamily="34" charset="0"/>
                <a:cs typeface="Arial" panose="020B0604020202020204" pitchFamily="34" charset="0"/>
              </a:rPr>
              <a:t>data for </a:t>
            </a:r>
            <a:r>
              <a:rPr lang="en-US" sz="1900" b="1" smtClean="0">
                <a:latin typeface="Arial" panose="020B0604020202020204" pitchFamily="34" charset="0"/>
                <a:cs typeface="Arial" panose="020B0604020202020204" pitchFamily="34" charset="0"/>
              </a:rPr>
              <a:t>all </a:t>
            </a:r>
            <a:r>
              <a:rPr lang="en-US" sz="1900" b="1" smtClean="0">
                <a:latin typeface="Arial" panose="020B0604020202020204" pitchFamily="34" charset="0"/>
                <a:cs typeface="Arial" panose="020B0604020202020204" pitchFamily="34" charset="0"/>
              </a:rPr>
              <a:t>strains</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The larger the LSE, the more difficult </a:t>
            </a:r>
            <a:r>
              <a:rPr lang="en-US" sz="1900" b="1" smtClean="0">
                <a:latin typeface="Arial" panose="020B0604020202020204" pitchFamily="34" charset="0"/>
                <a:cs typeface="Arial" panose="020B0604020202020204" pitchFamily="34" charset="0"/>
              </a:rPr>
              <a:t>it </a:t>
            </a:r>
            <a:r>
              <a:rPr lang="en-US" sz="1900" b="1" smtClean="0">
                <a:latin typeface="Arial" panose="020B0604020202020204" pitchFamily="34" charset="0"/>
                <a:cs typeface="Arial" panose="020B0604020202020204" pitchFamily="34" charset="0"/>
              </a:rPr>
              <a:t>was </a:t>
            </a:r>
            <a:r>
              <a:rPr lang="en-US" sz="1900" b="1" dirty="0" smtClean="0">
                <a:latin typeface="Arial" panose="020B0604020202020204" pitchFamily="34" charset="0"/>
                <a:cs typeface="Arial" panose="020B0604020202020204" pitchFamily="34" charset="0"/>
              </a:rPr>
              <a:t>to fit the model to the data.</a:t>
            </a:r>
          </a:p>
          <a:p>
            <a:pPr marL="228600" indent="-228600">
              <a:buFont typeface="Arial" panose="020B0604020202020204" pitchFamily="34" charset="0"/>
              <a:buChar char="•"/>
            </a:pPr>
            <a:r>
              <a:rPr lang="en-US" sz="1900" b="1">
                <a:latin typeface="Arial" panose="020B0604020202020204" pitchFamily="34" charset="0"/>
                <a:cs typeface="Arial" panose="020B0604020202020204" pitchFamily="34" charset="0"/>
              </a:rPr>
              <a:t>T</a:t>
            </a:r>
            <a:r>
              <a:rPr lang="en-US" sz="1900" b="1" smtClean="0">
                <a:latin typeface="Arial" panose="020B0604020202020204" pitchFamily="34" charset="0"/>
                <a:cs typeface="Arial" panose="020B0604020202020204" pitchFamily="34" charset="0"/>
              </a:rPr>
              <a:t>he </a:t>
            </a:r>
            <a:r>
              <a:rPr lang="en-US" sz="1900" b="1" dirty="0" smtClean="0">
                <a:latin typeface="Arial" panose="020B0604020202020204" pitchFamily="34" charset="0"/>
                <a:cs typeface="Arial" panose="020B0604020202020204" pitchFamily="34" charset="0"/>
              </a:rPr>
              <a:t>minimum LSE would be the best theoretical model fit for each network based on the average </a:t>
            </a:r>
            <a:r>
              <a:rPr lang="en-US" sz="1900" b="1" smtClean="0">
                <a:latin typeface="Arial" panose="020B0604020202020204" pitchFamily="34" charset="0"/>
                <a:cs typeface="Arial" panose="020B0604020202020204" pitchFamily="34" charset="0"/>
              </a:rPr>
              <a:t>of </a:t>
            </a:r>
            <a:r>
              <a:rPr lang="en-US" sz="1900" b="1" smtClean="0">
                <a:latin typeface="Arial" panose="020B0604020202020204" pitchFamily="34" charset="0"/>
                <a:cs typeface="Arial" panose="020B0604020202020204" pitchFamily="34" charset="0"/>
              </a:rPr>
              <a:t>all the strain experimental</a:t>
            </a:r>
            <a:r>
              <a:rPr lang="en-US" sz="1900" b="1" smtClean="0">
                <a:latin typeface="Arial" panose="020B0604020202020204" pitchFamily="34" charset="0"/>
                <a:cs typeface="Arial" panose="020B0604020202020204" pitchFamily="34" charset="0"/>
              </a:rPr>
              <a:t> </a:t>
            </a:r>
            <a:r>
              <a:rPr lang="en-US" sz="1900" b="1" dirty="0" smtClean="0">
                <a:latin typeface="Arial" panose="020B0604020202020204" pitchFamily="34" charset="0"/>
                <a:cs typeface="Arial" panose="020B0604020202020204" pitchFamily="34" charset="0"/>
              </a:rPr>
              <a:t>data. </a:t>
            </a:r>
          </a:p>
          <a:p>
            <a:pPr marL="228600" indent="-2286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The ratio is the LSE divided by the minimum theoretical LSE and shows how close the LSE is to the ideal minimum LSE. </a:t>
            </a:r>
          </a:p>
          <a:p>
            <a:pPr marL="228600" indent="-228600">
              <a:buFont typeface="Arial" panose="020B0604020202020204" pitchFamily="34" charset="0"/>
              <a:buChar char="•"/>
            </a:pPr>
            <a:r>
              <a:rPr lang="en-US" sz="1900" b="1" dirty="0" smtClean="0">
                <a:latin typeface="Arial" panose="020B0604020202020204" pitchFamily="34" charset="0"/>
                <a:cs typeface="Arial" panose="020B0604020202020204" pitchFamily="34" charset="0"/>
              </a:rPr>
              <a:t>As the ratios were relatively similar for all five networks, this indicates the model performs consistently for a range of network sizes. </a:t>
            </a:r>
            <a:endParaRPr lang="en-US" sz="19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42493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3723</TotalTime>
  <Words>2027</Words>
  <Application>Microsoft Office PowerPoint</Application>
  <PresentationFormat>Custom</PresentationFormat>
  <Paragraphs>118</Paragraphs>
  <Slides>1</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8" baseType="lpstr">
      <vt:lpstr>MS PGothic</vt:lpstr>
      <vt:lpstr>Arial</vt:lpstr>
      <vt:lpstr>Calibri</vt:lpstr>
      <vt:lpstr>Tahoma</vt:lpstr>
      <vt:lpstr>Times New Roman</vt:lpstr>
      <vt:lpstr>Office Theme</vt:lpstr>
      <vt:lpstr>Equation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Williams</dc:creator>
  <cp:lastModifiedBy>Dahlquist, Kam D.</cp:lastModifiedBy>
  <cp:revision>348</cp:revision>
  <dcterms:created xsi:type="dcterms:W3CDTF">2015-02-26T23:10:39Z</dcterms:created>
  <dcterms:modified xsi:type="dcterms:W3CDTF">2016-03-17T07:32:35Z</dcterms:modified>
</cp:coreProperties>
</file>