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notesSlides/notesSlide17.xml" ContentType="application/vnd.openxmlformats-officedocument.presentationml.notesSlide+xml"/>
  <Override PartName="/ppt/charts/chart2.xml" ContentType="application/vnd.openxmlformats-officedocument.drawingml.chart+xml"/>
  <Override PartName="/ppt/notesSlides/notesSlide18.xml" ContentType="application/vnd.openxmlformats-officedocument.presentationml.notesSlide+xml"/>
  <Override PartName="/ppt/charts/chart3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22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6" r:id="rId1"/>
  </p:sldMasterIdLst>
  <p:notesMasterIdLst>
    <p:notesMasterId r:id="rId39"/>
  </p:notesMasterIdLst>
  <p:sldIdLst>
    <p:sldId id="256" r:id="rId2"/>
    <p:sldId id="300" r:id="rId3"/>
    <p:sldId id="309" r:id="rId4"/>
    <p:sldId id="261" r:id="rId5"/>
    <p:sldId id="301" r:id="rId6"/>
    <p:sldId id="302" r:id="rId7"/>
    <p:sldId id="305" r:id="rId8"/>
    <p:sldId id="310" r:id="rId9"/>
    <p:sldId id="258" r:id="rId10"/>
    <p:sldId id="304" r:id="rId11"/>
    <p:sldId id="262" r:id="rId12"/>
    <p:sldId id="311" r:id="rId13"/>
    <p:sldId id="265" r:id="rId14"/>
    <p:sldId id="277" r:id="rId15"/>
    <p:sldId id="312" r:id="rId16"/>
    <p:sldId id="267" r:id="rId17"/>
    <p:sldId id="271" r:id="rId18"/>
    <p:sldId id="270" r:id="rId19"/>
    <p:sldId id="272" r:id="rId20"/>
    <p:sldId id="273" r:id="rId21"/>
    <p:sldId id="313" r:id="rId22"/>
    <p:sldId id="291" r:id="rId23"/>
    <p:sldId id="307" r:id="rId24"/>
    <p:sldId id="308" r:id="rId25"/>
    <p:sldId id="314" r:id="rId26"/>
    <p:sldId id="279" r:id="rId27"/>
    <p:sldId id="281" r:id="rId28"/>
    <p:sldId id="280" r:id="rId29"/>
    <p:sldId id="284" r:id="rId30"/>
    <p:sldId id="257" r:id="rId31"/>
    <p:sldId id="282" r:id="rId32"/>
    <p:sldId id="298" r:id="rId33"/>
    <p:sldId id="287" r:id="rId34"/>
    <p:sldId id="299" r:id="rId35"/>
    <p:sldId id="316" r:id="rId36"/>
    <p:sldId id="278" r:id="rId37"/>
    <p:sldId id="285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455" autoAdjust="0"/>
  </p:normalViewPr>
  <p:slideViewPr>
    <p:cSldViewPr snapToGrid="0" snapToObjects="1">
      <p:cViewPr>
        <p:scale>
          <a:sx n="73" d="100"/>
          <a:sy n="73" d="100"/>
        </p:scale>
        <p:origin x="-2724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essamorris:Dropbox:Dahlquist%20Research%20-%20TM:New_output_sheets:compare_alpha-00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essamorris:Dropbox:Dahlquist%20Research%20-%20TM:New_output_sheets:compare_alpha-00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essamorris:Dropbox:Dahlquist%20Research%20-%20TM:New_output_sheets:compare_alpha-00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essamorris:Dropbox:Dahlquist%20Research%20-%20TM:New_output_sheets:compare_alpha-002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essamorris:Dropbox:Dahlquist%20Research%20-%20TM:New_output_sheets:compare_alpha-002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essamorris:Dropbox:Dahlquist%20Research%20-%20TM:New_output_sheets:compare_alpha-00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essamorris:Dropbox:Dahlquist%20Research%20-%20TM:New_output_sheets:compare_alpha-002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essamorris:Dropbox:Dahlquist%20Research%20-%20TM:New_output_sheets:compare_alpha-002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essamorris:Dropbox:Dahlquist%20Research%20-%20TM:New_output_sheets:compare_alpha-0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Production Rate Estimation</a:t>
            </a:r>
            <a:r>
              <a:rPr lang="en-US" baseline="0"/>
              <a:t> Comparison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production_rates!$B$1</c:f>
              <c:strCache>
                <c:ptCount val="1"/>
                <c:pt idx="0">
                  <c:v>32</c:v>
                </c:pt>
              </c:strCache>
            </c:strRef>
          </c:tx>
          <c:invertIfNegative val="0"/>
          <c:cat>
            <c:strRef>
              <c:f>production_rates!$A$2:$A$34</c:f>
              <c:strCache>
                <c:ptCount val="32"/>
                <c:pt idx="0">
                  <c:v>ABF1</c:v>
                </c:pt>
                <c:pt idx="1">
                  <c:v>ACE2</c:v>
                </c:pt>
                <c:pt idx="2">
                  <c:v>ASH1</c:v>
                </c:pt>
                <c:pt idx="3">
                  <c:v>CIN5</c:v>
                </c:pt>
                <c:pt idx="4">
                  <c:v>CSE2</c:v>
                </c:pt>
                <c:pt idx="5">
                  <c:v>CYC8</c:v>
                </c:pt>
                <c:pt idx="6">
                  <c:v>FKH2</c:v>
                </c:pt>
                <c:pt idx="7">
                  <c:v>GCN4</c:v>
                </c:pt>
                <c:pt idx="8">
                  <c:v>GCR2</c:v>
                </c:pt>
                <c:pt idx="9">
                  <c:v>GLN3</c:v>
                </c:pt>
                <c:pt idx="10">
                  <c:v>HAP4</c:v>
                </c:pt>
                <c:pt idx="11">
                  <c:v>HMO1</c:v>
                </c:pt>
                <c:pt idx="12">
                  <c:v>HSF1</c:v>
                </c:pt>
                <c:pt idx="13">
                  <c:v>MCM1</c:v>
                </c:pt>
                <c:pt idx="14">
                  <c:v>MGA2</c:v>
                </c:pt>
                <c:pt idx="15">
                  <c:v>MSN2</c:v>
                </c:pt>
                <c:pt idx="16">
                  <c:v>MSN4</c:v>
                </c:pt>
                <c:pt idx="17">
                  <c:v>PDR1</c:v>
                </c:pt>
                <c:pt idx="18">
                  <c:v>RIF1</c:v>
                </c:pt>
                <c:pt idx="19">
                  <c:v>SFP1</c:v>
                </c:pt>
                <c:pt idx="20">
                  <c:v>SKO1</c:v>
                </c:pt>
                <c:pt idx="21">
                  <c:v>SNF2</c:v>
                </c:pt>
                <c:pt idx="22">
                  <c:v>SNF5</c:v>
                </c:pt>
                <c:pt idx="23">
                  <c:v>SNF6</c:v>
                </c:pt>
                <c:pt idx="24">
                  <c:v>STB5</c:v>
                </c:pt>
                <c:pt idx="25">
                  <c:v>STE12</c:v>
                </c:pt>
                <c:pt idx="26">
                  <c:v>SWI4</c:v>
                </c:pt>
                <c:pt idx="27">
                  <c:v>SWI5</c:v>
                </c:pt>
                <c:pt idx="28">
                  <c:v>TEC1</c:v>
                </c:pt>
                <c:pt idx="29">
                  <c:v>YHP1</c:v>
                </c:pt>
                <c:pt idx="30">
                  <c:v>YOX1</c:v>
                </c:pt>
                <c:pt idx="31">
                  <c:v>ZAP1</c:v>
                </c:pt>
              </c:strCache>
            </c:strRef>
          </c:cat>
          <c:val>
            <c:numRef>
              <c:f>production_rates!$B$2:$B$34</c:f>
              <c:numCache>
                <c:formatCode>General</c:formatCode>
                <c:ptCount val="33"/>
                <c:pt idx="0">
                  <c:v>0.31255264500000002</c:v>
                </c:pt>
                <c:pt idx="1">
                  <c:v>0.85637303300000001</c:v>
                </c:pt>
                <c:pt idx="2">
                  <c:v>2.3884186330000001</c:v>
                </c:pt>
                <c:pt idx="3">
                  <c:v>1.8114099640000001</c:v>
                </c:pt>
                <c:pt idx="4">
                  <c:v>0.72380960100000002</c:v>
                </c:pt>
                <c:pt idx="5">
                  <c:v>0.686723211</c:v>
                </c:pt>
                <c:pt idx="6">
                  <c:v>0.25263844299999999</c:v>
                </c:pt>
                <c:pt idx="7">
                  <c:v>0.79843287399999996</c:v>
                </c:pt>
                <c:pt idx="8">
                  <c:v>0.60403262700000004</c:v>
                </c:pt>
                <c:pt idx="9">
                  <c:v>0.85391279600000003</c:v>
                </c:pt>
                <c:pt idx="10">
                  <c:v>0.92736418899999995</c:v>
                </c:pt>
                <c:pt idx="11">
                  <c:v>0.49356111800000002</c:v>
                </c:pt>
                <c:pt idx="12">
                  <c:v>9.8073736999999994E-2</c:v>
                </c:pt>
                <c:pt idx="13">
                  <c:v>1.6094200999999999E-2</c:v>
                </c:pt>
                <c:pt idx="14">
                  <c:v>0.47714482600000002</c:v>
                </c:pt>
                <c:pt idx="15">
                  <c:v>3.7018162019999998</c:v>
                </c:pt>
                <c:pt idx="16">
                  <c:v>1.4219367519999999</c:v>
                </c:pt>
                <c:pt idx="17">
                  <c:v>0.33810853899999999</c:v>
                </c:pt>
                <c:pt idx="18">
                  <c:v>0.19250113499999999</c:v>
                </c:pt>
                <c:pt idx="19">
                  <c:v>1.0550475640000001</c:v>
                </c:pt>
                <c:pt idx="20">
                  <c:v>0.34543359099999998</c:v>
                </c:pt>
                <c:pt idx="21">
                  <c:v>0.15847615800000001</c:v>
                </c:pt>
                <c:pt idx="22">
                  <c:v>7.2685448999999999E-2</c:v>
                </c:pt>
                <c:pt idx="23">
                  <c:v>0.672600639</c:v>
                </c:pt>
                <c:pt idx="24">
                  <c:v>0.43465996699999998</c:v>
                </c:pt>
                <c:pt idx="25">
                  <c:v>0.17486871200000001</c:v>
                </c:pt>
                <c:pt idx="26">
                  <c:v>0.69944541500000001</c:v>
                </c:pt>
                <c:pt idx="27">
                  <c:v>0.62154828799999995</c:v>
                </c:pt>
                <c:pt idx="28">
                  <c:v>0.441682776</c:v>
                </c:pt>
                <c:pt idx="29">
                  <c:v>0.62996946899999995</c:v>
                </c:pt>
                <c:pt idx="30">
                  <c:v>0.83630454200000004</c:v>
                </c:pt>
                <c:pt idx="31">
                  <c:v>1.9414779E-2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79-40E0-95C3-CE1A9680B484}"/>
            </c:ext>
          </c:extLst>
        </c:ser>
        <c:ser>
          <c:idx val="1"/>
          <c:order val="1"/>
          <c:tx>
            <c:strRef>
              <c:f>production_rates!$C$1</c:f>
              <c:strCache>
                <c:ptCount val="1"/>
                <c:pt idx="0">
                  <c:v>29</c:v>
                </c:pt>
              </c:strCache>
            </c:strRef>
          </c:tx>
          <c:invertIfNegative val="0"/>
          <c:cat>
            <c:strRef>
              <c:f>production_rates!$A$2:$A$34</c:f>
              <c:strCache>
                <c:ptCount val="32"/>
                <c:pt idx="0">
                  <c:v>ABF1</c:v>
                </c:pt>
                <c:pt idx="1">
                  <c:v>ACE2</c:v>
                </c:pt>
                <c:pt idx="2">
                  <c:v>ASH1</c:v>
                </c:pt>
                <c:pt idx="3">
                  <c:v>CIN5</c:v>
                </c:pt>
                <c:pt idx="4">
                  <c:v>CSE2</c:v>
                </c:pt>
                <c:pt idx="5">
                  <c:v>CYC8</c:v>
                </c:pt>
                <c:pt idx="6">
                  <c:v>FKH2</c:v>
                </c:pt>
                <c:pt idx="7">
                  <c:v>GCN4</c:v>
                </c:pt>
                <c:pt idx="8">
                  <c:v>GCR2</c:v>
                </c:pt>
                <c:pt idx="9">
                  <c:v>GLN3</c:v>
                </c:pt>
                <c:pt idx="10">
                  <c:v>HAP4</c:v>
                </c:pt>
                <c:pt idx="11">
                  <c:v>HMO1</c:v>
                </c:pt>
                <c:pt idx="12">
                  <c:v>HSF1</c:v>
                </c:pt>
                <c:pt idx="13">
                  <c:v>MCM1</c:v>
                </c:pt>
                <c:pt idx="14">
                  <c:v>MGA2</c:v>
                </c:pt>
                <c:pt idx="15">
                  <c:v>MSN2</c:v>
                </c:pt>
                <c:pt idx="16">
                  <c:v>MSN4</c:v>
                </c:pt>
                <c:pt idx="17">
                  <c:v>PDR1</c:v>
                </c:pt>
                <c:pt idx="18">
                  <c:v>RIF1</c:v>
                </c:pt>
                <c:pt idx="19">
                  <c:v>SFP1</c:v>
                </c:pt>
                <c:pt idx="20">
                  <c:v>SKO1</c:v>
                </c:pt>
                <c:pt idx="21">
                  <c:v>SNF2</c:v>
                </c:pt>
                <c:pt idx="22">
                  <c:v>SNF5</c:v>
                </c:pt>
                <c:pt idx="23">
                  <c:v>SNF6</c:v>
                </c:pt>
                <c:pt idx="24">
                  <c:v>STB5</c:v>
                </c:pt>
                <c:pt idx="25">
                  <c:v>STE12</c:v>
                </c:pt>
                <c:pt idx="26">
                  <c:v>SWI4</c:v>
                </c:pt>
                <c:pt idx="27">
                  <c:v>SWI5</c:v>
                </c:pt>
                <c:pt idx="28">
                  <c:v>TEC1</c:v>
                </c:pt>
                <c:pt idx="29">
                  <c:v>YHP1</c:v>
                </c:pt>
                <c:pt idx="30">
                  <c:v>YOX1</c:v>
                </c:pt>
                <c:pt idx="31">
                  <c:v>ZAP1</c:v>
                </c:pt>
              </c:strCache>
            </c:strRef>
          </c:cat>
          <c:val>
            <c:numRef>
              <c:f>production_rates!$C$2:$C$34</c:f>
              <c:numCache>
                <c:formatCode>General</c:formatCode>
                <c:ptCount val="33"/>
                <c:pt idx="0">
                  <c:v>0.31094073999999999</c:v>
                </c:pt>
                <c:pt idx="1">
                  <c:v>0.224922646</c:v>
                </c:pt>
                <c:pt idx="2">
                  <c:v>2.5615394820000001</c:v>
                </c:pt>
                <c:pt idx="3">
                  <c:v>1.014034205</c:v>
                </c:pt>
                <c:pt idx="5">
                  <c:v>0.65201445899999999</c:v>
                </c:pt>
                <c:pt idx="6">
                  <c:v>0.15647403500000001</c:v>
                </c:pt>
                <c:pt idx="7">
                  <c:v>0.396871531</c:v>
                </c:pt>
                <c:pt idx="8">
                  <c:v>0.421752988</c:v>
                </c:pt>
                <c:pt idx="9">
                  <c:v>0.64805053800000001</c:v>
                </c:pt>
                <c:pt idx="10">
                  <c:v>1.195472055</c:v>
                </c:pt>
                <c:pt idx="11">
                  <c:v>0.26229656099999998</c:v>
                </c:pt>
                <c:pt idx="13">
                  <c:v>1.6193494999999999E-2</c:v>
                </c:pt>
                <c:pt idx="14">
                  <c:v>0.219541598</c:v>
                </c:pt>
                <c:pt idx="15">
                  <c:v>2.1216212849999998</c:v>
                </c:pt>
                <c:pt idx="16">
                  <c:v>1.07129951</c:v>
                </c:pt>
                <c:pt idx="17">
                  <c:v>1.1427108539999999</c:v>
                </c:pt>
                <c:pt idx="18">
                  <c:v>8.4486614000000002E-2</c:v>
                </c:pt>
                <c:pt idx="19">
                  <c:v>2.3546750780000001</c:v>
                </c:pt>
                <c:pt idx="20">
                  <c:v>0.14098728399999999</c:v>
                </c:pt>
                <c:pt idx="21">
                  <c:v>0.37872851499999999</c:v>
                </c:pt>
                <c:pt idx="22">
                  <c:v>4.9248067999999999E-2</c:v>
                </c:pt>
                <c:pt idx="23">
                  <c:v>0.37492123900000002</c:v>
                </c:pt>
                <c:pt idx="24">
                  <c:v>0.100775031</c:v>
                </c:pt>
                <c:pt idx="26">
                  <c:v>0.60540799099999998</c:v>
                </c:pt>
                <c:pt idx="27">
                  <c:v>1.031456709</c:v>
                </c:pt>
                <c:pt idx="28">
                  <c:v>1.0229240000000001E-2</c:v>
                </c:pt>
                <c:pt idx="29">
                  <c:v>1.0752449159999999</c:v>
                </c:pt>
                <c:pt idx="30">
                  <c:v>0.44920516100000002</c:v>
                </c:pt>
                <c:pt idx="31">
                  <c:v>1.9610605E-2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379-40E0-95C3-CE1A9680B484}"/>
            </c:ext>
          </c:extLst>
        </c:ser>
        <c:ser>
          <c:idx val="3"/>
          <c:order val="2"/>
          <c:tx>
            <c:strRef>
              <c:f>production_rates!$D$1</c:f>
              <c:strCache>
                <c:ptCount val="1"/>
                <c:pt idx="0">
                  <c:v>20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production_rates!$A$2:$A$34</c:f>
              <c:strCache>
                <c:ptCount val="32"/>
                <c:pt idx="0">
                  <c:v>ABF1</c:v>
                </c:pt>
                <c:pt idx="1">
                  <c:v>ACE2</c:v>
                </c:pt>
                <c:pt idx="2">
                  <c:v>ASH1</c:v>
                </c:pt>
                <c:pt idx="3">
                  <c:v>CIN5</c:v>
                </c:pt>
                <c:pt idx="4">
                  <c:v>CSE2</c:v>
                </c:pt>
                <c:pt idx="5">
                  <c:v>CYC8</c:v>
                </c:pt>
                <c:pt idx="6">
                  <c:v>FKH2</c:v>
                </c:pt>
                <c:pt idx="7">
                  <c:v>GCN4</c:v>
                </c:pt>
                <c:pt idx="8">
                  <c:v>GCR2</c:v>
                </c:pt>
                <c:pt idx="9">
                  <c:v>GLN3</c:v>
                </c:pt>
                <c:pt idx="10">
                  <c:v>HAP4</c:v>
                </c:pt>
                <c:pt idx="11">
                  <c:v>HMO1</c:v>
                </c:pt>
                <c:pt idx="12">
                  <c:v>HSF1</c:v>
                </c:pt>
                <c:pt idx="13">
                  <c:v>MCM1</c:v>
                </c:pt>
                <c:pt idx="14">
                  <c:v>MGA2</c:v>
                </c:pt>
                <c:pt idx="15">
                  <c:v>MSN2</c:v>
                </c:pt>
                <c:pt idx="16">
                  <c:v>MSN4</c:v>
                </c:pt>
                <c:pt idx="17">
                  <c:v>PDR1</c:v>
                </c:pt>
                <c:pt idx="18">
                  <c:v>RIF1</c:v>
                </c:pt>
                <c:pt idx="19">
                  <c:v>SFP1</c:v>
                </c:pt>
                <c:pt idx="20">
                  <c:v>SKO1</c:v>
                </c:pt>
                <c:pt idx="21">
                  <c:v>SNF2</c:v>
                </c:pt>
                <c:pt idx="22">
                  <c:v>SNF5</c:v>
                </c:pt>
                <c:pt idx="23">
                  <c:v>SNF6</c:v>
                </c:pt>
                <c:pt idx="24">
                  <c:v>STB5</c:v>
                </c:pt>
                <c:pt idx="25">
                  <c:v>STE12</c:v>
                </c:pt>
                <c:pt idx="26">
                  <c:v>SWI4</c:v>
                </c:pt>
                <c:pt idx="27">
                  <c:v>SWI5</c:v>
                </c:pt>
                <c:pt idx="28">
                  <c:v>TEC1</c:v>
                </c:pt>
                <c:pt idx="29">
                  <c:v>YHP1</c:v>
                </c:pt>
                <c:pt idx="30">
                  <c:v>YOX1</c:v>
                </c:pt>
                <c:pt idx="31">
                  <c:v>ZAP1</c:v>
                </c:pt>
              </c:strCache>
            </c:strRef>
          </c:cat>
          <c:val>
            <c:numRef>
              <c:f>production_rates!$D$2:$D$34</c:f>
              <c:numCache>
                <c:formatCode>General</c:formatCode>
                <c:ptCount val="33"/>
                <c:pt idx="1">
                  <c:v>0.249082684</c:v>
                </c:pt>
                <c:pt idx="2">
                  <c:v>2.8356938930000002</c:v>
                </c:pt>
                <c:pt idx="3">
                  <c:v>0.30632899499999999</c:v>
                </c:pt>
                <c:pt idx="5">
                  <c:v>2.9919112000000001E-2</c:v>
                </c:pt>
                <c:pt idx="6">
                  <c:v>9.9051953999999998E-2</c:v>
                </c:pt>
                <c:pt idx="8">
                  <c:v>6.7972746000000001E-2</c:v>
                </c:pt>
                <c:pt idx="9">
                  <c:v>0.56569350900000004</c:v>
                </c:pt>
                <c:pt idx="10">
                  <c:v>0.94807185199999999</c:v>
                </c:pt>
                <c:pt idx="11">
                  <c:v>0.14218472099999999</c:v>
                </c:pt>
                <c:pt idx="15">
                  <c:v>0.53017027900000002</c:v>
                </c:pt>
                <c:pt idx="16">
                  <c:v>1.2007246250000001</c:v>
                </c:pt>
                <c:pt idx="17">
                  <c:v>7.0511610000000002E-2</c:v>
                </c:pt>
                <c:pt idx="19">
                  <c:v>0.33164132400000002</c:v>
                </c:pt>
                <c:pt idx="22">
                  <c:v>4.8900160999999998E-2</c:v>
                </c:pt>
                <c:pt idx="26">
                  <c:v>1.0904984E-2</c:v>
                </c:pt>
                <c:pt idx="27">
                  <c:v>7.1260289000000004E-2</c:v>
                </c:pt>
                <c:pt idx="28">
                  <c:v>0.102746872</c:v>
                </c:pt>
                <c:pt idx="29">
                  <c:v>0.45957437499999998</c:v>
                </c:pt>
                <c:pt idx="30">
                  <c:v>0.57019704500000001</c:v>
                </c:pt>
                <c:pt idx="31">
                  <c:v>1.9291222E-2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379-40E0-95C3-CE1A9680B484}"/>
            </c:ext>
          </c:extLst>
        </c:ser>
        <c:ser>
          <c:idx val="4"/>
          <c:order val="3"/>
          <c:tx>
            <c:strRef>
              <c:f>production_rates!$E$1</c:f>
              <c:strCache>
                <c:ptCount val="1"/>
                <c:pt idx="0">
                  <c:v>14</c:v>
                </c:pt>
              </c:strCache>
            </c:strRef>
          </c:tx>
          <c:invertIfNegative val="0"/>
          <c:cat>
            <c:strRef>
              <c:f>production_rates!$A$2:$A$34</c:f>
              <c:strCache>
                <c:ptCount val="32"/>
                <c:pt idx="0">
                  <c:v>ABF1</c:v>
                </c:pt>
                <c:pt idx="1">
                  <c:v>ACE2</c:v>
                </c:pt>
                <c:pt idx="2">
                  <c:v>ASH1</c:v>
                </c:pt>
                <c:pt idx="3">
                  <c:v>CIN5</c:v>
                </c:pt>
                <c:pt idx="4">
                  <c:v>CSE2</c:v>
                </c:pt>
                <c:pt idx="5">
                  <c:v>CYC8</c:v>
                </c:pt>
                <c:pt idx="6">
                  <c:v>FKH2</c:v>
                </c:pt>
                <c:pt idx="7">
                  <c:v>GCN4</c:v>
                </c:pt>
                <c:pt idx="8">
                  <c:v>GCR2</c:v>
                </c:pt>
                <c:pt idx="9">
                  <c:v>GLN3</c:v>
                </c:pt>
                <c:pt idx="10">
                  <c:v>HAP4</c:v>
                </c:pt>
                <c:pt idx="11">
                  <c:v>HMO1</c:v>
                </c:pt>
                <c:pt idx="12">
                  <c:v>HSF1</c:v>
                </c:pt>
                <c:pt idx="13">
                  <c:v>MCM1</c:v>
                </c:pt>
                <c:pt idx="14">
                  <c:v>MGA2</c:v>
                </c:pt>
                <c:pt idx="15">
                  <c:v>MSN2</c:v>
                </c:pt>
                <c:pt idx="16">
                  <c:v>MSN4</c:v>
                </c:pt>
                <c:pt idx="17">
                  <c:v>PDR1</c:v>
                </c:pt>
                <c:pt idx="18">
                  <c:v>RIF1</c:v>
                </c:pt>
                <c:pt idx="19">
                  <c:v>SFP1</c:v>
                </c:pt>
                <c:pt idx="20">
                  <c:v>SKO1</c:v>
                </c:pt>
                <c:pt idx="21">
                  <c:v>SNF2</c:v>
                </c:pt>
                <c:pt idx="22">
                  <c:v>SNF5</c:v>
                </c:pt>
                <c:pt idx="23">
                  <c:v>SNF6</c:v>
                </c:pt>
                <c:pt idx="24">
                  <c:v>STB5</c:v>
                </c:pt>
                <c:pt idx="25">
                  <c:v>STE12</c:v>
                </c:pt>
                <c:pt idx="26">
                  <c:v>SWI4</c:v>
                </c:pt>
                <c:pt idx="27">
                  <c:v>SWI5</c:v>
                </c:pt>
                <c:pt idx="28">
                  <c:v>TEC1</c:v>
                </c:pt>
                <c:pt idx="29">
                  <c:v>YHP1</c:v>
                </c:pt>
                <c:pt idx="30">
                  <c:v>YOX1</c:v>
                </c:pt>
                <c:pt idx="31">
                  <c:v>ZAP1</c:v>
                </c:pt>
              </c:strCache>
            </c:strRef>
          </c:cat>
          <c:val>
            <c:numRef>
              <c:f>production_rates!$E$2:$E$34</c:f>
              <c:numCache>
                <c:formatCode>General</c:formatCode>
                <c:ptCount val="33"/>
                <c:pt idx="3">
                  <c:v>0.48839410599999999</c:v>
                </c:pt>
                <c:pt idx="5">
                  <c:v>3.6417246E-2</c:v>
                </c:pt>
                <c:pt idx="8">
                  <c:v>6.3172634000000005E-2</c:v>
                </c:pt>
                <c:pt idx="9">
                  <c:v>0.44837226099999999</c:v>
                </c:pt>
                <c:pt idx="10">
                  <c:v>0.65963192800000003</c:v>
                </c:pt>
                <c:pt idx="11">
                  <c:v>0.12182353999999999</c:v>
                </c:pt>
                <c:pt idx="15">
                  <c:v>0.70544978199999997</c:v>
                </c:pt>
                <c:pt idx="16">
                  <c:v>1.36474077</c:v>
                </c:pt>
                <c:pt idx="19">
                  <c:v>0.63821526399999995</c:v>
                </c:pt>
                <c:pt idx="26">
                  <c:v>1.4520682E-2</c:v>
                </c:pt>
                <c:pt idx="27">
                  <c:v>0.49779845099999998</c:v>
                </c:pt>
                <c:pt idx="28">
                  <c:v>1.5032195E-2</c:v>
                </c:pt>
                <c:pt idx="29">
                  <c:v>0.73069174400000003</c:v>
                </c:pt>
                <c:pt idx="30">
                  <c:v>0.56738536699999997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379-40E0-95C3-CE1A9680B4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4940416"/>
        <c:axId val="36766272"/>
      </c:barChart>
      <c:catAx>
        <c:axId val="749404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Transcription Factors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36766272"/>
        <c:crosses val="autoZero"/>
        <c:auto val="1"/>
        <c:lblAlgn val="ctr"/>
        <c:lblOffset val="100"/>
        <c:noMultiLvlLbl val="0"/>
      </c:catAx>
      <c:valAx>
        <c:axId val="3676627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Production</a:t>
                </a:r>
                <a:r>
                  <a:rPr lang="en-US" baseline="0"/>
                  <a:t> Rates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49404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Estimated Threshold</a:t>
            </a:r>
            <a:r>
              <a:rPr lang="en-US" baseline="0"/>
              <a:t> b Comparison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threshold_b!$B$2</c:f>
              <c:strCache>
                <c:ptCount val="1"/>
                <c:pt idx="0">
                  <c:v>32</c:v>
                </c:pt>
              </c:strCache>
            </c:strRef>
          </c:tx>
          <c:invertIfNegative val="0"/>
          <c:cat>
            <c:strRef>
              <c:f>threshold_b!$A$3:$A$35</c:f>
              <c:strCache>
                <c:ptCount val="32"/>
                <c:pt idx="0">
                  <c:v>ABF1</c:v>
                </c:pt>
                <c:pt idx="1">
                  <c:v>ACE2</c:v>
                </c:pt>
                <c:pt idx="2">
                  <c:v>ASH1</c:v>
                </c:pt>
                <c:pt idx="3">
                  <c:v>CIN5</c:v>
                </c:pt>
                <c:pt idx="4">
                  <c:v>CSE2</c:v>
                </c:pt>
                <c:pt idx="5">
                  <c:v>CYC8</c:v>
                </c:pt>
                <c:pt idx="6">
                  <c:v>FKH2</c:v>
                </c:pt>
                <c:pt idx="7">
                  <c:v>GCN4</c:v>
                </c:pt>
                <c:pt idx="8">
                  <c:v>GCR2</c:v>
                </c:pt>
                <c:pt idx="9">
                  <c:v>GLN3</c:v>
                </c:pt>
                <c:pt idx="10">
                  <c:v>HAP4</c:v>
                </c:pt>
                <c:pt idx="11">
                  <c:v>HMO1</c:v>
                </c:pt>
                <c:pt idx="12">
                  <c:v>HSF1</c:v>
                </c:pt>
                <c:pt idx="13">
                  <c:v>MCM1</c:v>
                </c:pt>
                <c:pt idx="14">
                  <c:v>MGA2</c:v>
                </c:pt>
                <c:pt idx="15">
                  <c:v>MSN2</c:v>
                </c:pt>
                <c:pt idx="16">
                  <c:v>MSN4</c:v>
                </c:pt>
                <c:pt idx="17">
                  <c:v>PDR1</c:v>
                </c:pt>
                <c:pt idx="18">
                  <c:v>RIF1</c:v>
                </c:pt>
                <c:pt idx="19">
                  <c:v>SFP1</c:v>
                </c:pt>
                <c:pt idx="20">
                  <c:v>SKO1</c:v>
                </c:pt>
                <c:pt idx="21">
                  <c:v>SNF2</c:v>
                </c:pt>
                <c:pt idx="22">
                  <c:v>SNF5</c:v>
                </c:pt>
                <c:pt idx="23">
                  <c:v>SNF6</c:v>
                </c:pt>
                <c:pt idx="24">
                  <c:v>STB5</c:v>
                </c:pt>
                <c:pt idx="25">
                  <c:v>STE12</c:v>
                </c:pt>
                <c:pt idx="26">
                  <c:v>SWI4</c:v>
                </c:pt>
                <c:pt idx="27">
                  <c:v>SWI5</c:v>
                </c:pt>
                <c:pt idx="28">
                  <c:v>TEC1</c:v>
                </c:pt>
                <c:pt idx="29">
                  <c:v>YHP1</c:v>
                </c:pt>
                <c:pt idx="30">
                  <c:v>YOX1</c:v>
                </c:pt>
                <c:pt idx="31">
                  <c:v>ZAP1</c:v>
                </c:pt>
              </c:strCache>
            </c:strRef>
          </c:cat>
          <c:val>
            <c:numRef>
              <c:f>threshold_b!$B$3:$B$35</c:f>
              <c:numCache>
                <c:formatCode>General</c:formatCode>
                <c:ptCount val="33"/>
                <c:pt idx="0">
                  <c:v>0.31255264479310202</c:v>
                </c:pt>
                <c:pt idx="1">
                  <c:v>0.458743490579272</c:v>
                </c:pt>
                <c:pt idx="2">
                  <c:v>0.96760157686705595</c:v>
                </c:pt>
                <c:pt idx="3">
                  <c:v>-2.4221368809686701</c:v>
                </c:pt>
                <c:pt idx="4">
                  <c:v>1.84393024223541</c:v>
                </c:pt>
                <c:pt idx="5">
                  <c:v>1.3661809412170101</c:v>
                </c:pt>
                <c:pt idx="6">
                  <c:v>1.9144701172868901</c:v>
                </c:pt>
                <c:pt idx="7">
                  <c:v>8.8362567143091493</c:v>
                </c:pt>
                <c:pt idx="8">
                  <c:v>-2.1060963286813399</c:v>
                </c:pt>
                <c:pt idx="9">
                  <c:v>1.3545180538303401</c:v>
                </c:pt>
                <c:pt idx="10">
                  <c:v>2.7449249870571402</c:v>
                </c:pt>
                <c:pt idx="11">
                  <c:v>2.3632441550983501</c:v>
                </c:pt>
                <c:pt idx="12">
                  <c:v>2.9070615123766799</c:v>
                </c:pt>
                <c:pt idx="13">
                  <c:v>2.4596912448742798</c:v>
                </c:pt>
                <c:pt idx="14">
                  <c:v>1.5851008073031401</c:v>
                </c:pt>
                <c:pt idx="15">
                  <c:v>-1.93534343747306</c:v>
                </c:pt>
                <c:pt idx="16">
                  <c:v>1.9886423473749499</c:v>
                </c:pt>
                <c:pt idx="17">
                  <c:v>3.7604178172409299</c:v>
                </c:pt>
                <c:pt idx="18">
                  <c:v>2.4671320780299402</c:v>
                </c:pt>
                <c:pt idx="19">
                  <c:v>3.8502462919043601</c:v>
                </c:pt>
                <c:pt idx="20">
                  <c:v>-0.44152142615499501</c:v>
                </c:pt>
                <c:pt idx="21">
                  <c:v>3.3301491111875499</c:v>
                </c:pt>
                <c:pt idx="22">
                  <c:v>1.2994123736277099</c:v>
                </c:pt>
                <c:pt idx="23">
                  <c:v>0.61012319519358804</c:v>
                </c:pt>
                <c:pt idx="24">
                  <c:v>0.631393409452912</c:v>
                </c:pt>
                <c:pt idx="25">
                  <c:v>1.85809838904193</c:v>
                </c:pt>
                <c:pt idx="26">
                  <c:v>1.5224030084923299</c:v>
                </c:pt>
                <c:pt idx="27">
                  <c:v>1.2718563858880101</c:v>
                </c:pt>
                <c:pt idx="28">
                  <c:v>2.6437394296368599</c:v>
                </c:pt>
                <c:pt idx="29">
                  <c:v>0.47787934762498202</c:v>
                </c:pt>
                <c:pt idx="30">
                  <c:v>4.78700314149952</c:v>
                </c:pt>
                <c:pt idx="31">
                  <c:v>1.9414778698596299E-2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9A0-41A2-AD39-02D61843487F}"/>
            </c:ext>
          </c:extLst>
        </c:ser>
        <c:ser>
          <c:idx val="1"/>
          <c:order val="1"/>
          <c:tx>
            <c:strRef>
              <c:f>threshold_b!$C$2</c:f>
              <c:strCache>
                <c:ptCount val="1"/>
                <c:pt idx="0">
                  <c:v>29</c:v>
                </c:pt>
              </c:strCache>
            </c:strRef>
          </c:tx>
          <c:invertIfNegative val="0"/>
          <c:cat>
            <c:strRef>
              <c:f>threshold_b!$A$3:$A$35</c:f>
              <c:strCache>
                <c:ptCount val="32"/>
                <c:pt idx="0">
                  <c:v>ABF1</c:v>
                </c:pt>
                <c:pt idx="1">
                  <c:v>ACE2</c:v>
                </c:pt>
                <c:pt idx="2">
                  <c:v>ASH1</c:v>
                </c:pt>
                <c:pt idx="3">
                  <c:v>CIN5</c:v>
                </c:pt>
                <c:pt idx="4">
                  <c:v>CSE2</c:v>
                </c:pt>
                <c:pt idx="5">
                  <c:v>CYC8</c:v>
                </c:pt>
                <c:pt idx="6">
                  <c:v>FKH2</c:v>
                </c:pt>
                <c:pt idx="7">
                  <c:v>GCN4</c:v>
                </c:pt>
                <c:pt idx="8">
                  <c:v>GCR2</c:v>
                </c:pt>
                <c:pt idx="9">
                  <c:v>GLN3</c:v>
                </c:pt>
                <c:pt idx="10">
                  <c:v>HAP4</c:v>
                </c:pt>
                <c:pt idx="11">
                  <c:v>HMO1</c:v>
                </c:pt>
                <c:pt idx="12">
                  <c:v>HSF1</c:v>
                </c:pt>
                <c:pt idx="13">
                  <c:v>MCM1</c:v>
                </c:pt>
                <c:pt idx="14">
                  <c:v>MGA2</c:v>
                </c:pt>
                <c:pt idx="15">
                  <c:v>MSN2</c:v>
                </c:pt>
                <c:pt idx="16">
                  <c:v>MSN4</c:v>
                </c:pt>
                <c:pt idx="17">
                  <c:v>PDR1</c:v>
                </c:pt>
                <c:pt idx="18">
                  <c:v>RIF1</c:v>
                </c:pt>
                <c:pt idx="19">
                  <c:v>SFP1</c:v>
                </c:pt>
                <c:pt idx="20">
                  <c:v>SKO1</c:v>
                </c:pt>
                <c:pt idx="21">
                  <c:v>SNF2</c:v>
                </c:pt>
                <c:pt idx="22">
                  <c:v>SNF5</c:v>
                </c:pt>
                <c:pt idx="23">
                  <c:v>SNF6</c:v>
                </c:pt>
                <c:pt idx="24">
                  <c:v>STB5</c:v>
                </c:pt>
                <c:pt idx="25">
                  <c:v>STE12</c:v>
                </c:pt>
                <c:pt idx="26">
                  <c:v>SWI4</c:v>
                </c:pt>
                <c:pt idx="27">
                  <c:v>SWI5</c:v>
                </c:pt>
                <c:pt idx="28">
                  <c:v>TEC1</c:v>
                </c:pt>
                <c:pt idx="29">
                  <c:v>YHP1</c:v>
                </c:pt>
                <c:pt idx="30">
                  <c:v>YOX1</c:v>
                </c:pt>
                <c:pt idx="31">
                  <c:v>ZAP1</c:v>
                </c:pt>
              </c:strCache>
            </c:strRef>
          </c:cat>
          <c:val>
            <c:numRef>
              <c:f>threshold_b!$C$3:$C$35</c:f>
              <c:numCache>
                <c:formatCode>General</c:formatCode>
                <c:ptCount val="33"/>
                <c:pt idx="0">
                  <c:v>0.31094073994462201</c:v>
                </c:pt>
                <c:pt idx="1">
                  <c:v>0.39157944164791297</c:v>
                </c:pt>
                <c:pt idx="2">
                  <c:v>1.7108578093211699</c:v>
                </c:pt>
                <c:pt idx="3">
                  <c:v>2.7612984998365401E-2</c:v>
                </c:pt>
                <c:pt idx="5">
                  <c:v>-0.184253069362913</c:v>
                </c:pt>
                <c:pt idx="6">
                  <c:v>1.25878703061138</c:v>
                </c:pt>
                <c:pt idx="7">
                  <c:v>2.2417114187238401</c:v>
                </c:pt>
                <c:pt idx="8">
                  <c:v>0.264073509030255</c:v>
                </c:pt>
                <c:pt idx="9">
                  <c:v>1.3503436725759199</c:v>
                </c:pt>
                <c:pt idx="10">
                  <c:v>2.5868631434071601</c:v>
                </c:pt>
                <c:pt idx="11">
                  <c:v>2.3524739144028</c:v>
                </c:pt>
                <c:pt idx="13">
                  <c:v>2.0502466003169801</c:v>
                </c:pt>
                <c:pt idx="14">
                  <c:v>0.57091786736018202</c:v>
                </c:pt>
                <c:pt idx="15">
                  <c:v>2.6883216695973799</c:v>
                </c:pt>
                <c:pt idx="16">
                  <c:v>0.69647708308960199</c:v>
                </c:pt>
                <c:pt idx="17">
                  <c:v>-0.76745845316723205</c:v>
                </c:pt>
                <c:pt idx="18">
                  <c:v>0.211891335357594</c:v>
                </c:pt>
                <c:pt idx="19">
                  <c:v>-0.69955194258409503</c:v>
                </c:pt>
                <c:pt idx="20">
                  <c:v>0.14098728404021399</c:v>
                </c:pt>
                <c:pt idx="21">
                  <c:v>0.79873848498774203</c:v>
                </c:pt>
                <c:pt idx="22">
                  <c:v>1.0096302977564999</c:v>
                </c:pt>
                <c:pt idx="23">
                  <c:v>0.24906785431360301</c:v>
                </c:pt>
                <c:pt idx="24">
                  <c:v>0.34155173489964502</c:v>
                </c:pt>
                <c:pt idx="26">
                  <c:v>-3.2928431089107701E-2</c:v>
                </c:pt>
                <c:pt idx="27">
                  <c:v>-0.72522699867047002</c:v>
                </c:pt>
                <c:pt idx="28">
                  <c:v>1.26950678307778</c:v>
                </c:pt>
                <c:pt idx="29">
                  <c:v>-2.31519428442797E-2</c:v>
                </c:pt>
                <c:pt idx="30">
                  <c:v>0.34035224944026699</c:v>
                </c:pt>
                <c:pt idx="31">
                  <c:v>1.9610604746488899E-2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9A0-41A2-AD39-02D61843487F}"/>
            </c:ext>
          </c:extLst>
        </c:ser>
        <c:ser>
          <c:idx val="3"/>
          <c:order val="2"/>
          <c:tx>
            <c:strRef>
              <c:f>threshold_b!$D$2</c:f>
              <c:strCache>
                <c:ptCount val="1"/>
                <c:pt idx="0">
                  <c:v>20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threshold_b!$A$3:$A$35</c:f>
              <c:strCache>
                <c:ptCount val="32"/>
                <c:pt idx="0">
                  <c:v>ABF1</c:v>
                </c:pt>
                <c:pt idx="1">
                  <c:v>ACE2</c:v>
                </c:pt>
                <c:pt idx="2">
                  <c:v>ASH1</c:v>
                </c:pt>
                <c:pt idx="3">
                  <c:v>CIN5</c:v>
                </c:pt>
                <c:pt idx="4">
                  <c:v>CSE2</c:v>
                </c:pt>
                <c:pt idx="5">
                  <c:v>CYC8</c:v>
                </c:pt>
                <c:pt idx="6">
                  <c:v>FKH2</c:v>
                </c:pt>
                <c:pt idx="7">
                  <c:v>GCN4</c:v>
                </c:pt>
                <c:pt idx="8">
                  <c:v>GCR2</c:v>
                </c:pt>
                <c:pt idx="9">
                  <c:v>GLN3</c:v>
                </c:pt>
                <c:pt idx="10">
                  <c:v>HAP4</c:v>
                </c:pt>
                <c:pt idx="11">
                  <c:v>HMO1</c:v>
                </c:pt>
                <c:pt idx="12">
                  <c:v>HSF1</c:v>
                </c:pt>
                <c:pt idx="13">
                  <c:v>MCM1</c:v>
                </c:pt>
                <c:pt idx="14">
                  <c:v>MGA2</c:v>
                </c:pt>
                <c:pt idx="15">
                  <c:v>MSN2</c:v>
                </c:pt>
                <c:pt idx="16">
                  <c:v>MSN4</c:v>
                </c:pt>
                <c:pt idx="17">
                  <c:v>PDR1</c:v>
                </c:pt>
                <c:pt idx="18">
                  <c:v>RIF1</c:v>
                </c:pt>
                <c:pt idx="19">
                  <c:v>SFP1</c:v>
                </c:pt>
                <c:pt idx="20">
                  <c:v>SKO1</c:v>
                </c:pt>
                <c:pt idx="21">
                  <c:v>SNF2</c:v>
                </c:pt>
                <c:pt idx="22">
                  <c:v>SNF5</c:v>
                </c:pt>
                <c:pt idx="23">
                  <c:v>SNF6</c:v>
                </c:pt>
                <c:pt idx="24">
                  <c:v>STB5</c:v>
                </c:pt>
                <c:pt idx="25">
                  <c:v>STE12</c:v>
                </c:pt>
                <c:pt idx="26">
                  <c:v>SWI4</c:v>
                </c:pt>
                <c:pt idx="27">
                  <c:v>SWI5</c:v>
                </c:pt>
                <c:pt idx="28">
                  <c:v>TEC1</c:v>
                </c:pt>
                <c:pt idx="29">
                  <c:v>YHP1</c:v>
                </c:pt>
                <c:pt idx="30">
                  <c:v>YOX1</c:v>
                </c:pt>
                <c:pt idx="31">
                  <c:v>ZAP1</c:v>
                </c:pt>
              </c:strCache>
            </c:strRef>
          </c:cat>
          <c:val>
            <c:numRef>
              <c:f>threshold_b!$D$3:$D$35</c:f>
              <c:numCache>
                <c:formatCode>General</c:formatCode>
                <c:ptCount val="33"/>
                <c:pt idx="1">
                  <c:v>-1.58817247981236</c:v>
                </c:pt>
                <c:pt idx="2">
                  <c:v>-2.03759504617538</c:v>
                </c:pt>
                <c:pt idx="3">
                  <c:v>2.35847939125521</c:v>
                </c:pt>
                <c:pt idx="5">
                  <c:v>1.1197596064295801</c:v>
                </c:pt>
                <c:pt idx="6">
                  <c:v>0.79670415233142799</c:v>
                </c:pt>
                <c:pt idx="8">
                  <c:v>6.7972746379524399E-2</c:v>
                </c:pt>
                <c:pt idx="9">
                  <c:v>0.70039774295149304</c:v>
                </c:pt>
                <c:pt idx="10">
                  <c:v>1.0476357570082899</c:v>
                </c:pt>
                <c:pt idx="11">
                  <c:v>0.39965760756212199</c:v>
                </c:pt>
                <c:pt idx="15">
                  <c:v>-2.4650242799659199</c:v>
                </c:pt>
                <c:pt idx="16">
                  <c:v>0.78986957271896996</c:v>
                </c:pt>
                <c:pt idx="17">
                  <c:v>2.0714875780473099</c:v>
                </c:pt>
                <c:pt idx="19">
                  <c:v>1.12130100520349</c:v>
                </c:pt>
                <c:pt idx="22">
                  <c:v>1.15246041386312</c:v>
                </c:pt>
                <c:pt idx="26">
                  <c:v>1.99266682826082</c:v>
                </c:pt>
                <c:pt idx="27">
                  <c:v>2.2776985942114298</c:v>
                </c:pt>
                <c:pt idx="28">
                  <c:v>1.34284560375816</c:v>
                </c:pt>
                <c:pt idx="29">
                  <c:v>9.2865797374023104E-2</c:v>
                </c:pt>
                <c:pt idx="30">
                  <c:v>1.0217296473847099</c:v>
                </c:pt>
                <c:pt idx="31">
                  <c:v>1.9291222205784699E-2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A9A0-41A2-AD39-02D61843487F}"/>
            </c:ext>
          </c:extLst>
        </c:ser>
        <c:ser>
          <c:idx val="4"/>
          <c:order val="3"/>
          <c:tx>
            <c:strRef>
              <c:f>threshold_b!$E$2</c:f>
              <c:strCache>
                <c:ptCount val="1"/>
                <c:pt idx="0">
                  <c:v>14</c:v>
                </c:pt>
              </c:strCache>
            </c:strRef>
          </c:tx>
          <c:invertIfNegative val="0"/>
          <c:cat>
            <c:strRef>
              <c:f>threshold_b!$A$3:$A$35</c:f>
              <c:strCache>
                <c:ptCount val="32"/>
                <c:pt idx="0">
                  <c:v>ABF1</c:v>
                </c:pt>
                <c:pt idx="1">
                  <c:v>ACE2</c:v>
                </c:pt>
                <c:pt idx="2">
                  <c:v>ASH1</c:v>
                </c:pt>
                <c:pt idx="3">
                  <c:v>CIN5</c:v>
                </c:pt>
                <c:pt idx="4">
                  <c:v>CSE2</c:v>
                </c:pt>
                <c:pt idx="5">
                  <c:v>CYC8</c:v>
                </c:pt>
                <c:pt idx="6">
                  <c:v>FKH2</c:v>
                </c:pt>
                <c:pt idx="7">
                  <c:v>GCN4</c:v>
                </c:pt>
                <c:pt idx="8">
                  <c:v>GCR2</c:v>
                </c:pt>
                <c:pt idx="9">
                  <c:v>GLN3</c:v>
                </c:pt>
                <c:pt idx="10">
                  <c:v>HAP4</c:v>
                </c:pt>
                <c:pt idx="11">
                  <c:v>HMO1</c:v>
                </c:pt>
                <c:pt idx="12">
                  <c:v>HSF1</c:v>
                </c:pt>
                <c:pt idx="13">
                  <c:v>MCM1</c:v>
                </c:pt>
                <c:pt idx="14">
                  <c:v>MGA2</c:v>
                </c:pt>
                <c:pt idx="15">
                  <c:v>MSN2</c:v>
                </c:pt>
                <c:pt idx="16">
                  <c:v>MSN4</c:v>
                </c:pt>
                <c:pt idx="17">
                  <c:v>PDR1</c:v>
                </c:pt>
                <c:pt idx="18">
                  <c:v>RIF1</c:v>
                </c:pt>
                <c:pt idx="19">
                  <c:v>SFP1</c:v>
                </c:pt>
                <c:pt idx="20">
                  <c:v>SKO1</c:v>
                </c:pt>
                <c:pt idx="21">
                  <c:v>SNF2</c:v>
                </c:pt>
                <c:pt idx="22">
                  <c:v>SNF5</c:v>
                </c:pt>
                <c:pt idx="23">
                  <c:v>SNF6</c:v>
                </c:pt>
                <c:pt idx="24">
                  <c:v>STB5</c:v>
                </c:pt>
                <c:pt idx="25">
                  <c:v>STE12</c:v>
                </c:pt>
                <c:pt idx="26">
                  <c:v>SWI4</c:v>
                </c:pt>
                <c:pt idx="27">
                  <c:v>SWI5</c:v>
                </c:pt>
                <c:pt idx="28">
                  <c:v>TEC1</c:v>
                </c:pt>
                <c:pt idx="29">
                  <c:v>YHP1</c:v>
                </c:pt>
                <c:pt idx="30">
                  <c:v>YOX1</c:v>
                </c:pt>
                <c:pt idx="31">
                  <c:v>ZAP1</c:v>
                </c:pt>
              </c:strCache>
            </c:strRef>
          </c:cat>
          <c:val>
            <c:numRef>
              <c:f>threshold_b!$E$3:$E$35</c:f>
              <c:numCache>
                <c:formatCode>General</c:formatCode>
                <c:ptCount val="33"/>
                <c:pt idx="3">
                  <c:v>0.76481888734825898</c:v>
                </c:pt>
                <c:pt idx="5">
                  <c:v>1.1382206416627201</c:v>
                </c:pt>
                <c:pt idx="8">
                  <c:v>6.3172634364383598E-2</c:v>
                </c:pt>
                <c:pt idx="9">
                  <c:v>1.1170008953924</c:v>
                </c:pt>
                <c:pt idx="10">
                  <c:v>1.4230919610895501</c:v>
                </c:pt>
                <c:pt idx="11">
                  <c:v>0.103276335444449</c:v>
                </c:pt>
                <c:pt idx="15">
                  <c:v>-0.22135944344946501</c:v>
                </c:pt>
                <c:pt idx="16">
                  <c:v>0.123111211665593</c:v>
                </c:pt>
                <c:pt idx="19">
                  <c:v>3.0901339761962099</c:v>
                </c:pt>
                <c:pt idx="26">
                  <c:v>7.44211991325716E-2</c:v>
                </c:pt>
                <c:pt idx="27">
                  <c:v>-0.39289425205877698</c:v>
                </c:pt>
                <c:pt idx="28">
                  <c:v>2.7212593156729201</c:v>
                </c:pt>
                <c:pt idx="29">
                  <c:v>1.0808674837775401</c:v>
                </c:pt>
                <c:pt idx="30">
                  <c:v>1.20769371783756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9A0-41A2-AD39-02D6184348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135296"/>
        <c:axId val="36768576"/>
      </c:barChart>
      <c:catAx>
        <c:axId val="381352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Transcription Factors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36768576"/>
        <c:crosses val="autoZero"/>
        <c:auto val="1"/>
        <c:lblAlgn val="ctr"/>
        <c:lblOffset val="100"/>
        <c:noMultiLvlLbl val="0"/>
      </c:catAx>
      <c:valAx>
        <c:axId val="367685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Threshold</a:t>
                </a:r>
                <a:r>
                  <a:rPr lang="en-US" baseline="0"/>
                  <a:t> values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81352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Network</a:t>
            </a:r>
            <a:r>
              <a:rPr lang="en-US" baseline="0"/>
              <a:t> Optimized Weight Comparison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network_weights!$B$1</c:f>
              <c:strCache>
                <c:ptCount val="1"/>
                <c:pt idx="0">
                  <c:v>32</c:v>
                </c:pt>
              </c:strCache>
            </c:strRef>
          </c:tx>
          <c:invertIfNegative val="0"/>
          <c:cat>
            <c:strRef>
              <c:f>network_weights!$A$2:$A$111</c:f>
              <c:strCache>
                <c:ptCount val="110"/>
                <c:pt idx="0">
                  <c:v>ABF1-&gt;ASH1</c:v>
                </c:pt>
                <c:pt idx="1">
                  <c:v>ABF1-&gt;CYC8</c:v>
                </c:pt>
                <c:pt idx="2">
                  <c:v>ABF1-&gt;HMO1</c:v>
                </c:pt>
                <c:pt idx="3">
                  <c:v>ABF1-&gt;MGA2</c:v>
                </c:pt>
                <c:pt idx="4">
                  <c:v>ABF1-&gt;MSN4</c:v>
                </c:pt>
                <c:pt idx="5">
                  <c:v>ABF1-&gt;SFP1</c:v>
                </c:pt>
                <c:pt idx="6">
                  <c:v>ABF1-&gt;SNF2</c:v>
                </c:pt>
                <c:pt idx="7">
                  <c:v>ABF1-&gt;SWI4</c:v>
                </c:pt>
                <c:pt idx="8">
                  <c:v>ACE2-&gt;ASH1</c:v>
                </c:pt>
                <c:pt idx="9">
                  <c:v>ASH1-&gt;YHP1</c:v>
                </c:pt>
                <c:pt idx="10">
                  <c:v>CIN5-&gt;CYC8</c:v>
                </c:pt>
                <c:pt idx="11">
                  <c:v>CIN5-&gt;HAP4</c:v>
                </c:pt>
                <c:pt idx="12">
                  <c:v>CIN5-&gt;PDR1</c:v>
                </c:pt>
                <c:pt idx="13">
                  <c:v>CIN5-&gt;SFP1</c:v>
                </c:pt>
                <c:pt idx="14">
                  <c:v>CIN5-&gt;STB5</c:v>
                </c:pt>
                <c:pt idx="15">
                  <c:v>CIN5-&gt;TEC1</c:v>
                </c:pt>
                <c:pt idx="16">
                  <c:v>CIN5-&gt;YHP1</c:v>
                </c:pt>
                <c:pt idx="17">
                  <c:v>FKH2-&gt;ACE2</c:v>
                </c:pt>
                <c:pt idx="18">
                  <c:v>FKH2-&gt;SFP1</c:v>
                </c:pt>
                <c:pt idx="19">
                  <c:v>FKH2-&gt;SNF6</c:v>
                </c:pt>
                <c:pt idx="20">
                  <c:v>FKH2-&gt;SWI5</c:v>
                </c:pt>
                <c:pt idx="21">
                  <c:v>FKH2-&gt;YHP1</c:v>
                </c:pt>
                <c:pt idx="22">
                  <c:v>GCN4-&gt;CYC8</c:v>
                </c:pt>
                <c:pt idx="23">
                  <c:v>GCN4-&gt;GLN3</c:v>
                </c:pt>
                <c:pt idx="24">
                  <c:v>GCR2-&gt;MSN2</c:v>
                </c:pt>
                <c:pt idx="25">
                  <c:v>GLN3-&gt;GCN4</c:v>
                </c:pt>
                <c:pt idx="26">
                  <c:v>GLN3-&gt;MGA2</c:v>
                </c:pt>
                <c:pt idx="27">
                  <c:v>HAP4-&gt;GCN4</c:v>
                </c:pt>
                <c:pt idx="28">
                  <c:v>HAP4-&gt;RIF1</c:v>
                </c:pt>
                <c:pt idx="29">
                  <c:v>HMO1-&gt;CIN5</c:v>
                </c:pt>
                <c:pt idx="30">
                  <c:v>HMO1-&gt;CYC8</c:v>
                </c:pt>
                <c:pt idx="31">
                  <c:v>HMO1-&gt;FKH2</c:v>
                </c:pt>
                <c:pt idx="32">
                  <c:v>HMO1-&gt;GCN4</c:v>
                </c:pt>
                <c:pt idx="33">
                  <c:v>HMO1-&gt;HAP4</c:v>
                </c:pt>
                <c:pt idx="34">
                  <c:v>HMO1-&gt;HMO1</c:v>
                </c:pt>
                <c:pt idx="35">
                  <c:v>HMO1-&gt;HSF1</c:v>
                </c:pt>
                <c:pt idx="36">
                  <c:v>HMO1-&gt;MCM1</c:v>
                </c:pt>
                <c:pt idx="37">
                  <c:v>HMO1-&gt;MSN2</c:v>
                </c:pt>
                <c:pt idx="38">
                  <c:v>HMO1-&gt;MSN4</c:v>
                </c:pt>
                <c:pt idx="39">
                  <c:v>HMO1-&gt;SNF6</c:v>
                </c:pt>
                <c:pt idx="40">
                  <c:v>HMO1-&gt;TEC1</c:v>
                </c:pt>
                <c:pt idx="41">
                  <c:v>HMO1-&gt;YOX1</c:v>
                </c:pt>
                <c:pt idx="42">
                  <c:v>HSF1-&gt;CSE2</c:v>
                </c:pt>
                <c:pt idx="43">
                  <c:v>HSF1-&gt;RIF1</c:v>
                </c:pt>
                <c:pt idx="44">
                  <c:v>HSF1-&gt;STB5</c:v>
                </c:pt>
                <c:pt idx="45">
                  <c:v>HSF1-&gt;TEC1</c:v>
                </c:pt>
                <c:pt idx="46">
                  <c:v>MCM1-&gt;ACE2</c:v>
                </c:pt>
                <c:pt idx="47">
                  <c:v>MCM1-&gt;ASH1</c:v>
                </c:pt>
                <c:pt idx="48">
                  <c:v>MCM1-&gt;SNF6</c:v>
                </c:pt>
                <c:pt idx="49">
                  <c:v>MCM1-&gt;STE12</c:v>
                </c:pt>
                <c:pt idx="50">
                  <c:v>MCM1-&gt;SWI4</c:v>
                </c:pt>
                <c:pt idx="51">
                  <c:v>MCM1-&gt;SWI5</c:v>
                </c:pt>
                <c:pt idx="52">
                  <c:v>MCM1-&gt;YHP1</c:v>
                </c:pt>
                <c:pt idx="53">
                  <c:v>MCM1-&gt;YOX1</c:v>
                </c:pt>
                <c:pt idx="54">
                  <c:v>MSN2-&gt;ASH1</c:v>
                </c:pt>
                <c:pt idx="55">
                  <c:v>MSN2-&gt;CIN5</c:v>
                </c:pt>
                <c:pt idx="56">
                  <c:v>MSN2-&gt;CYC8</c:v>
                </c:pt>
                <c:pt idx="57">
                  <c:v>MSN2-&gt;HAP4</c:v>
                </c:pt>
                <c:pt idx="58">
                  <c:v>MSN2-&gt;MSN4</c:v>
                </c:pt>
                <c:pt idx="59">
                  <c:v>MSN2-&gt;PDR1</c:v>
                </c:pt>
                <c:pt idx="60">
                  <c:v>MSN2-&gt;SFP1</c:v>
                </c:pt>
                <c:pt idx="61">
                  <c:v>MSN2-&gt;SWI4</c:v>
                </c:pt>
                <c:pt idx="62">
                  <c:v>MSN2-&gt;TEC1</c:v>
                </c:pt>
                <c:pt idx="63">
                  <c:v>MSN2-&gt;YHP1</c:v>
                </c:pt>
                <c:pt idx="64">
                  <c:v>MSN2-&gt;YOX1</c:v>
                </c:pt>
                <c:pt idx="65">
                  <c:v>PDR1-&gt;HAP4</c:v>
                </c:pt>
                <c:pt idx="66">
                  <c:v>PDR1-&gt;MSN4</c:v>
                </c:pt>
                <c:pt idx="67">
                  <c:v>PDR1-&gt;TEC1</c:v>
                </c:pt>
                <c:pt idx="68">
                  <c:v>SFP1-&gt;SWI5</c:v>
                </c:pt>
                <c:pt idx="69">
                  <c:v>SKO1-&gt;CIN5</c:v>
                </c:pt>
                <c:pt idx="70">
                  <c:v>SKO1-&gt;CYC8</c:v>
                </c:pt>
                <c:pt idx="71">
                  <c:v>SKO1-&gt;GCR2</c:v>
                </c:pt>
                <c:pt idx="72">
                  <c:v>SKO1-&gt;HAP4</c:v>
                </c:pt>
                <c:pt idx="73">
                  <c:v>SKO1-&gt;MSN2</c:v>
                </c:pt>
                <c:pt idx="74">
                  <c:v>SKO1-&gt;MSN4</c:v>
                </c:pt>
                <c:pt idx="75">
                  <c:v>STB5-&gt;HAP4</c:v>
                </c:pt>
                <c:pt idx="76">
                  <c:v>STB5-&gt;MSN4</c:v>
                </c:pt>
                <c:pt idx="77">
                  <c:v>STB5-&gt;SFP1</c:v>
                </c:pt>
                <c:pt idx="78">
                  <c:v>STE12-&gt;CIN5</c:v>
                </c:pt>
                <c:pt idx="79">
                  <c:v>STE12-&gt;GCN4</c:v>
                </c:pt>
                <c:pt idx="80">
                  <c:v>STE12-&gt;HAP4</c:v>
                </c:pt>
                <c:pt idx="81">
                  <c:v>STE12-&gt;MGA2</c:v>
                </c:pt>
                <c:pt idx="82">
                  <c:v>STE12-&gt;MSN2</c:v>
                </c:pt>
                <c:pt idx="83">
                  <c:v>STE12-&gt;MSN4</c:v>
                </c:pt>
                <c:pt idx="84">
                  <c:v>STE12-&gt;PDR1</c:v>
                </c:pt>
                <c:pt idx="85">
                  <c:v>STE12-&gt;SKO1</c:v>
                </c:pt>
                <c:pt idx="86">
                  <c:v>STE12-&gt;SNF2</c:v>
                </c:pt>
                <c:pt idx="87">
                  <c:v>STE12-&gt;SNF6</c:v>
                </c:pt>
                <c:pt idx="88">
                  <c:v>STE12-&gt;SWI4</c:v>
                </c:pt>
                <c:pt idx="89">
                  <c:v>STE12-&gt;SWI5</c:v>
                </c:pt>
                <c:pt idx="90">
                  <c:v>STE12-&gt;TEC1</c:v>
                </c:pt>
                <c:pt idx="91">
                  <c:v>STE12-&gt;YHP1</c:v>
                </c:pt>
                <c:pt idx="92">
                  <c:v>STE12-&gt;YOX1</c:v>
                </c:pt>
                <c:pt idx="93">
                  <c:v>SWI4-&gt;CYC8</c:v>
                </c:pt>
                <c:pt idx="94">
                  <c:v>SWI4-&gt;HAP4</c:v>
                </c:pt>
                <c:pt idx="95">
                  <c:v>SWI4-&gt;PDR1</c:v>
                </c:pt>
                <c:pt idx="96">
                  <c:v>SWI4-&gt;YHP1</c:v>
                </c:pt>
                <c:pt idx="97">
                  <c:v>SWI4-&gt;YOX1</c:v>
                </c:pt>
                <c:pt idx="98">
                  <c:v>SWI5-&gt;ASH1</c:v>
                </c:pt>
                <c:pt idx="99">
                  <c:v>SWI5-&gt;TEC1</c:v>
                </c:pt>
                <c:pt idx="100">
                  <c:v>TEC1-&gt;CIN5</c:v>
                </c:pt>
                <c:pt idx="101">
                  <c:v>TEC1-&gt;GCN4</c:v>
                </c:pt>
                <c:pt idx="102">
                  <c:v>TEC1-&gt;HAP4</c:v>
                </c:pt>
                <c:pt idx="103">
                  <c:v>TEC1-&gt;MSN2</c:v>
                </c:pt>
                <c:pt idx="104">
                  <c:v>TEC1-&gt;SFP1</c:v>
                </c:pt>
                <c:pt idx="105">
                  <c:v>TEC1-&gt;STE12</c:v>
                </c:pt>
                <c:pt idx="106">
                  <c:v>TEC1-&gt;YHP1</c:v>
                </c:pt>
                <c:pt idx="107">
                  <c:v>YHP1-&gt;GLN3</c:v>
                </c:pt>
                <c:pt idx="108">
                  <c:v>YOX1-&gt;SNF5</c:v>
                </c:pt>
                <c:pt idx="109">
                  <c:v>ZAP1-&gt;ACE2</c:v>
                </c:pt>
              </c:strCache>
            </c:strRef>
          </c:cat>
          <c:val>
            <c:numRef>
              <c:f>network_weights!$B$2:$B$111</c:f>
              <c:numCache>
                <c:formatCode>General</c:formatCode>
                <c:ptCount val="110"/>
                <c:pt idx="0">
                  <c:v>-1.34792928</c:v>
                </c:pt>
                <c:pt idx="1">
                  <c:v>-0.36808252000000002</c:v>
                </c:pt>
                <c:pt idx="2">
                  <c:v>0.52579189999999998</c:v>
                </c:pt>
                <c:pt idx="3">
                  <c:v>-1.6753862799999999</c:v>
                </c:pt>
                <c:pt idx="4">
                  <c:v>-1.8520447</c:v>
                </c:pt>
                <c:pt idx="5">
                  <c:v>-0.39957187</c:v>
                </c:pt>
                <c:pt idx="6">
                  <c:v>-2.6097995900000002</c:v>
                </c:pt>
                <c:pt idx="7">
                  <c:v>-1.0174868699999999</c:v>
                </c:pt>
                <c:pt idx="8">
                  <c:v>-0.93595890999999998</c:v>
                </c:pt>
                <c:pt idx="9">
                  <c:v>-1.7515504</c:v>
                </c:pt>
                <c:pt idx="10">
                  <c:v>0.45769196000000001</c:v>
                </c:pt>
                <c:pt idx="11">
                  <c:v>0.8789131</c:v>
                </c:pt>
                <c:pt idx="12">
                  <c:v>0.68973404999999999</c:v>
                </c:pt>
                <c:pt idx="13">
                  <c:v>-5.5096630000000001E-2</c:v>
                </c:pt>
                <c:pt idx="14">
                  <c:v>-0.33779577</c:v>
                </c:pt>
                <c:pt idx="15">
                  <c:v>1.7547285399999999</c:v>
                </c:pt>
                <c:pt idx="16">
                  <c:v>-6.8225900000000006E-2</c:v>
                </c:pt>
                <c:pt idx="17">
                  <c:v>-1.0329444299999999</c:v>
                </c:pt>
                <c:pt idx="18">
                  <c:v>-0.40505153999999999</c:v>
                </c:pt>
                <c:pt idx="19">
                  <c:v>-0.90129026999999995</c:v>
                </c:pt>
                <c:pt idx="20">
                  <c:v>-1.7654459899999999</c:v>
                </c:pt>
                <c:pt idx="21">
                  <c:v>-0.46213359999999998</c:v>
                </c:pt>
                <c:pt idx="22">
                  <c:v>9.7353869999999995E-2</c:v>
                </c:pt>
                <c:pt idx="23">
                  <c:v>-0.17517505</c:v>
                </c:pt>
                <c:pt idx="24">
                  <c:v>-3.3652630000000001</c:v>
                </c:pt>
                <c:pt idx="25">
                  <c:v>0.62168822000000001</c:v>
                </c:pt>
                <c:pt idx="26">
                  <c:v>-2.6842120000000001E-2</c:v>
                </c:pt>
                <c:pt idx="27">
                  <c:v>9.4632640000000004E-2</c:v>
                </c:pt>
                <c:pt idx="28">
                  <c:v>-3.232993E-2</c:v>
                </c:pt>
                <c:pt idx="29">
                  <c:v>0.81928975000000004</c:v>
                </c:pt>
                <c:pt idx="30">
                  <c:v>-5.3612960000000001E-2</c:v>
                </c:pt>
                <c:pt idx="31">
                  <c:v>-0.32255688999999999</c:v>
                </c:pt>
                <c:pt idx="32">
                  <c:v>-6.6991289999999995E-2</c:v>
                </c:pt>
                <c:pt idx="33">
                  <c:v>0.58434045000000001</c:v>
                </c:pt>
                <c:pt idx="34">
                  <c:v>0.25370013000000002</c:v>
                </c:pt>
                <c:pt idx="35">
                  <c:v>0.37023719999999999</c:v>
                </c:pt>
                <c:pt idx="36">
                  <c:v>4.6414053300000004</c:v>
                </c:pt>
                <c:pt idx="37">
                  <c:v>5.2642979999999999E-2</c:v>
                </c:pt>
                <c:pt idx="38">
                  <c:v>0.54856223000000004</c:v>
                </c:pt>
                <c:pt idx="39">
                  <c:v>0.13944529</c:v>
                </c:pt>
                <c:pt idx="40">
                  <c:v>6.6786209999999999E-2</c:v>
                </c:pt>
                <c:pt idx="41">
                  <c:v>0.11296699</c:v>
                </c:pt>
                <c:pt idx="42">
                  <c:v>-1.68780427</c:v>
                </c:pt>
                <c:pt idx="43">
                  <c:v>1.6741898</c:v>
                </c:pt>
                <c:pt idx="44">
                  <c:v>-2.2788076799999999</c:v>
                </c:pt>
                <c:pt idx="45">
                  <c:v>0.93742311</c:v>
                </c:pt>
                <c:pt idx="46">
                  <c:v>-0.26838970000000001</c:v>
                </c:pt>
                <c:pt idx="47">
                  <c:v>-1.3834111899999999</c:v>
                </c:pt>
                <c:pt idx="48">
                  <c:v>-0.52835644999999998</c:v>
                </c:pt>
                <c:pt idx="49">
                  <c:v>-5.0698149999999997E-2</c:v>
                </c:pt>
                <c:pt idx="50">
                  <c:v>0.21565181</c:v>
                </c:pt>
                <c:pt idx="51">
                  <c:v>0.47749194</c:v>
                </c:pt>
                <c:pt idx="52">
                  <c:v>-0.86406139999999998</c:v>
                </c:pt>
                <c:pt idx="53">
                  <c:v>0.19714234999999999</c:v>
                </c:pt>
                <c:pt idx="54">
                  <c:v>1.25418904</c:v>
                </c:pt>
                <c:pt idx="55">
                  <c:v>-1.8436356300000001</c:v>
                </c:pt>
                <c:pt idx="56">
                  <c:v>-1.2982769199999999</c:v>
                </c:pt>
                <c:pt idx="57">
                  <c:v>0.92019439000000003</c:v>
                </c:pt>
                <c:pt idx="58">
                  <c:v>1.48782686</c:v>
                </c:pt>
                <c:pt idx="59">
                  <c:v>-2.01261264</c:v>
                </c:pt>
                <c:pt idx="60">
                  <c:v>0.67371042000000003</c:v>
                </c:pt>
                <c:pt idx="61">
                  <c:v>-3.2136551</c:v>
                </c:pt>
                <c:pt idx="62">
                  <c:v>2.9455729900000001</c:v>
                </c:pt>
                <c:pt idx="63">
                  <c:v>1.8723710099999999</c:v>
                </c:pt>
                <c:pt idx="64">
                  <c:v>0.11917092</c:v>
                </c:pt>
                <c:pt idx="65">
                  <c:v>3.59415584</c:v>
                </c:pt>
                <c:pt idx="66">
                  <c:v>2.0849096299999998</c:v>
                </c:pt>
                <c:pt idx="67">
                  <c:v>8.679953E-2</c:v>
                </c:pt>
                <c:pt idx="68">
                  <c:v>-2.2782900599999998</c:v>
                </c:pt>
                <c:pt idx="69">
                  <c:v>-1.2511632699999999</c:v>
                </c:pt>
                <c:pt idx="70">
                  <c:v>-1.1196053100000001</c:v>
                </c:pt>
                <c:pt idx="71">
                  <c:v>-3.3645889499999999</c:v>
                </c:pt>
                <c:pt idx="72">
                  <c:v>-3.0354952900000001</c:v>
                </c:pt>
                <c:pt idx="73">
                  <c:v>-3.2728886500000001</c:v>
                </c:pt>
                <c:pt idx="74">
                  <c:v>-1.08688652</c:v>
                </c:pt>
                <c:pt idx="75">
                  <c:v>1.4683955200000001</c:v>
                </c:pt>
                <c:pt idx="76">
                  <c:v>6.9601759999999999E-2</c:v>
                </c:pt>
                <c:pt idx="77">
                  <c:v>0.38711844000000001</c:v>
                </c:pt>
                <c:pt idx="78">
                  <c:v>-1.1218522500000001</c:v>
                </c:pt>
                <c:pt idx="79">
                  <c:v>3.2799682699999999</c:v>
                </c:pt>
                <c:pt idx="80">
                  <c:v>-4.2392191199999996</c:v>
                </c:pt>
                <c:pt idx="81">
                  <c:v>7.3169010000000007E-2</c:v>
                </c:pt>
                <c:pt idx="82">
                  <c:v>2.4871669299999999</c:v>
                </c:pt>
                <c:pt idx="83">
                  <c:v>-2.3060753799999998</c:v>
                </c:pt>
                <c:pt idx="84">
                  <c:v>-0.63060992000000005</c:v>
                </c:pt>
                <c:pt idx="85">
                  <c:v>-1.2086231700000001</c:v>
                </c:pt>
                <c:pt idx="86">
                  <c:v>1.8355168500000001</c:v>
                </c:pt>
                <c:pt idx="87">
                  <c:v>-1.01607738</c:v>
                </c:pt>
                <c:pt idx="88">
                  <c:v>0.76299371000000005</c:v>
                </c:pt>
                <c:pt idx="89">
                  <c:v>1.46248855</c:v>
                </c:pt>
                <c:pt idx="90">
                  <c:v>-8.2855041000000007</c:v>
                </c:pt>
                <c:pt idx="91">
                  <c:v>0.76831229999999995</c:v>
                </c:pt>
                <c:pt idx="92">
                  <c:v>1.5511898</c:v>
                </c:pt>
                <c:pt idx="93">
                  <c:v>0.75235240000000003</c:v>
                </c:pt>
                <c:pt idx="94">
                  <c:v>0.31599118999999998</c:v>
                </c:pt>
                <c:pt idx="95">
                  <c:v>3.31327857</c:v>
                </c:pt>
                <c:pt idx="96">
                  <c:v>-0.46972951000000002</c:v>
                </c:pt>
                <c:pt idx="97">
                  <c:v>0.29443766999999998</c:v>
                </c:pt>
                <c:pt idx="98">
                  <c:v>0.27985257000000002</c:v>
                </c:pt>
                <c:pt idx="99">
                  <c:v>-0.46723206</c:v>
                </c:pt>
                <c:pt idx="100">
                  <c:v>9.7935250000000001E-2</c:v>
                </c:pt>
                <c:pt idx="101">
                  <c:v>2.1057152399999999</c:v>
                </c:pt>
                <c:pt idx="102">
                  <c:v>0.46957670000000001</c:v>
                </c:pt>
                <c:pt idx="103">
                  <c:v>1.98368484</c:v>
                </c:pt>
                <c:pt idx="104">
                  <c:v>0.80655666000000004</c:v>
                </c:pt>
                <c:pt idx="105">
                  <c:v>1.30166267</c:v>
                </c:pt>
                <c:pt idx="106">
                  <c:v>-0.61457656000000005</c:v>
                </c:pt>
                <c:pt idx="107">
                  <c:v>0.84043327999999995</c:v>
                </c:pt>
                <c:pt idx="108">
                  <c:v>0.72624672000000001</c:v>
                </c:pt>
                <c:pt idx="109">
                  <c:v>0.52872395999999999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0FC-4B0C-BA5D-FCB3FA5CACFE}"/>
            </c:ext>
          </c:extLst>
        </c:ser>
        <c:ser>
          <c:idx val="1"/>
          <c:order val="1"/>
          <c:tx>
            <c:strRef>
              <c:f>network_weights!$C$1</c:f>
              <c:strCache>
                <c:ptCount val="1"/>
                <c:pt idx="0">
                  <c:v>29</c:v>
                </c:pt>
              </c:strCache>
            </c:strRef>
          </c:tx>
          <c:invertIfNegative val="0"/>
          <c:cat>
            <c:strRef>
              <c:f>network_weights!$A$2:$A$111</c:f>
              <c:strCache>
                <c:ptCount val="110"/>
                <c:pt idx="0">
                  <c:v>ABF1-&gt;ASH1</c:v>
                </c:pt>
                <c:pt idx="1">
                  <c:v>ABF1-&gt;CYC8</c:v>
                </c:pt>
                <c:pt idx="2">
                  <c:v>ABF1-&gt;HMO1</c:v>
                </c:pt>
                <c:pt idx="3">
                  <c:v>ABF1-&gt;MGA2</c:v>
                </c:pt>
                <c:pt idx="4">
                  <c:v>ABF1-&gt;MSN4</c:v>
                </c:pt>
                <c:pt idx="5">
                  <c:v>ABF1-&gt;SFP1</c:v>
                </c:pt>
                <c:pt idx="6">
                  <c:v>ABF1-&gt;SNF2</c:v>
                </c:pt>
                <c:pt idx="7">
                  <c:v>ABF1-&gt;SWI4</c:v>
                </c:pt>
                <c:pt idx="8">
                  <c:v>ACE2-&gt;ASH1</c:v>
                </c:pt>
                <c:pt idx="9">
                  <c:v>ASH1-&gt;YHP1</c:v>
                </c:pt>
                <c:pt idx="10">
                  <c:v>CIN5-&gt;CYC8</c:v>
                </c:pt>
                <c:pt idx="11">
                  <c:v>CIN5-&gt;HAP4</c:v>
                </c:pt>
                <c:pt idx="12">
                  <c:v>CIN5-&gt;PDR1</c:v>
                </c:pt>
                <c:pt idx="13">
                  <c:v>CIN5-&gt;SFP1</c:v>
                </c:pt>
                <c:pt idx="14">
                  <c:v>CIN5-&gt;STB5</c:v>
                </c:pt>
                <c:pt idx="15">
                  <c:v>CIN5-&gt;TEC1</c:v>
                </c:pt>
                <c:pt idx="16">
                  <c:v>CIN5-&gt;YHP1</c:v>
                </c:pt>
                <c:pt idx="17">
                  <c:v>FKH2-&gt;ACE2</c:v>
                </c:pt>
                <c:pt idx="18">
                  <c:v>FKH2-&gt;SFP1</c:v>
                </c:pt>
                <c:pt idx="19">
                  <c:v>FKH2-&gt;SNF6</c:v>
                </c:pt>
                <c:pt idx="20">
                  <c:v>FKH2-&gt;SWI5</c:v>
                </c:pt>
                <c:pt idx="21">
                  <c:v>FKH2-&gt;YHP1</c:v>
                </c:pt>
                <c:pt idx="22">
                  <c:v>GCN4-&gt;CYC8</c:v>
                </c:pt>
                <c:pt idx="23">
                  <c:v>GCN4-&gt;GLN3</c:v>
                </c:pt>
                <c:pt idx="24">
                  <c:v>GCR2-&gt;MSN2</c:v>
                </c:pt>
                <c:pt idx="25">
                  <c:v>GLN3-&gt;GCN4</c:v>
                </c:pt>
                <c:pt idx="26">
                  <c:v>GLN3-&gt;MGA2</c:v>
                </c:pt>
                <c:pt idx="27">
                  <c:v>HAP4-&gt;GCN4</c:v>
                </c:pt>
                <c:pt idx="28">
                  <c:v>HAP4-&gt;RIF1</c:v>
                </c:pt>
                <c:pt idx="29">
                  <c:v>HMO1-&gt;CIN5</c:v>
                </c:pt>
                <c:pt idx="30">
                  <c:v>HMO1-&gt;CYC8</c:v>
                </c:pt>
                <c:pt idx="31">
                  <c:v>HMO1-&gt;FKH2</c:v>
                </c:pt>
                <c:pt idx="32">
                  <c:v>HMO1-&gt;GCN4</c:v>
                </c:pt>
                <c:pt idx="33">
                  <c:v>HMO1-&gt;HAP4</c:v>
                </c:pt>
                <c:pt idx="34">
                  <c:v>HMO1-&gt;HMO1</c:v>
                </c:pt>
                <c:pt idx="35">
                  <c:v>HMO1-&gt;HSF1</c:v>
                </c:pt>
                <c:pt idx="36">
                  <c:v>HMO1-&gt;MCM1</c:v>
                </c:pt>
                <c:pt idx="37">
                  <c:v>HMO1-&gt;MSN2</c:v>
                </c:pt>
                <c:pt idx="38">
                  <c:v>HMO1-&gt;MSN4</c:v>
                </c:pt>
                <c:pt idx="39">
                  <c:v>HMO1-&gt;SNF6</c:v>
                </c:pt>
                <c:pt idx="40">
                  <c:v>HMO1-&gt;TEC1</c:v>
                </c:pt>
                <c:pt idx="41">
                  <c:v>HMO1-&gt;YOX1</c:v>
                </c:pt>
                <c:pt idx="42">
                  <c:v>HSF1-&gt;CSE2</c:v>
                </c:pt>
                <c:pt idx="43">
                  <c:v>HSF1-&gt;RIF1</c:v>
                </c:pt>
                <c:pt idx="44">
                  <c:v>HSF1-&gt;STB5</c:v>
                </c:pt>
                <c:pt idx="45">
                  <c:v>HSF1-&gt;TEC1</c:v>
                </c:pt>
                <c:pt idx="46">
                  <c:v>MCM1-&gt;ACE2</c:v>
                </c:pt>
                <c:pt idx="47">
                  <c:v>MCM1-&gt;ASH1</c:v>
                </c:pt>
                <c:pt idx="48">
                  <c:v>MCM1-&gt;SNF6</c:v>
                </c:pt>
                <c:pt idx="49">
                  <c:v>MCM1-&gt;STE12</c:v>
                </c:pt>
                <c:pt idx="50">
                  <c:v>MCM1-&gt;SWI4</c:v>
                </c:pt>
                <c:pt idx="51">
                  <c:v>MCM1-&gt;SWI5</c:v>
                </c:pt>
                <c:pt idx="52">
                  <c:v>MCM1-&gt;YHP1</c:v>
                </c:pt>
                <c:pt idx="53">
                  <c:v>MCM1-&gt;YOX1</c:v>
                </c:pt>
                <c:pt idx="54">
                  <c:v>MSN2-&gt;ASH1</c:v>
                </c:pt>
                <c:pt idx="55">
                  <c:v>MSN2-&gt;CIN5</c:v>
                </c:pt>
                <c:pt idx="56">
                  <c:v>MSN2-&gt;CYC8</c:v>
                </c:pt>
                <c:pt idx="57">
                  <c:v>MSN2-&gt;HAP4</c:v>
                </c:pt>
                <c:pt idx="58">
                  <c:v>MSN2-&gt;MSN4</c:v>
                </c:pt>
                <c:pt idx="59">
                  <c:v>MSN2-&gt;PDR1</c:v>
                </c:pt>
                <c:pt idx="60">
                  <c:v>MSN2-&gt;SFP1</c:v>
                </c:pt>
                <c:pt idx="61">
                  <c:v>MSN2-&gt;SWI4</c:v>
                </c:pt>
                <c:pt idx="62">
                  <c:v>MSN2-&gt;TEC1</c:v>
                </c:pt>
                <c:pt idx="63">
                  <c:v>MSN2-&gt;YHP1</c:v>
                </c:pt>
                <c:pt idx="64">
                  <c:v>MSN2-&gt;YOX1</c:v>
                </c:pt>
                <c:pt idx="65">
                  <c:v>PDR1-&gt;HAP4</c:v>
                </c:pt>
                <c:pt idx="66">
                  <c:v>PDR1-&gt;MSN4</c:v>
                </c:pt>
                <c:pt idx="67">
                  <c:v>PDR1-&gt;TEC1</c:v>
                </c:pt>
                <c:pt idx="68">
                  <c:v>SFP1-&gt;SWI5</c:v>
                </c:pt>
                <c:pt idx="69">
                  <c:v>SKO1-&gt;CIN5</c:v>
                </c:pt>
                <c:pt idx="70">
                  <c:v>SKO1-&gt;CYC8</c:v>
                </c:pt>
                <c:pt idx="71">
                  <c:v>SKO1-&gt;GCR2</c:v>
                </c:pt>
                <c:pt idx="72">
                  <c:v>SKO1-&gt;HAP4</c:v>
                </c:pt>
                <c:pt idx="73">
                  <c:v>SKO1-&gt;MSN2</c:v>
                </c:pt>
                <c:pt idx="74">
                  <c:v>SKO1-&gt;MSN4</c:v>
                </c:pt>
                <c:pt idx="75">
                  <c:v>STB5-&gt;HAP4</c:v>
                </c:pt>
                <c:pt idx="76">
                  <c:v>STB5-&gt;MSN4</c:v>
                </c:pt>
                <c:pt idx="77">
                  <c:v>STB5-&gt;SFP1</c:v>
                </c:pt>
                <c:pt idx="78">
                  <c:v>STE12-&gt;CIN5</c:v>
                </c:pt>
                <c:pt idx="79">
                  <c:v>STE12-&gt;GCN4</c:v>
                </c:pt>
                <c:pt idx="80">
                  <c:v>STE12-&gt;HAP4</c:v>
                </c:pt>
                <c:pt idx="81">
                  <c:v>STE12-&gt;MGA2</c:v>
                </c:pt>
                <c:pt idx="82">
                  <c:v>STE12-&gt;MSN2</c:v>
                </c:pt>
                <c:pt idx="83">
                  <c:v>STE12-&gt;MSN4</c:v>
                </c:pt>
                <c:pt idx="84">
                  <c:v>STE12-&gt;PDR1</c:v>
                </c:pt>
                <c:pt idx="85">
                  <c:v>STE12-&gt;SKO1</c:v>
                </c:pt>
                <c:pt idx="86">
                  <c:v>STE12-&gt;SNF2</c:v>
                </c:pt>
                <c:pt idx="87">
                  <c:v>STE12-&gt;SNF6</c:v>
                </c:pt>
                <c:pt idx="88">
                  <c:v>STE12-&gt;SWI4</c:v>
                </c:pt>
                <c:pt idx="89">
                  <c:v>STE12-&gt;SWI5</c:v>
                </c:pt>
                <c:pt idx="90">
                  <c:v>STE12-&gt;TEC1</c:v>
                </c:pt>
                <c:pt idx="91">
                  <c:v>STE12-&gt;YHP1</c:v>
                </c:pt>
                <c:pt idx="92">
                  <c:v>STE12-&gt;YOX1</c:v>
                </c:pt>
                <c:pt idx="93">
                  <c:v>SWI4-&gt;CYC8</c:v>
                </c:pt>
                <c:pt idx="94">
                  <c:v>SWI4-&gt;HAP4</c:v>
                </c:pt>
                <c:pt idx="95">
                  <c:v>SWI4-&gt;PDR1</c:v>
                </c:pt>
                <c:pt idx="96">
                  <c:v>SWI4-&gt;YHP1</c:v>
                </c:pt>
                <c:pt idx="97">
                  <c:v>SWI4-&gt;YOX1</c:v>
                </c:pt>
                <c:pt idx="98">
                  <c:v>SWI5-&gt;ASH1</c:v>
                </c:pt>
                <c:pt idx="99">
                  <c:v>SWI5-&gt;TEC1</c:v>
                </c:pt>
                <c:pt idx="100">
                  <c:v>TEC1-&gt;CIN5</c:v>
                </c:pt>
                <c:pt idx="101">
                  <c:v>TEC1-&gt;GCN4</c:v>
                </c:pt>
                <c:pt idx="102">
                  <c:v>TEC1-&gt;HAP4</c:v>
                </c:pt>
                <c:pt idx="103">
                  <c:v>TEC1-&gt;MSN2</c:v>
                </c:pt>
                <c:pt idx="104">
                  <c:v>TEC1-&gt;SFP1</c:v>
                </c:pt>
                <c:pt idx="105">
                  <c:v>TEC1-&gt;STE12</c:v>
                </c:pt>
                <c:pt idx="106">
                  <c:v>TEC1-&gt;YHP1</c:v>
                </c:pt>
                <c:pt idx="107">
                  <c:v>YHP1-&gt;GLN3</c:v>
                </c:pt>
                <c:pt idx="108">
                  <c:v>YOX1-&gt;SNF5</c:v>
                </c:pt>
                <c:pt idx="109">
                  <c:v>ZAP1-&gt;ACE2</c:v>
                </c:pt>
              </c:strCache>
            </c:strRef>
          </c:cat>
          <c:val>
            <c:numRef>
              <c:f>network_weights!$C$2:$C$111</c:f>
              <c:numCache>
                <c:formatCode>General</c:formatCode>
                <c:ptCount val="110"/>
                <c:pt idx="0">
                  <c:v>-0.89842077099999995</c:v>
                </c:pt>
                <c:pt idx="1">
                  <c:v>-0.59458528700000002</c:v>
                </c:pt>
                <c:pt idx="2">
                  <c:v>1.750264</c:v>
                </c:pt>
                <c:pt idx="3">
                  <c:v>-1.7252839010000001</c:v>
                </c:pt>
                <c:pt idx="4">
                  <c:v>0.48259442899999999</c:v>
                </c:pt>
                <c:pt idx="5">
                  <c:v>3.3197119549999998</c:v>
                </c:pt>
                <c:pt idx="6">
                  <c:v>-3.9535473589999999</c:v>
                </c:pt>
                <c:pt idx="7">
                  <c:v>-0.78831298400000005</c:v>
                </c:pt>
                <c:pt idx="8">
                  <c:v>-1.7223751089999999</c:v>
                </c:pt>
                <c:pt idx="9">
                  <c:v>-0.65329045799999996</c:v>
                </c:pt>
                <c:pt idx="10">
                  <c:v>0.207388251</c:v>
                </c:pt>
                <c:pt idx="11">
                  <c:v>0.73937598000000004</c:v>
                </c:pt>
                <c:pt idx="12">
                  <c:v>-5.7170543999999997E-2</c:v>
                </c:pt>
                <c:pt idx="13">
                  <c:v>-0.15530691899999999</c:v>
                </c:pt>
                <c:pt idx="14">
                  <c:v>-0.39127682800000002</c:v>
                </c:pt>
                <c:pt idx="15">
                  <c:v>1.562711784</c:v>
                </c:pt>
                <c:pt idx="16">
                  <c:v>0.18960418100000001</c:v>
                </c:pt>
                <c:pt idx="17">
                  <c:v>-0.83548840800000002</c:v>
                </c:pt>
                <c:pt idx="18">
                  <c:v>-1.6692382240000001</c:v>
                </c:pt>
                <c:pt idx="19">
                  <c:v>-1.1602327059999999</c:v>
                </c:pt>
                <c:pt idx="20">
                  <c:v>-0.83157665999999997</c:v>
                </c:pt>
                <c:pt idx="21">
                  <c:v>-0.83874175799999995</c:v>
                </c:pt>
                <c:pt idx="22">
                  <c:v>0.45987120399999998</c:v>
                </c:pt>
                <c:pt idx="23">
                  <c:v>0.34054820800000002</c:v>
                </c:pt>
                <c:pt idx="24">
                  <c:v>-2.1048146609999998</c:v>
                </c:pt>
                <c:pt idx="25">
                  <c:v>0.34054820800000002</c:v>
                </c:pt>
                <c:pt idx="26">
                  <c:v>-7.063382E-3</c:v>
                </c:pt>
                <c:pt idx="27">
                  <c:v>0.221343541</c:v>
                </c:pt>
                <c:pt idx="28">
                  <c:v>0.105094497</c:v>
                </c:pt>
                <c:pt idx="29">
                  <c:v>0.58396753800000001</c:v>
                </c:pt>
                <c:pt idx="30">
                  <c:v>-0.128463402</c:v>
                </c:pt>
                <c:pt idx="31">
                  <c:v>-0.39214726300000002</c:v>
                </c:pt>
                <c:pt idx="32">
                  <c:v>2.6095865999999999E-2</c:v>
                </c:pt>
                <c:pt idx="33">
                  <c:v>0.73495610300000003</c:v>
                </c:pt>
                <c:pt idx="34">
                  <c:v>0.36525892500000001</c:v>
                </c:pt>
                <c:pt idx="36">
                  <c:v>4.271423317</c:v>
                </c:pt>
                <c:pt idx="37">
                  <c:v>6.2402316999999999E-2</c:v>
                </c:pt>
                <c:pt idx="38">
                  <c:v>0.81737660499999998</c:v>
                </c:pt>
                <c:pt idx="39">
                  <c:v>0.247885573</c:v>
                </c:pt>
                <c:pt idx="40">
                  <c:v>-0.68546286400000001</c:v>
                </c:pt>
                <c:pt idx="41">
                  <c:v>0.11649433300000001</c:v>
                </c:pt>
                <c:pt idx="46">
                  <c:v>1.1096912830000001</c:v>
                </c:pt>
                <c:pt idx="47">
                  <c:v>-1.6660048949999999</c:v>
                </c:pt>
                <c:pt idx="48">
                  <c:v>-1.4745416920000001</c:v>
                </c:pt>
                <c:pt idx="50">
                  <c:v>-4.0534643000000002E-2</c:v>
                </c:pt>
                <c:pt idx="51">
                  <c:v>0.93256399499999998</c:v>
                </c:pt>
                <c:pt idx="52">
                  <c:v>8.3303003E-2</c:v>
                </c:pt>
                <c:pt idx="53">
                  <c:v>0.99913814700000003</c:v>
                </c:pt>
                <c:pt idx="54">
                  <c:v>-1.055545009</c:v>
                </c:pt>
                <c:pt idx="55">
                  <c:v>-1.8567656749999999</c:v>
                </c:pt>
                <c:pt idx="56">
                  <c:v>-1.815634306</c:v>
                </c:pt>
                <c:pt idx="57">
                  <c:v>0.44839806999999998</c:v>
                </c:pt>
                <c:pt idx="58">
                  <c:v>0.24933328699999999</c:v>
                </c:pt>
                <c:pt idx="59">
                  <c:v>-4.3337980140000001</c:v>
                </c:pt>
                <c:pt idx="60">
                  <c:v>-2.012618969</c:v>
                </c:pt>
                <c:pt idx="61">
                  <c:v>-3.3067180270000001</c:v>
                </c:pt>
                <c:pt idx="62">
                  <c:v>-1.479535579</c:v>
                </c:pt>
                <c:pt idx="63">
                  <c:v>-1.14655522</c:v>
                </c:pt>
                <c:pt idx="64">
                  <c:v>-1.314858826</c:v>
                </c:pt>
                <c:pt idx="65">
                  <c:v>5.339021571</c:v>
                </c:pt>
                <c:pt idx="66">
                  <c:v>3.2411183989999999</c:v>
                </c:pt>
                <c:pt idx="67">
                  <c:v>-0.65516139500000004</c:v>
                </c:pt>
                <c:pt idx="68">
                  <c:v>-3.2354868240000001</c:v>
                </c:pt>
                <c:pt idx="69">
                  <c:v>-0.63305036100000001</c:v>
                </c:pt>
                <c:pt idx="70">
                  <c:v>-9.0051387999999996E-2</c:v>
                </c:pt>
                <c:pt idx="71">
                  <c:v>-1.5127419799999999</c:v>
                </c:pt>
                <c:pt idx="72">
                  <c:v>-6.1414433669999999</c:v>
                </c:pt>
                <c:pt idx="73">
                  <c:v>1.6062704889999999</c:v>
                </c:pt>
                <c:pt idx="74">
                  <c:v>-3.2732673320000001</c:v>
                </c:pt>
                <c:pt idx="75">
                  <c:v>0.24298694400000001</c:v>
                </c:pt>
                <c:pt idx="76">
                  <c:v>-1.545215156</c:v>
                </c:pt>
                <c:pt idx="77">
                  <c:v>-1.327307145</c:v>
                </c:pt>
                <c:pt idx="93">
                  <c:v>-1.3252957830000001</c:v>
                </c:pt>
                <c:pt idx="94">
                  <c:v>-1.059800364</c:v>
                </c:pt>
                <c:pt idx="95">
                  <c:v>1.0003490930000001</c:v>
                </c:pt>
                <c:pt idx="96">
                  <c:v>0.68439006099999999</c:v>
                </c:pt>
                <c:pt idx="97">
                  <c:v>3.9000548000000003E-2</c:v>
                </c:pt>
                <c:pt idx="98">
                  <c:v>5.8962878200000004</c:v>
                </c:pt>
                <c:pt idx="99">
                  <c:v>-1.105720499</c:v>
                </c:pt>
                <c:pt idx="100">
                  <c:v>1.562711784</c:v>
                </c:pt>
                <c:pt idx="101">
                  <c:v>0.74286724500000001</c:v>
                </c:pt>
                <c:pt idx="102">
                  <c:v>0.14848080299999999</c:v>
                </c:pt>
                <c:pt idx="103">
                  <c:v>-1.479535579</c:v>
                </c:pt>
                <c:pt idx="104">
                  <c:v>0.74159047</c:v>
                </c:pt>
                <c:pt idx="106">
                  <c:v>0.39456782800000001</c:v>
                </c:pt>
                <c:pt idx="107">
                  <c:v>0.87400263300000003</c:v>
                </c:pt>
                <c:pt idx="108">
                  <c:v>1.204999911</c:v>
                </c:pt>
                <c:pt idx="109">
                  <c:v>1.8586522089999999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0FC-4B0C-BA5D-FCB3FA5CACFE}"/>
            </c:ext>
          </c:extLst>
        </c:ser>
        <c:ser>
          <c:idx val="3"/>
          <c:order val="2"/>
          <c:tx>
            <c:strRef>
              <c:f>network_weights!$D$1</c:f>
              <c:strCache>
                <c:ptCount val="1"/>
                <c:pt idx="0">
                  <c:v>20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strRef>
              <c:f>network_weights!$A$2:$A$111</c:f>
              <c:strCache>
                <c:ptCount val="110"/>
                <c:pt idx="0">
                  <c:v>ABF1-&gt;ASH1</c:v>
                </c:pt>
                <c:pt idx="1">
                  <c:v>ABF1-&gt;CYC8</c:v>
                </c:pt>
                <c:pt idx="2">
                  <c:v>ABF1-&gt;HMO1</c:v>
                </c:pt>
                <c:pt idx="3">
                  <c:v>ABF1-&gt;MGA2</c:v>
                </c:pt>
                <c:pt idx="4">
                  <c:v>ABF1-&gt;MSN4</c:v>
                </c:pt>
                <c:pt idx="5">
                  <c:v>ABF1-&gt;SFP1</c:v>
                </c:pt>
                <c:pt idx="6">
                  <c:v>ABF1-&gt;SNF2</c:v>
                </c:pt>
                <c:pt idx="7">
                  <c:v>ABF1-&gt;SWI4</c:v>
                </c:pt>
                <c:pt idx="8">
                  <c:v>ACE2-&gt;ASH1</c:v>
                </c:pt>
                <c:pt idx="9">
                  <c:v>ASH1-&gt;YHP1</c:v>
                </c:pt>
                <c:pt idx="10">
                  <c:v>CIN5-&gt;CYC8</c:v>
                </c:pt>
                <c:pt idx="11">
                  <c:v>CIN5-&gt;HAP4</c:v>
                </c:pt>
                <c:pt idx="12">
                  <c:v>CIN5-&gt;PDR1</c:v>
                </c:pt>
                <c:pt idx="13">
                  <c:v>CIN5-&gt;SFP1</c:v>
                </c:pt>
                <c:pt idx="14">
                  <c:v>CIN5-&gt;STB5</c:v>
                </c:pt>
                <c:pt idx="15">
                  <c:v>CIN5-&gt;TEC1</c:v>
                </c:pt>
                <c:pt idx="16">
                  <c:v>CIN5-&gt;YHP1</c:v>
                </c:pt>
                <c:pt idx="17">
                  <c:v>FKH2-&gt;ACE2</c:v>
                </c:pt>
                <c:pt idx="18">
                  <c:v>FKH2-&gt;SFP1</c:v>
                </c:pt>
                <c:pt idx="19">
                  <c:v>FKH2-&gt;SNF6</c:v>
                </c:pt>
                <c:pt idx="20">
                  <c:v>FKH2-&gt;SWI5</c:v>
                </c:pt>
                <c:pt idx="21">
                  <c:v>FKH2-&gt;YHP1</c:v>
                </c:pt>
                <c:pt idx="22">
                  <c:v>GCN4-&gt;CYC8</c:v>
                </c:pt>
                <c:pt idx="23">
                  <c:v>GCN4-&gt;GLN3</c:v>
                </c:pt>
                <c:pt idx="24">
                  <c:v>GCR2-&gt;MSN2</c:v>
                </c:pt>
                <c:pt idx="25">
                  <c:v>GLN3-&gt;GCN4</c:v>
                </c:pt>
                <c:pt idx="26">
                  <c:v>GLN3-&gt;MGA2</c:v>
                </c:pt>
                <c:pt idx="27">
                  <c:v>HAP4-&gt;GCN4</c:v>
                </c:pt>
                <c:pt idx="28">
                  <c:v>HAP4-&gt;RIF1</c:v>
                </c:pt>
                <c:pt idx="29">
                  <c:v>HMO1-&gt;CIN5</c:v>
                </c:pt>
                <c:pt idx="30">
                  <c:v>HMO1-&gt;CYC8</c:v>
                </c:pt>
                <c:pt idx="31">
                  <c:v>HMO1-&gt;FKH2</c:v>
                </c:pt>
                <c:pt idx="32">
                  <c:v>HMO1-&gt;GCN4</c:v>
                </c:pt>
                <c:pt idx="33">
                  <c:v>HMO1-&gt;HAP4</c:v>
                </c:pt>
                <c:pt idx="34">
                  <c:v>HMO1-&gt;HMO1</c:v>
                </c:pt>
                <c:pt idx="35">
                  <c:v>HMO1-&gt;HSF1</c:v>
                </c:pt>
                <c:pt idx="36">
                  <c:v>HMO1-&gt;MCM1</c:v>
                </c:pt>
                <c:pt idx="37">
                  <c:v>HMO1-&gt;MSN2</c:v>
                </c:pt>
                <c:pt idx="38">
                  <c:v>HMO1-&gt;MSN4</c:v>
                </c:pt>
                <c:pt idx="39">
                  <c:v>HMO1-&gt;SNF6</c:v>
                </c:pt>
                <c:pt idx="40">
                  <c:v>HMO1-&gt;TEC1</c:v>
                </c:pt>
                <c:pt idx="41">
                  <c:v>HMO1-&gt;YOX1</c:v>
                </c:pt>
                <c:pt idx="42">
                  <c:v>HSF1-&gt;CSE2</c:v>
                </c:pt>
                <c:pt idx="43">
                  <c:v>HSF1-&gt;RIF1</c:v>
                </c:pt>
                <c:pt idx="44">
                  <c:v>HSF1-&gt;STB5</c:v>
                </c:pt>
                <c:pt idx="45">
                  <c:v>HSF1-&gt;TEC1</c:v>
                </c:pt>
                <c:pt idx="46">
                  <c:v>MCM1-&gt;ACE2</c:v>
                </c:pt>
                <c:pt idx="47">
                  <c:v>MCM1-&gt;ASH1</c:v>
                </c:pt>
                <c:pt idx="48">
                  <c:v>MCM1-&gt;SNF6</c:v>
                </c:pt>
                <c:pt idx="49">
                  <c:v>MCM1-&gt;STE12</c:v>
                </c:pt>
                <c:pt idx="50">
                  <c:v>MCM1-&gt;SWI4</c:v>
                </c:pt>
                <c:pt idx="51">
                  <c:v>MCM1-&gt;SWI5</c:v>
                </c:pt>
                <c:pt idx="52">
                  <c:v>MCM1-&gt;YHP1</c:v>
                </c:pt>
                <c:pt idx="53">
                  <c:v>MCM1-&gt;YOX1</c:v>
                </c:pt>
                <c:pt idx="54">
                  <c:v>MSN2-&gt;ASH1</c:v>
                </c:pt>
                <c:pt idx="55">
                  <c:v>MSN2-&gt;CIN5</c:v>
                </c:pt>
                <c:pt idx="56">
                  <c:v>MSN2-&gt;CYC8</c:v>
                </c:pt>
                <c:pt idx="57">
                  <c:v>MSN2-&gt;HAP4</c:v>
                </c:pt>
                <c:pt idx="58">
                  <c:v>MSN2-&gt;MSN4</c:v>
                </c:pt>
                <c:pt idx="59">
                  <c:v>MSN2-&gt;PDR1</c:v>
                </c:pt>
                <c:pt idx="60">
                  <c:v>MSN2-&gt;SFP1</c:v>
                </c:pt>
                <c:pt idx="61">
                  <c:v>MSN2-&gt;SWI4</c:v>
                </c:pt>
                <c:pt idx="62">
                  <c:v>MSN2-&gt;TEC1</c:v>
                </c:pt>
                <c:pt idx="63">
                  <c:v>MSN2-&gt;YHP1</c:v>
                </c:pt>
                <c:pt idx="64">
                  <c:v>MSN2-&gt;YOX1</c:v>
                </c:pt>
                <c:pt idx="65">
                  <c:v>PDR1-&gt;HAP4</c:v>
                </c:pt>
                <c:pt idx="66">
                  <c:v>PDR1-&gt;MSN4</c:v>
                </c:pt>
                <c:pt idx="67">
                  <c:v>PDR1-&gt;TEC1</c:v>
                </c:pt>
                <c:pt idx="68">
                  <c:v>SFP1-&gt;SWI5</c:v>
                </c:pt>
                <c:pt idx="69">
                  <c:v>SKO1-&gt;CIN5</c:v>
                </c:pt>
                <c:pt idx="70">
                  <c:v>SKO1-&gt;CYC8</c:v>
                </c:pt>
                <c:pt idx="71">
                  <c:v>SKO1-&gt;GCR2</c:v>
                </c:pt>
                <c:pt idx="72">
                  <c:v>SKO1-&gt;HAP4</c:v>
                </c:pt>
                <c:pt idx="73">
                  <c:v>SKO1-&gt;MSN2</c:v>
                </c:pt>
                <c:pt idx="74">
                  <c:v>SKO1-&gt;MSN4</c:v>
                </c:pt>
                <c:pt idx="75">
                  <c:v>STB5-&gt;HAP4</c:v>
                </c:pt>
                <c:pt idx="76">
                  <c:v>STB5-&gt;MSN4</c:v>
                </c:pt>
                <c:pt idx="77">
                  <c:v>STB5-&gt;SFP1</c:v>
                </c:pt>
                <c:pt idx="78">
                  <c:v>STE12-&gt;CIN5</c:v>
                </c:pt>
                <c:pt idx="79">
                  <c:v>STE12-&gt;GCN4</c:v>
                </c:pt>
                <c:pt idx="80">
                  <c:v>STE12-&gt;HAP4</c:v>
                </c:pt>
                <c:pt idx="81">
                  <c:v>STE12-&gt;MGA2</c:v>
                </c:pt>
                <c:pt idx="82">
                  <c:v>STE12-&gt;MSN2</c:v>
                </c:pt>
                <c:pt idx="83">
                  <c:v>STE12-&gt;MSN4</c:v>
                </c:pt>
                <c:pt idx="84">
                  <c:v>STE12-&gt;PDR1</c:v>
                </c:pt>
                <c:pt idx="85">
                  <c:v>STE12-&gt;SKO1</c:v>
                </c:pt>
                <c:pt idx="86">
                  <c:v>STE12-&gt;SNF2</c:v>
                </c:pt>
                <c:pt idx="87">
                  <c:v>STE12-&gt;SNF6</c:v>
                </c:pt>
                <c:pt idx="88">
                  <c:v>STE12-&gt;SWI4</c:v>
                </c:pt>
                <c:pt idx="89">
                  <c:v>STE12-&gt;SWI5</c:v>
                </c:pt>
                <c:pt idx="90">
                  <c:v>STE12-&gt;TEC1</c:v>
                </c:pt>
                <c:pt idx="91">
                  <c:v>STE12-&gt;YHP1</c:v>
                </c:pt>
                <c:pt idx="92">
                  <c:v>STE12-&gt;YOX1</c:v>
                </c:pt>
                <c:pt idx="93">
                  <c:v>SWI4-&gt;CYC8</c:v>
                </c:pt>
                <c:pt idx="94">
                  <c:v>SWI4-&gt;HAP4</c:v>
                </c:pt>
                <c:pt idx="95">
                  <c:v>SWI4-&gt;PDR1</c:v>
                </c:pt>
                <c:pt idx="96">
                  <c:v>SWI4-&gt;YHP1</c:v>
                </c:pt>
                <c:pt idx="97">
                  <c:v>SWI4-&gt;YOX1</c:v>
                </c:pt>
                <c:pt idx="98">
                  <c:v>SWI5-&gt;ASH1</c:v>
                </c:pt>
                <c:pt idx="99">
                  <c:v>SWI5-&gt;TEC1</c:v>
                </c:pt>
                <c:pt idx="100">
                  <c:v>TEC1-&gt;CIN5</c:v>
                </c:pt>
                <c:pt idx="101">
                  <c:v>TEC1-&gt;GCN4</c:v>
                </c:pt>
                <c:pt idx="102">
                  <c:v>TEC1-&gt;HAP4</c:v>
                </c:pt>
                <c:pt idx="103">
                  <c:v>TEC1-&gt;MSN2</c:v>
                </c:pt>
                <c:pt idx="104">
                  <c:v>TEC1-&gt;SFP1</c:v>
                </c:pt>
                <c:pt idx="105">
                  <c:v>TEC1-&gt;STE12</c:v>
                </c:pt>
                <c:pt idx="106">
                  <c:v>TEC1-&gt;YHP1</c:v>
                </c:pt>
                <c:pt idx="107">
                  <c:v>YHP1-&gt;GLN3</c:v>
                </c:pt>
                <c:pt idx="108">
                  <c:v>YOX1-&gt;SNF5</c:v>
                </c:pt>
                <c:pt idx="109">
                  <c:v>ZAP1-&gt;ACE2</c:v>
                </c:pt>
              </c:strCache>
            </c:strRef>
          </c:cat>
          <c:val>
            <c:numRef>
              <c:f>network_weights!$D$2:$D$111</c:f>
              <c:numCache>
                <c:formatCode>General</c:formatCode>
                <c:ptCount val="110"/>
                <c:pt idx="8">
                  <c:v>-1.3833813800000001</c:v>
                </c:pt>
                <c:pt idx="9">
                  <c:v>-1.3192494100000001</c:v>
                </c:pt>
                <c:pt idx="10">
                  <c:v>0.72923212999999998</c:v>
                </c:pt>
                <c:pt idx="11">
                  <c:v>0.50009663000000004</c:v>
                </c:pt>
                <c:pt idx="12">
                  <c:v>-0.29768982999999999</c:v>
                </c:pt>
                <c:pt idx="13">
                  <c:v>-8.9599109999999996E-2</c:v>
                </c:pt>
                <c:pt idx="15">
                  <c:v>1.5627974600000001</c:v>
                </c:pt>
                <c:pt idx="16">
                  <c:v>0.20205806000000001</c:v>
                </c:pt>
                <c:pt idx="17">
                  <c:v>-1.7537148300000001</c:v>
                </c:pt>
                <c:pt idx="18">
                  <c:v>-0.51937219000000001</c:v>
                </c:pt>
                <c:pt idx="20">
                  <c:v>-2.0221987000000001</c:v>
                </c:pt>
                <c:pt idx="21">
                  <c:v>-1.08948198</c:v>
                </c:pt>
                <c:pt idx="24">
                  <c:v>4.6158870900000002</c:v>
                </c:pt>
                <c:pt idx="29">
                  <c:v>0.54221341000000001</c:v>
                </c:pt>
                <c:pt idx="30">
                  <c:v>-0.80610519000000003</c:v>
                </c:pt>
                <c:pt idx="31">
                  <c:v>-0.35517214000000003</c:v>
                </c:pt>
                <c:pt idx="33">
                  <c:v>0.43264643000000003</c:v>
                </c:pt>
                <c:pt idx="34">
                  <c:v>0.35618005000000003</c:v>
                </c:pt>
                <c:pt idx="37">
                  <c:v>1.98482E-2</c:v>
                </c:pt>
                <c:pt idx="38">
                  <c:v>0.55553841000000004</c:v>
                </c:pt>
                <c:pt idx="40">
                  <c:v>-2.1761039999999999E-2</c:v>
                </c:pt>
                <c:pt idx="41">
                  <c:v>0.21383872000000001</c:v>
                </c:pt>
                <c:pt idx="54">
                  <c:v>-0.85624633000000006</c:v>
                </c:pt>
                <c:pt idx="55">
                  <c:v>0.55470357999999997</c:v>
                </c:pt>
                <c:pt idx="56">
                  <c:v>2.7335595100000001</c:v>
                </c:pt>
                <c:pt idx="57">
                  <c:v>-4.3070976099999996</c:v>
                </c:pt>
                <c:pt idx="58">
                  <c:v>-2.43965137</c:v>
                </c:pt>
                <c:pt idx="59">
                  <c:v>3.07372274</c:v>
                </c:pt>
                <c:pt idx="60">
                  <c:v>8.9540939999999999E-2</c:v>
                </c:pt>
                <c:pt idx="61">
                  <c:v>1.37587422</c:v>
                </c:pt>
                <c:pt idx="62">
                  <c:v>-6.0463458499999998</c:v>
                </c:pt>
                <c:pt idx="63">
                  <c:v>1.1711628999999999</c:v>
                </c:pt>
                <c:pt idx="64">
                  <c:v>0.89295957999999998</c:v>
                </c:pt>
                <c:pt idx="65">
                  <c:v>2.2472044200000001</c:v>
                </c:pt>
                <c:pt idx="66">
                  <c:v>0.24993551999999999</c:v>
                </c:pt>
                <c:pt idx="67">
                  <c:v>1.03103392</c:v>
                </c:pt>
                <c:pt idx="68">
                  <c:v>2.1050273000000002</c:v>
                </c:pt>
                <c:pt idx="93">
                  <c:v>-1.0586360500000001</c:v>
                </c:pt>
                <c:pt idx="94">
                  <c:v>-0.90681588000000002</c:v>
                </c:pt>
                <c:pt idx="95">
                  <c:v>-2.2715318</c:v>
                </c:pt>
                <c:pt idx="96">
                  <c:v>-0.23191054</c:v>
                </c:pt>
                <c:pt idx="97">
                  <c:v>-1.43588502</c:v>
                </c:pt>
                <c:pt idx="98">
                  <c:v>-2.55785763</c:v>
                </c:pt>
                <c:pt idx="99">
                  <c:v>0.19323889</c:v>
                </c:pt>
                <c:pt idx="100">
                  <c:v>1.5627974600000001</c:v>
                </c:pt>
                <c:pt idx="102">
                  <c:v>-0.72371987999999998</c:v>
                </c:pt>
                <c:pt idx="103">
                  <c:v>-6.0463458499999998</c:v>
                </c:pt>
                <c:pt idx="104">
                  <c:v>0.87022876000000005</c:v>
                </c:pt>
                <c:pt idx="106">
                  <c:v>0.53020219000000002</c:v>
                </c:pt>
                <c:pt idx="107">
                  <c:v>0.76690362000000001</c:v>
                </c:pt>
                <c:pt idx="108">
                  <c:v>1.44015838</c:v>
                </c:pt>
                <c:pt idx="109">
                  <c:v>1.40030582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0FC-4B0C-BA5D-FCB3FA5CACFE}"/>
            </c:ext>
          </c:extLst>
        </c:ser>
        <c:ser>
          <c:idx val="4"/>
          <c:order val="3"/>
          <c:tx>
            <c:strRef>
              <c:f>network_weights!$E$1</c:f>
              <c:strCache>
                <c:ptCount val="1"/>
                <c:pt idx="0">
                  <c:v>14</c:v>
                </c:pt>
              </c:strCache>
            </c:strRef>
          </c:tx>
          <c:invertIfNegative val="0"/>
          <c:cat>
            <c:strRef>
              <c:f>network_weights!$A$2:$A$111</c:f>
              <c:strCache>
                <c:ptCount val="110"/>
                <c:pt idx="0">
                  <c:v>ABF1-&gt;ASH1</c:v>
                </c:pt>
                <c:pt idx="1">
                  <c:v>ABF1-&gt;CYC8</c:v>
                </c:pt>
                <c:pt idx="2">
                  <c:v>ABF1-&gt;HMO1</c:v>
                </c:pt>
                <c:pt idx="3">
                  <c:v>ABF1-&gt;MGA2</c:v>
                </c:pt>
                <c:pt idx="4">
                  <c:v>ABF1-&gt;MSN4</c:v>
                </c:pt>
                <c:pt idx="5">
                  <c:v>ABF1-&gt;SFP1</c:v>
                </c:pt>
                <c:pt idx="6">
                  <c:v>ABF1-&gt;SNF2</c:v>
                </c:pt>
                <c:pt idx="7">
                  <c:v>ABF1-&gt;SWI4</c:v>
                </c:pt>
                <c:pt idx="8">
                  <c:v>ACE2-&gt;ASH1</c:v>
                </c:pt>
                <c:pt idx="9">
                  <c:v>ASH1-&gt;YHP1</c:v>
                </c:pt>
                <c:pt idx="10">
                  <c:v>CIN5-&gt;CYC8</c:v>
                </c:pt>
                <c:pt idx="11">
                  <c:v>CIN5-&gt;HAP4</c:v>
                </c:pt>
                <c:pt idx="12">
                  <c:v>CIN5-&gt;PDR1</c:v>
                </c:pt>
                <c:pt idx="13">
                  <c:v>CIN5-&gt;SFP1</c:v>
                </c:pt>
                <c:pt idx="14">
                  <c:v>CIN5-&gt;STB5</c:v>
                </c:pt>
                <c:pt idx="15">
                  <c:v>CIN5-&gt;TEC1</c:v>
                </c:pt>
                <c:pt idx="16">
                  <c:v>CIN5-&gt;YHP1</c:v>
                </c:pt>
                <c:pt idx="17">
                  <c:v>FKH2-&gt;ACE2</c:v>
                </c:pt>
                <c:pt idx="18">
                  <c:v>FKH2-&gt;SFP1</c:v>
                </c:pt>
                <c:pt idx="19">
                  <c:v>FKH2-&gt;SNF6</c:v>
                </c:pt>
                <c:pt idx="20">
                  <c:v>FKH2-&gt;SWI5</c:v>
                </c:pt>
                <c:pt idx="21">
                  <c:v>FKH2-&gt;YHP1</c:v>
                </c:pt>
                <c:pt idx="22">
                  <c:v>GCN4-&gt;CYC8</c:v>
                </c:pt>
                <c:pt idx="23">
                  <c:v>GCN4-&gt;GLN3</c:v>
                </c:pt>
                <c:pt idx="24">
                  <c:v>GCR2-&gt;MSN2</c:v>
                </c:pt>
                <c:pt idx="25">
                  <c:v>GLN3-&gt;GCN4</c:v>
                </c:pt>
                <c:pt idx="26">
                  <c:v>GLN3-&gt;MGA2</c:v>
                </c:pt>
                <c:pt idx="27">
                  <c:v>HAP4-&gt;GCN4</c:v>
                </c:pt>
                <c:pt idx="28">
                  <c:v>HAP4-&gt;RIF1</c:v>
                </c:pt>
                <c:pt idx="29">
                  <c:v>HMO1-&gt;CIN5</c:v>
                </c:pt>
                <c:pt idx="30">
                  <c:v>HMO1-&gt;CYC8</c:v>
                </c:pt>
                <c:pt idx="31">
                  <c:v>HMO1-&gt;FKH2</c:v>
                </c:pt>
                <c:pt idx="32">
                  <c:v>HMO1-&gt;GCN4</c:v>
                </c:pt>
                <c:pt idx="33">
                  <c:v>HMO1-&gt;HAP4</c:v>
                </c:pt>
                <c:pt idx="34">
                  <c:v>HMO1-&gt;HMO1</c:v>
                </c:pt>
                <c:pt idx="35">
                  <c:v>HMO1-&gt;HSF1</c:v>
                </c:pt>
                <c:pt idx="36">
                  <c:v>HMO1-&gt;MCM1</c:v>
                </c:pt>
                <c:pt idx="37">
                  <c:v>HMO1-&gt;MSN2</c:v>
                </c:pt>
                <c:pt idx="38">
                  <c:v>HMO1-&gt;MSN4</c:v>
                </c:pt>
                <c:pt idx="39">
                  <c:v>HMO1-&gt;SNF6</c:v>
                </c:pt>
                <c:pt idx="40">
                  <c:v>HMO1-&gt;TEC1</c:v>
                </c:pt>
                <c:pt idx="41">
                  <c:v>HMO1-&gt;YOX1</c:v>
                </c:pt>
                <c:pt idx="42">
                  <c:v>HSF1-&gt;CSE2</c:v>
                </c:pt>
                <c:pt idx="43">
                  <c:v>HSF1-&gt;RIF1</c:v>
                </c:pt>
                <c:pt idx="44">
                  <c:v>HSF1-&gt;STB5</c:v>
                </c:pt>
                <c:pt idx="45">
                  <c:v>HSF1-&gt;TEC1</c:v>
                </c:pt>
                <c:pt idx="46">
                  <c:v>MCM1-&gt;ACE2</c:v>
                </c:pt>
                <c:pt idx="47">
                  <c:v>MCM1-&gt;ASH1</c:v>
                </c:pt>
                <c:pt idx="48">
                  <c:v>MCM1-&gt;SNF6</c:v>
                </c:pt>
                <c:pt idx="49">
                  <c:v>MCM1-&gt;STE12</c:v>
                </c:pt>
                <c:pt idx="50">
                  <c:v>MCM1-&gt;SWI4</c:v>
                </c:pt>
                <c:pt idx="51">
                  <c:v>MCM1-&gt;SWI5</c:v>
                </c:pt>
                <c:pt idx="52">
                  <c:v>MCM1-&gt;YHP1</c:v>
                </c:pt>
                <c:pt idx="53">
                  <c:v>MCM1-&gt;YOX1</c:v>
                </c:pt>
                <c:pt idx="54">
                  <c:v>MSN2-&gt;ASH1</c:v>
                </c:pt>
                <c:pt idx="55">
                  <c:v>MSN2-&gt;CIN5</c:v>
                </c:pt>
                <c:pt idx="56">
                  <c:v>MSN2-&gt;CYC8</c:v>
                </c:pt>
                <c:pt idx="57">
                  <c:v>MSN2-&gt;HAP4</c:v>
                </c:pt>
                <c:pt idx="58">
                  <c:v>MSN2-&gt;MSN4</c:v>
                </c:pt>
                <c:pt idx="59">
                  <c:v>MSN2-&gt;PDR1</c:v>
                </c:pt>
                <c:pt idx="60">
                  <c:v>MSN2-&gt;SFP1</c:v>
                </c:pt>
                <c:pt idx="61">
                  <c:v>MSN2-&gt;SWI4</c:v>
                </c:pt>
                <c:pt idx="62">
                  <c:v>MSN2-&gt;TEC1</c:v>
                </c:pt>
                <c:pt idx="63">
                  <c:v>MSN2-&gt;YHP1</c:v>
                </c:pt>
                <c:pt idx="64">
                  <c:v>MSN2-&gt;YOX1</c:v>
                </c:pt>
                <c:pt idx="65">
                  <c:v>PDR1-&gt;HAP4</c:v>
                </c:pt>
                <c:pt idx="66">
                  <c:v>PDR1-&gt;MSN4</c:v>
                </c:pt>
                <c:pt idx="67">
                  <c:v>PDR1-&gt;TEC1</c:v>
                </c:pt>
                <c:pt idx="68">
                  <c:v>SFP1-&gt;SWI5</c:v>
                </c:pt>
                <c:pt idx="69">
                  <c:v>SKO1-&gt;CIN5</c:v>
                </c:pt>
                <c:pt idx="70">
                  <c:v>SKO1-&gt;CYC8</c:v>
                </c:pt>
                <c:pt idx="71">
                  <c:v>SKO1-&gt;GCR2</c:v>
                </c:pt>
                <c:pt idx="72">
                  <c:v>SKO1-&gt;HAP4</c:v>
                </c:pt>
                <c:pt idx="73">
                  <c:v>SKO1-&gt;MSN2</c:v>
                </c:pt>
                <c:pt idx="74">
                  <c:v>SKO1-&gt;MSN4</c:v>
                </c:pt>
                <c:pt idx="75">
                  <c:v>STB5-&gt;HAP4</c:v>
                </c:pt>
                <c:pt idx="76">
                  <c:v>STB5-&gt;MSN4</c:v>
                </c:pt>
                <c:pt idx="77">
                  <c:v>STB5-&gt;SFP1</c:v>
                </c:pt>
                <c:pt idx="78">
                  <c:v>STE12-&gt;CIN5</c:v>
                </c:pt>
                <c:pt idx="79">
                  <c:v>STE12-&gt;GCN4</c:v>
                </c:pt>
                <c:pt idx="80">
                  <c:v>STE12-&gt;HAP4</c:v>
                </c:pt>
                <c:pt idx="81">
                  <c:v>STE12-&gt;MGA2</c:v>
                </c:pt>
                <c:pt idx="82">
                  <c:v>STE12-&gt;MSN2</c:v>
                </c:pt>
                <c:pt idx="83">
                  <c:v>STE12-&gt;MSN4</c:v>
                </c:pt>
                <c:pt idx="84">
                  <c:v>STE12-&gt;PDR1</c:v>
                </c:pt>
                <c:pt idx="85">
                  <c:v>STE12-&gt;SKO1</c:v>
                </c:pt>
                <c:pt idx="86">
                  <c:v>STE12-&gt;SNF2</c:v>
                </c:pt>
                <c:pt idx="87">
                  <c:v>STE12-&gt;SNF6</c:v>
                </c:pt>
                <c:pt idx="88">
                  <c:v>STE12-&gt;SWI4</c:v>
                </c:pt>
                <c:pt idx="89">
                  <c:v>STE12-&gt;SWI5</c:v>
                </c:pt>
                <c:pt idx="90">
                  <c:v>STE12-&gt;TEC1</c:v>
                </c:pt>
                <c:pt idx="91">
                  <c:v>STE12-&gt;YHP1</c:v>
                </c:pt>
                <c:pt idx="92">
                  <c:v>STE12-&gt;YOX1</c:v>
                </c:pt>
                <c:pt idx="93">
                  <c:v>SWI4-&gt;CYC8</c:v>
                </c:pt>
                <c:pt idx="94">
                  <c:v>SWI4-&gt;HAP4</c:v>
                </c:pt>
                <c:pt idx="95">
                  <c:v>SWI4-&gt;PDR1</c:v>
                </c:pt>
                <c:pt idx="96">
                  <c:v>SWI4-&gt;YHP1</c:v>
                </c:pt>
                <c:pt idx="97">
                  <c:v>SWI4-&gt;YOX1</c:v>
                </c:pt>
                <c:pt idx="98">
                  <c:v>SWI5-&gt;ASH1</c:v>
                </c:pt>
                <c:pt idx="99">
                  <c:v>SWI5-&gt;TEC1</c:v>
                </c:pt>
                <c:pt idx="100">
                  <c:v>TEC1-&gt;CIN5</c:v>
                </c:pt>
                <c:pt idx="101">
                  <c:v>TEC1-&gt;GCN4</c:v>
                </c:pt>
                <c:pt idx="102">
                  <c:v>TEC1-&gt;HAP4</c:v>
                </c:pt>
                <c:pt idx="103">
                  <c:v>TEC1-&gt;MSN2</c:v>
                </c:pt>
                <c:pt idx="104">
                  <c:v>TEC1-&gt;SFP1</c:v>
                </c:pt>
                <c:pt idx="105">
                  <c:v>TEC1-&gt;STE12</c:v>
                </c:pt>
                <c:pt idx="106">
                  <c:v>TEC1-&gt;YHP1</c:v>
                </c:pt>
                <c:pt idx="107">
                  <c:v>YHP1-&gt;GLN3</c:v>
                </c:pt>
                <c:pt idx="108">
                  <c:v>YOX1-&gt;SNF5</c:v>
                </c:pt>
                <c:pt idx="109">
                  <c:v>ZAP1-&gt;ACE2</c:v>
                </c:pt>
              </c:strCache>
            </c:strRef>
          </c:cat>
          <c:val>
            <c:numRef>
              <c:f>network_weights!$E$2:$E$111</c:f>
              <c:numCache>
                <c:formatCode>General</c:formatCode>
                <c:ptCount val="110"/>
                <c:pt idx="10">
                  <c:v>0.47803817500000001</c:v>
                </c:pt>
                <c:pt idx="11">
                  <c:v>0.473968628</c:v>
                </c:pt>
                <c:pt idx="13">
                  <c:v>4.0170910999999997E-2</c:v>
                </c:pt>
                <c:pt idx="15">
                  <c:v>-0.92299573499999998</c:v>
                </c:pt>
                <c:pt idx="16">
                  <c:v>9.7633370999999997E-2</c:v>
                </c:pt>
                <c:pt idx="24">
                  <c:v>0.58591832799999999</c:v>
                </c:pt>
                <c:pt idx="29">
                  <c:v>0.52502658199999996</c:v>
                </c:pt>
                <c:pt idx="30">
                  <c:v>-1.077078993</c:v>
                </c:pt>
                <c:pt idx="33">
                  <c:v>1.0861583459999999</c:v>
                </c:pt>
                <c:pt idx="34">
                  <c:v>0.30935033200000001</c:v>
                </c:pt>
                <c:pt idx="37">
                  <c:v>0.460221027</c:v>
                </c:pt>
                <c:pt idx="38">
                  <c:v>1.159426681</c:v>
                </c:pt>
                <c:pt idx="40">
                  <c:v>-0.68129060900000005</c:v>
                </c:pt>
                <c:pt idx="41">
                  <c:v>-1.5644228999999999E-2</c:v>
                </c:pt>
                <c:pt idx="55">
                  <c:v>-0.64256266200000001</c:v>
                </c:pt>
                <c:pt idx="56">
                  <c:v>2.7710919039999999</c:v>
                </c:pt>
                <c:pt idx="57">
                  <c:v>-3.3574638210000001</c:v>
                </c:pt>
                <c:pt idx="58">
                  <c:v>-3.627001259</c:v>
                </c:pt>
                <c:pt idx="60">
                  <c:v>-7.0687060000000001E-3</c:v>
                </c:pt>
                <c:pt idx="61">
                  <c:v>-0.437275472</c:v>
                </c:pt>
                <c:pt idx="62">
                  <c:v>-1.3449729319999999</c:v>
                </c:pt>
                <c:pt idx="63">
                  <c:v>1.090825444</c:v>
                </c:pt>
                <c:pt idx="64">
                  <c:v>1.2468901320000001</c:v>
                </c:pt>
                <c:pt idx="68">
                  <c:v>-2.3868574040000001</c:v>
                </c:pt>
                <c:pt idx="93">
                  <c:v>-1.139291686</c:v>
                </c:pt>
                <c:pt idx="94">
                  <c:v>-1.3110093330000001</c:v>
                </c:pt>
                <c:pt idx="96">
                  <c:v>-1.131676769</c:v>
                </c:pt>
                <c:pt idx="97">
                  <c:v>-1.254115627</c:v>
                </c:pt>
                <c:pt idx="99">
                  <c:v>-2.936844588</c:v>
                </c:pt>
                <c:pt idx="100">
                  <c:v>-0.92299573499999998</c:v>
                </c:pt>
                <c:pt idx="102">
                  <c:v>1.7520139340000001</c:v>
                </c:pt>
                <c:pt idx="103">
                  <c:v>-1.3449729319999999</c:v>
                </c:pt>
                <c:pt idx="104">
                  <c:v>1.821494712</c:v>
                </c:pt>
                <c:pt idx="106">
                  <c:v>-0.36055273999999998</c:v>
                </c:pt>
                <c:pt idx="107">
                  <c:v>1.7404020360000001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0FC-4B0C-BA5D-FCB3FA5CAC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328448"/>
        <c:axId val="36770880"/>
      </c:barChart>
      <c:catAx>
        <c:axId val="763284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Regulators -&gt;</a:t>
                </a:r>
                <a:r>
                  <a:rPr lang="en-US" baseline="0"/>
                  <a:t> Targets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6770880"/>
        <c:crosses val="autoZero"/>
        <c:auto val="1"/>
        <c:lblAlgn val="ctr"/>
        <c:lblOffset val="100"/>
        <c:noMultiLvlLbl val="0"/>
      </c:catAx>
      <c:valAx>
        <c:axId val="367708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Optimized</a:t>
                </a:r>
                <a:r>
                  <a:rPr lang="en-US" baseline="0"/>
                  <a:t> Weight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63284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200"/>
              <a:t>Production Rates for YHP1for Different Network</a:t>
            </a:r>
            <a:r>
              <a:rPr lang="en-US" sz="1200" baseline="0"/>
              <a:t> Sizes</a:t>
            </a:r>
            <a:endParaRPr lang="en-US" sz="120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 YHP1'!$B$2</c:f>
              <c:strCache>
                <c:ptCount val="1"/>
                <c:pt idx="0">
                  <c:v>32</c:v>
                </c:pt>
              </c:strCache>
            </c:strRef>
          </c:tx>
          <c:invertIfNegative val="0"/>
          <c:val>
            <c:numRef>
              <c:f>' YHP1'!$B$3</c:f>
              <c:numCache>
                <c:formatCode>General</c:formatCode>
                <c:ptCount val="1"/>
                <c:pt idx="0">
                  <c:v>0.62996946899999995</c:v>
                </c:pt>
              </c:numCache>
            </c:numRef>
          </c:val>
        </c:ser>
        <c:ser>
          <c:idx val="1"/>
          <c:order val="1"/>
          <c:tx>
            <c:strRef>
              <c:f>' YHP1'!$C$2</c:f>
              <c:strCache>
                <c:ptCount val="1"/>
                <c:pt idx="0">
                  <c:v>29</c:v>
                </c:pt>
              </c:strCache>
            </c:strRef>
          </c:tx>
          <c:invertIfNegative val="0"/>
          <c:val>
            <c:numRef>
              <c:f>' YHP1'!$C$3</c:f>
              <c:numCache>
                <c:formatCode>General</c:formatCode>
                <c:ptCount val="1"/>
                <c:pt idx="0">
                  <c:v>1.0752449159999999</c:v>
                </c:pt>
              </c:numCache>
            </c:numRef>
          </c:val>
        </c:ser>
        <c:ser>
          <c:idx val="2"/>
          <c:order val="2"/>
          <c:tx>
            <c:strRef>
              <c:f>' YHP1'!$D$2</c:f>
              <c:strCache>
                <c:ptCount val="1"/>
                <c:pt idx="0">
                  <c:v>20</c:v>
                </c:pt>
              </c:strCache>
            </c:strRef>
          </c:tx>
          <c:invertIfNegative val="0"/>
          <c:val>
            <c:numRef>
              <c:f>' YHP1'!$D$3</c:f>
              <c:numCache>
                <c:formatCode>General</c:formatCode>
                <c:ptCount val="1"/>
                <c:pt idx="0">
                  <c:v>0.45957437499999998</c:v>
                </c:pt>
              </c:numCache>
            </c:numRef>
          </c:val>
        </c:ser>
        <c:ser>
          <c:idx val="3"/>
          <c:order val="3"/>
          <c:tx>
            <c:strRef>
              <c:f>' YHP1'!$E$2</c:f>
              <c:strCache>
                <c:ptCount val="1"/>
                <c:pt idx="0">
                  <c:v>14</c:v>
                </c:pt>
              </c:strCache>
            </c:strRef>
          </c:tx>
          <c:invertIfNegative val="0"/>
          <c:val>
            <c:numRef>
              <c:f>' YHP1'!$E$3</c:f>
              <c:numCache>
                <c:formatCode>General</c:formatCode>
                <c:ptCount val="1"/>
                <c:pt idx="0">
                  <c:v>0.73069174400000003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217472"/>
        <c:axId val="41807232"/>
      </c:barChart>
      <c:catAx>
        <c:axId val="98217472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YHP1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41807232"/>
        <c:crosses val="autoZero"/>
        <c:auto val="1"/>
        <c:lblAlgn val="ctr"/>
        <c:lblOffset val="100"/>
        <c:noMultiLvlLbl val="0"/>
      </c:catAx>
      <c:valAx>
        <c:axId val="418072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Production Rate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82174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200"/>
              <a:t>Threshold b for YHP1for Different Network</a:t>
            </a:r>
            <a:r>
              <a:rPr lang="en-US" sz="1200" baseline="0"/>
              <a:t> Sizes</a:t>
            </a:r>
            <a:endParaRPr lang="en-US" sz="120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 YHP1'!$H$2</c:f>
              <c:strCache>
                <c:ptCount val="1"/>
                <c:pt idx="0">
                  <c:v>32</c:v>
                </c:pt>
              </c:strCache>
            </c:strRef>
          </c:tx>
          <c:invertIfNegative val="0"/>
          <c:val>
            <c:numRef>
              <c:f>' YHP1'!$H$3</c:f>
              <c:numCache>
                <c:formatCode>General</c:formatCode>
                <c:ptCount val="1"/>
                <c:pt idx="0">
                  <c:v>0.47787934762498202</c:v>
                </c:pt>
              </c:numCache>
            </c:numRef>
          </c:val>
        </c:ser>
        <c:ser>
          <c:idx val="1"/>
          <c:order val="1"/>
          <c:tx>
            <c:strRef>
              <c:f>' YHP1'!$I$2</c:f>
              <c:strCache>
                <c:ptCount val="1"/>
                <c:pt idx="0">
                  <c:v>29</c:v>
                </c:pt>
              </c:strCache>
            </c:strRef>
          </c:tx>
          <c:invertIfNegative val="0"/>
          <c:val>
            <c:numRef>
              <c:f>' YHP1'!$I$3</c:f>
              <c:numCache>
                <c:formatCode>General</c:formatCode>
                <c:ptCount val="1"/>
                <c:pt idx="0">
                  <c:v>-2.31519428442797E-2</c:v>
                </c:pt>
              </c:numCache>
            </c:numRef>
          </c:val>
        </c:ser>
        <c:ser>
          <c:idx val="2"/>
          <c:order val="2"/>
          <c:tx>
            <c:strRef>
              <c:f>' YHP1'!$J$2</c:f>
              <c:strCache>
                <c:ptCount val="1"/>
                <c:pt idx="0">
                  <c:v>20</c:v>
                </c:pt>
              </c:strCache>
            </c:strRef>
          </c:tx>
          <c:invertIfNegative val="0"/>
          <c:val>
            <c:numRef>
              <c:f>' YHP1'!$J$3</c:f>
              <c:numCache>
                <c:formatCode>General</c:formatCode>
                <c:ptCount val="1"/>
                <c:pt idx="0">
                  <c:v>9.2865797374023104E-2</c:v>
                </c:pt>
              </c:numCache>
            </c:numRef>
          </c:val>
        </c:ser>
        <c:ser>
          <c:idx val="3"/>
          <c:order val="3"/>
          <c:tx>
            <c:strRef>
              <c:f>' YHP1'!$K$2</c:f>
              <c:strCache>
                <c:ptCount val="1"/>
                <c:pt idx="0">
                  <c:v>14</c:v>
                </c:pt>
              </c:strCache>
            </c:strRef>
          </c:tx>
          <c:invertIfNegative val="0"/>
          <c:val>
            <c:numRef>
              <c:f>' YHP1'!$K$3</c:f>
              <c:numCache>
                <c:formatCode>General</c:formatCode>
                <c:ptCount val="1"/>
                <c:pt idx="0">
                  <c:v>1.0808674837775401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815424"/>
        <c:axId val="41808960"/>
      </c:barChart>
      <c:catAx>
        <c:axId val="99815424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YHP1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41808960"/>
        <c:crosses val="autoZero"/>
        <c:auto val="1"/>
        <c:lblAlgn val="ctr"/>
        <c:lblOffset val="100"/>
        <c:noMultiLvlLbl val="0"/>
      </c:catAx>
      <c:valAx>
        <c:axId val="418089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Threshold b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98154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200"/>
              <a:t>Network Weights for YHP1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 YHP1'!$N$1</c:f>
              <c:strCache>
                <c:ptCount val="1"/>
                <c:pt idx="0">
                  <c:v>32</c:v>
                </c:pt>
              </c:strCache>
            </c:strRef>
          </c:tx>
          <c:invertIfNegative val="0"/>
          <c:cat>
            <c:strRef>
              <c:f>' YHP1'!$M$2:$M$10</c:f>
              <c:strCache>
                <c:ptCount val="9"/>
                <c:pt idx="0">
                  <c:v>ASH1-&gt;YHP1</c:v>
                </c:pt>
                <c:pt idx="1">
                  <c:v>CIN5-&gt;YHP1</c:v>
                </c:pt>
                <c:pt idx="2">
                  <c:v>FKH2-&gt;YHP1</c:v>
                </c:pt>
                <c:pt idx="3">
                  <c:v>MCM1-&gt;YHP1</c:v>
                </c:pt>
                <c:pt idx="4">
                  <c:v>MSN2-&gt;YHP1</c:v>
                </c:pt>
                <c:pt idx="5">
                  <c:v>STE12-&gt;YHP1</c:v>
                </c:pt>
                <c:pt idx="6">
                  <c:v>SWI4-&gt;YHP1</c:v>
                </c:pt>
                <c:pt idx="7">
                  <c:v>TEC1-&gt;YHP1</c:v>
                </c:pt>
                <c:pt idx="8">
                  <c:v>YHP1-&gt;GLN3</c:v>
                </c:pt>
              </c:strCache>
            </c:strRef>
          </c:cat>
          <c:val>
            <c:numRef>
              <c:f>' YHP1'!$N$2:$N$10</c:f>
              <c:numCache>
                <c:formatCode>General</c:formatCode>
                <c:ptCount val="9"/>
                <c:pt idx="0">
                  <c:v>-1.7515504</c:v>
                </c:pt>
                <c:pt idx="1">
                  <c:v>-6.8225900000000006E-2</c:v>
                </c:pt>
                <c:pt idx="2">
                  <c:v>-0.46213359999999998</c:v>
                </c:pt>
                <c:pt idx="3">
                  <c:v>-0.86406139999999998</c:v>
                </c:pt>
                <c:pt idx="4">
                  <c:v>1.8723710099999999</c:v>
                </c:pt>
                <c:pt idx="5">
                  <c:v>0.76831229999999995</c:v>
                </c:pt>
                <c:pt idx="6">
                  <c:v>-0.46972951000000002</c:v>
                </c:pt>
                <c:pt idx="7">
                  <c:v>-0.61457656000000005</c:v>
                </c:pt>
                <c:pt idx="8">
                  <c:v>0.84043327999999995</c:v>
                </c:pt>
              </c:numCache>
            </c:numRef>
          </c:val>
        </c:ser>
        <c:ser>
          <c:idx val="1"/>
          <c:order val="1"/>
          <c:tx>
            <c:strRef>
              <c:f>' YHP1'!$O$1</c:f>
              <c:strCache>
                <c:ptCount val="1"/>
                <c:pt idx="0">
                  <c:v>29</c:v>
                </c:pt>
              </c:strCache>
            </c:strRef>
          </c:tx>
          <c:invertIfNegative val="0"/>
          <c:cat>
            <c:strRef>
              <c:f>' YHP1'!$M$2:$M$10</c:f>
              <c:strCache>
                <c:ptCount val="9"/>
                <c:pt idx="0">
                  <c:v>ASH1-&gt;YHP1</c:v>
                </c:pt>
                <c:pt idx="1">
                  <c:v>CIN5-&gt;YHP1</c:v>
                </c:pt>
                <c:pt idx="2">
                  <c:v>FKH2-&gt;YHP1</c:v>
                </c:pt>
                <c:pt idx="3">
                  <c:v>MCM1-&gt;YHP1</c:v>
                </c:pt>
                <c:pt idx="4">
                  <c:v>MSN2-&gt;YHP1</c:v>
                </c:pt>
                <c:pt idx="5">
                  <c:v>STE12-&gt;YHP1</c:v>
                </c:pt>
                <c:pt idx="6">
                  <c:v>SWI4-&gt;YHP1</c:v>
                </c:pt>
                <c:pt idx="7">
                  <c:v>TEC1-&gt;YHP1</c:v>
                </c:pt>
                <c:pt idx="8">
                  <c:v>YHP1-&gt;GLN3</c:v>
                </c:pt>
              </c:strCache>
            </c:strRef>
          </c:cat>
          <c:val>
            <c:numRef>
              <c:f>' YHP1'!$O$2:$O$10</c:f>
              <c:numCache>
                <c:formatCode>General</c:formatCode>
                <c:ptCount val="9"/>
                <c:pt idx="0">
                  <c:v>-0.65329045799999996</c:v>
                </c:pt>
                <c:pt idx="1">
                  <c:v>0.18960418100000001</c:v>
                </c:pt>
                <c:pt idx="2">
                  <c:v>-0.83874175799999995</c:v>
                </c:pt>
                <c:pt idx="3">
                  <c:v>8.3303003E-2</c:v>
                </c:pt>
                <c:pt idx="4">
                  <c:v>-1.14655522</c:v>
                </c:pt>
                <c:pt idx="6">
                  <c:v>0.68439006099999999</c:v>
                </c:pt>
                <c:pt idx="7">
                  <c:v>0.39456782800000001</c:v>
                </c:pt>
                <c:pt idx="8">
                  <c:v>0.87400263300000003</c:v>
                </c:pt>
              </c:numCache>
            </c:numRef>
          </c:val>
        </c:ser>
        <c:ser>
          <c:idx val="2"/>
          <c:order val="2"/>
          <c:tx>
            <c:strRef>
              <c:f>' YHP1'!$P$1</c:f>
              <c:strCache>
                <c:ptCount val="1"/>
                <c:pt idx="0">
                  <c:v>20</c:v>
                </c:pt>
              </c:strCache>
            </c:strRef>
          </c:tx>
          <c:invertIfNegative val="0"/>
          <c:cat>
            <c:strRef>
              <c:f>' YHP1'!$M$2:$M$10</c:f>
              <c:strCache>
                <c:ptCount val="9"/>
                <c:pt idx="0">
                  <c:v>ASH1-&gt;YHP1</c:v>
                </c:pt>
                <c:pt idx="1">
                  <c:v>CIN5-&gt;YHP1</c:v>
                </c:pt>
                <c:pt idx="2">
                  <c:v>FKH2-&gt;YHP1</c:v>
                </c:pt>
                <c:pt idx="3">
                  <c:v>MCM1-&gt;YHP1</c:v>
                </c:pt>
                <c:pt idx="4">
                  <c:v>MSN2-&gt;YHP1</c:v>
                </c:pt>
                <c:pt idx="5">
                  <c:v>STE12-&gt;YHP1</c:v>
                </c:pt>
                <c:pt idx="6">
                  <c:v>SWI4-&gt;YHP1</c:v>
                </c:pt>
                <c:pt idx="7">
                  <c:v>TEC1-&gt;YHP1</c:v>
                </c:pt>
                <c:pt idx="8">
                  <c:v>YHP1-&gt;GLN3</c:v>
                </c:pt>
              </c:strCache>
            </c:strRef>
          </c:cat>
          <c:val>
            <c:numRef>
              <c:f>' YHP1'!$P$2:$P$10</c:f>
              <c:numCache>
                <c:formatCode>General</c:formatCode>
                <c:ptCount val="9"/>
                <c:pt idx="0">
                  <c:v>-1.3192494100000001</c:v>
                </c:pt>
                <c:pt idx="1">
                  <c:v>0.20205806000000001</c:v>
                </c:pt>
                <c:pt idx="2">
                  <c:v>-1.08948198</c:v>
                </c:pt>
                <c:pt idx="4">
                  <c:v>1.1711628999999999</c:v>
                </c:pt>
                <c:pt idx="6">
                  <c:v>-0.23191054</c:v>
                </c:pt>
                <c:pt idx="7">
                  <c:v>0.53020219000000002</c:v>
                </c:pt>
                <c:pt idx="8">
                  <c:v>0.76690362000000001</c:v>
                </c:pt>
              </c:numCache>
            </c:numRef>
          </c:val>
        </c:ser>
        <c:ser>
          <c:idx val="3"/>
          <c:order val="3"/>
          <c:tx>
            <c:strRef>
              <c:f>' YHP1'!$Q$1</c:f>
              <c:strCache>
                <c:ptCount val="1"/>
                <c:pt idx="0">
                  <c:v>14</c:v>
                </c:pt>
              </c:strCache>
            </c:strRef>
          </c:tx>
          <c:invertIfNegative val="0"/>
          <c:cat>
            <c:strRef>
              <c:f>' YHP1'!$M$2:$M$10</c:f>
              <c:strCache>
                <c:ptCount val="9"/>
                <c:pt idx="0">
                  <c:v>ASH1-&gt;YHP1</c:v>
                </c:pt>
                <c:pt idx="1">
                  <c:v>CIN5-&gt;YHP1</c:v>
                </c:pt>
                <c:pt idx="2">
                  <c:v>FKH2-&gt;YHP1</c:v>
                </c:pt>
                <c:pt idx="3">
                  <c:v>MCM1-&gt;YHP1</c:v>
                </c:pt>
                <c:pt idx="4">
                  <c:v>MSN2-&gt;YHP1</c:v>
                </c:pt>
                <c:pt idx="5">
                  <c:v>STE12-&gt;YHP1</c:v>
                </c:pt>
                <c:pt idx="6">
                  <c:v>SWI4-&gt;YHP1</c:v>
                </c:pt>
                <c:pt idx="7">
                  <c:v>TEC1-&gt;YHP1</c:v>
                </c:pt>
                <c:pt idx="8">
                  <c:v>YHP1-&gt;GLN3</c:v>
                </c:pt>
              </c:strCache>
            </c:strRef>
          </c:cat>
          <c:val>
            <c:numRef>
              <c:f>' YHP1'!$Q$2:$Q$10</c:f>
              <c:numCache>
                <c:formatCode>General</c:formatCode>
                <c:ptCount val="9"/>
                <c:pt idx="1">
                  <c:v>9.7633370999999997E-2</c:v>
                </c:pt>
                <c:pt idx="4">
                  <c:v>1.090825444</c:v>
                </c:pt>
                <c:pt idx="6">
                  <c:v>-1.131676769</c:v>
                </c:pt>
                <c:pt idx="7">
                  <c:v>-0.36055273999999998</c:v>
                </c:pt>
                <c:pt idx="8">
                  <c:v>1.7404020360000001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737088"/>
        <c:axId val="31770880"/>
      </c:barChart>
      <c:catAx>
        <c:axId val="997370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Controller</a:t>
                </a:r>
                <a:r>
                  <a:rPr lang="en-US" baseline="0"/>
                  <a:t> -&gt; Target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31770880"/>
        <c:crosses val="autoZero"/>
        <c:auto val="1"/>
        <c:lblAlgn val="ctr"/>
        <c:lblOffset val="100"/>
        <c:noMultiLvlLbl val="0"/>
      </c:catAx>
      <c:valAx>
        <c:axId val="317708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Network Weight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97370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200"/>
              <a:t>Production Rates for MSN2 for Different Network</a:t>
            </a:r>
            <a:r>
              <a:rPr lang="en-US" sz="1200" baseline="0"/>
              <a:t> Sizes</a:t>
            </a:r>
            <a:endParaRPr lang="en-US" sz="120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'MSN2'!$B$2</c:f>
              <c:strCache>
                <c:ptCount val="1"/>
                <c:pt idx="0">
                  <c:v>32</c:v>
                </c:pt>
              </c:strCache>
            </c:strRef>
          </c:tx>
          <c:invertIfNegative val="0"/>
          <c:val>
            <c:numRef>
              <c:f>'MSN2'!$B$3</c:f>
              <c:numCache>
                <c:formatCode>General</c:formatCode>
                <c:ptCount val="1"/>
                <c:pt idx="0">
                  <c:v>3.7018162019999998</c:v>
                </c:pt>
              </c:numCache>
            </c:numRef>
          </c:val>
        </c:ser>
        <c:ser>
          <c:idx val="1"/>
          <c:order val="1"/>
          <c:tx>
            <c:strRef>
              <c:f>'MSN2'!$C$2</c:f>
              <c:strCache>
                <c:ptCount val="1"/>
                <c:pt idx="0">
                  <c:v>29</c:v>
                </c:pt>
              </c:strCache>
            </c:strRef>
          </c:tx>
          <c:invertIfNegative val="0"/>
          <c:val>
            <c:numRef>
              <c:f>'MSN2'!$C$3</c:f>
              <c:numCache>
                <c:formatCode>General</c:formatCode>
                <c:ptCount val="1"/>
                <c:pt idx="0">
                  <c:v>2.1216212849999998</c:v>
                </c:pt>
              </c:numCache>
            </c:numRef>
          </c:val>
        </c:ser>
        <c:ser>
          <c:idx val="2"/>
          <c:order val="2"/>
          <c:tx>
            <c:strRef>
              <c:f>'MSN2'!$D$2</c:f>
              <c:strCache>
                <c:ptCount val="1"/>
                <c:pt idx="0">
                  <c:v>20</c:v>
                </c:pt>
              </c:strCache>
            </c:strRef>
          </c:tx>
          <c:invertIfNegative val="0"/>
          <c:val>
            <c:numRef>
              <c:f>'MSN2'!$D$3</c:f>
              <c:numCache>
                <c:formatCode>General</c:formatCode>
                <c:ptCount val="1"/>
                <c:pt idx="0">
                  <c:v>0.53017027900000002</c:v>
                </c:pt>
              </c:numCache>
            </c:numRef>
          </c:val>
        </c:ser>
        <c:ser>
          <c:idx val="3"/>
          <c:order val="3"/>
          <c:tx>
            <c:strRef>
              <c:f>'MSN2'!$E$2</c:f>
              <c:strCache>
                <c:ptCount val="1"/>
                <c:pt idx="0">
                  <c:v>14</c:v>
                </c:pt>
              </c:strCache>
            </c:strRef>
          </c:tx>
          <c:invertIfNegative val="0"/>
          <c:val>
            <c:numRef>
              <c:f>'MSN2'!$E$3</c:f>
              <c:numCache>
                <c:formatCode>General</c:formatCode>
                <c:ptCount val="1"/>
                <c:pt idx="0">
                  <c:v>0.70544978199999997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048384"/>
        <c:axId val="36430976"/>
      </c:barChart>
      <c:catAx>
        <c:axId val="100048384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MSN2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36430976"/>
        <c:crosses val="autoZero"/>
        <c:auto val="1"/>
        <c:lblAlgn val="ctr"/>
        <c:lblOffset val="100"/>
        <c:noMultiLvlLbl val="0"/>
      </c:catAx>
      <c:valAx>
        <c:axId val="364309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Production Rate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00483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200"/>
              <a:t>Threshold b for MSN2 for Different Network</a:t>
            </a:r>
            <a:r>
              <a:rPr lang="en-US" sz="1200" baseline="0"/>
              <a:t> Sizes</a:t>
            </a:r>
            <a:endParaRPr lang="en-US" sz="120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'MSN2'!$H$2</c:f>
              <c:strCache>
                <c:ptCount val="1"/>
                <c:pt idx="0">
                  <c:v>32</c:v>
                </c:pt>
              </c:strCache>
            </c:strRef>
          </c:tx>
          <c:invertIfNegative val="0"/>
          <c:val>
            <c:numRef>
              <c:f>'MSN2'!$H$3</c:f>
              <c:numCache>
                <c:formatCode>General</c:formatCode>
                <c:ptCount val="1"/>
                <c:pt idx="0">
                  <c:v>-1.93534343747306</c:v>
                </c:pt>
              </c:numCache>
            </c:numRef>
          </c:val>
        </c:ser>
        <c:ser>
          <c:idx val="1"/>
          <c:order val="1"/>
          <c:tx>
            <c:strRef>
              <c:f>'MSN2'!$I$2</c:f>
              <c:strCache>
                <c:ptCount val="1"/>
                <c:pt idx="0">
                  <c:v>29</c:v>
                </c:pt>
              </c:strCache>
            </c:strRef>
          </c:tx>
          <c:invertIfNegative val="0"/>
          <c:val>
            <c:numRef>
              <c:f>'MSN2'!$I$3</c:f>
              <c:numCache>
                <c:formatCode>General</c:formatCode>
                <c:ptCount val="1"/>
                <c:pt idx="0">
                  <c:v>2.6883216695973799</c:v>
                </c:pt>
              </c:numCache>
            </c:numRef>
          </c:val>
        </c:ser>
        <c:ser>
          <c:idx val="2"/>
          <c:order val="2"/>
          <c:tx>
            <c:strRef>
              <c:f>'MSN2'!$J$2</c:f>
              <c:strCache>
                <c:ptCount val="1"/>
                <c:pt idx="0">
                  <c:v>20</c:v>
                </c:pt>
              </c:strCache>
            </c:strRef>
          </c:tx>
          <c:invertIfNegative val="0"/>
          <c:val>
            <c:numRef>
              <c:f>'MSN2'!$J$3</c:f>
              <c:numCache>
                <c:formatCode>General</c:formatCode>
                <c:ptCount val="1"/>
                <c:pt idx="0">
                  <c:v>-2.4650242799659199</c:v>
                </c:pt>
              </c:numCache>
            </c:numRef>
          </c:val>
        </c:ser>
        <c:ser>
          <c:idx val="3"/>
          <c:order val="3"/>
          <c:tx>
            <c:strRef>
              <c:f>'MSN2'!$K$2</c:f>
              <c:strCache>
                <c:ptCount val="1"/>
                <c:pt idx="0">
                  <c:v>14</c:v>
                </c:pt>
              </c:strCache>
            </c:strRef>
          </c:tx>
          <c:invertIfNegative val="0"/>
          <c:val>
            <c:numRef>
              <c:f>'MSN2'!$K$3</c:f>
              <c:numCache>
                <c:formatCode>General</c:formatCode>
                <c:ptCount val="1"/>
                <c:pt idx="0">
                  <c:v>-0.22135944344946501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098048"/>
        <c:axId val="36432704"/>
      </c:barChart>
      <c:catAx>
        <c:axId val="10009804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MSN2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36432704"/>
        <c:crosses val="autoZero"/>
        <c:auto val="1"/>
        <c:lblAlgn val="ctr"/>
        <c:lblOffset val="100"/>
        <c:noMultiLvlLbl val="0"/>
      </c:catAx>
      <c:valAx>
        <c:axId val="364327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Threshold b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00980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200"/>
              <a:t>Network Weights for MSN2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'MSN2'!$N$1</c:f>
              <c:strCache>
                <c:ptCount val="1"/>
                <c:pt idx="0">
                  <c:v>32</c:v>
                </c:pt>
              </c:strCache>
            </c:strRef>
          </c:tx>
          <c:invertIfNegative val="0"/>
          <c:cat>
            <c:strRef>
              <c:f>'MSN2'!$M$2:$M$17</c:f>
              <c:strCache>
                <c:ptCount val="16"/>
                <c:pt idx="0">
                  <c:v>GCR2-&gt;MSN2</c:v>
                </c:pt>
                <c:pt idx="1">
                  <c:v>HMO1-&gt;MSN2</c:v>
                </c:pt>
                <c:pt idx="2">
                  <c:v>MSN2-&gt;ASH1</c:v>
                </c:pt>
                <c:pt idx="3">
                  <c:v>MSN2-&gt;CIN5</c:v>
                </c:pt>
                <c:pt idx="4">
                  <c:v>MSN2-&gt;CYC8</c:v>
                </c:pt>
                <c:pt idx="5">
                  <c:v>MSN2-&gt;HAP4</c:v>
                </c:pt>
                <c:pt idx="6">
                  <c:v>MSN2-&gt;MSN4</c:v>
                </c:pt>
                <c:pt idx="7">
                  <c:v>MSN2-&gt;PDR1</c:v>
                </c:pt>
                <c:pt idx="8">
                  <c:v>MSN2-&gt;SFP1</c:v>
                </c:pt>
                <c:pt idx="9">
                  <c:v>MSN2-&gt;SWI4</c:v>
                </c:pt>
                <c:pt idx="10">
                  <c:v>MSN2-&gt;TEC1</c:v>
                </c:pt>
                <c:pt idx="11">
                  <c:v>MSN2-&gt;YHP1</c:v>
                </c:pt>
                <c:pt idx="12">
                  <c:v>MSN2-&gt;YOX1</c:v>
                </c:pt>
                <c:pt idx="13">
                  <c:v>SKO1-&gt;MSN2</c:v>
                </c:pt>
                <c:pt idx="14">
                  <c:v>STE12-&gt;MSN2</c:v>
                </c:pt>
                <c:pt idx="15">
                  <c:v>TEC1-&gt;MSN2</c:v>
                </c:pt>
              </c:strCache>
            </c:strRef>
          </c:cat>
          <c:val>
            <c:numRef>
              <c:f>'MSN2'!$N$2:$N$17</c:f>
              <c:numCache>
                <c:formatCode>General</c:formatCode>
                <c:ptCount val="16"/>
                <c:pt idx="0">
                  <c:v>-3.3652630000000001</c:v>
                </c:pt>
                <c:pt idx="1">
                  <c:v>5.2642979999999999E-2</c:v>
                </c:pt>
                <c:pt idx="2">
                  <c:v>1.25418904</c:v>
                </c:pt>
                <c:pt idx="3">
                  <c:v>-1.8436356300000001</c:v>
                </c:pt>
                <c:pt idx="4">
                  <c:v>-1.2982769199999999</c:v>
                </c:pt>
                <c:pt idx="5">
                  <c:v>0.92019439000000003</c:v>
                </c:pt>
                <c:pt idx="6">
                  <c:v>1.48782686</c:v>
                </c:pt>
                <c:pt idx="7">
                  <c:v>-2.01261264</c:v>
                </c:pt>
                <c:pt idx="8">
                  <c:v>0.67371042000000003</c:v>
                </c:pt>
                <c:pt idx="9">
                  <c:v>-3.2136551</c:v>
                </c:pt>
                <c:pt idx="10">
                  <c:v>2.9455729900000001</c:v>
                </c:pt>
                <c:pt idx="11">
                  <c:v>1.8723710099999999</c:v>
                </c:pt>
                <c:pt idx="12">
                  <c:v>0.11917092</c:v>
                </c:pt>
                <c:pt idx="13">
                  <c:v>-3.2728886500000001</c:v>
                </c:pt>
                <c:pt idx="14">
                  <c:v>2.4871669299999999</c:v>
                </c:pt>
                <c:pt idx="15">
                  <c:v>1.98368484</c:v>
                </c:pt>
              </c:numCache>
            </c:numRef>
          </c:val>
        </c:ser>
        <c:ser>
          <c:idx val="1"/>
          <c:order val="1"/>
          <c:tx>
            <c:strRef>
              <c:f>'MSN2'!$O$1</c:f>
              <c:strCache>
                <c:ptCount val="1"/>
                <c:pt idx="0">
                  <c:v>29</c:v>
                </c:pt>
              </c:strCache>
            </c:strRef>
          </c:tx>
          <c:invertIfNegative val="0"/>
          <c:cat>
            <c:strRef>
              <c:f>'MSN2'!$M$2:$M$17</c:f>
              <c:strCache>
                <c:ptCount val="16"/>
                <c:pt idx="0">
                  <c:v>GCR2-&gt;MSN2</c:v>
                </c:pt>
                <c:pt idx="1">
                  <c:v>HMO1-&gt;MSN2</c:v>
                </c:pt>
                <c:pt idx="2">
                  <c:v>MSN2-&gt;ASH1</c:v>
                </c:pt>
                <c:pt idx="3">
                  <c:v>MSN2-&gt;CIN5</c:v>
                </c:pt>
                <c:pt idx="4">
                  <c:v>MSN2-&gt;CYC8</c:v>
                </c:pt>
                <c:pt idx="5">
                  <c:v>MSN2-&gt;HAP4</c:v>
                </c:pt>
                <c:pt idx="6">
                  <c:v>MSN2-&gt;MSN4</c:v>
                </c:pt>
                <c:pt idx="7">
                  <c:v>MSN2-&gt;PDR1</c:v>
                </c:pt>
                <c:pt idx="8">
                  <c:v>MSN2-&gt;SFP1</c:v>
                </c:pt>
                <c:pt idx="9">
                  <c:v>MSN2-&gt;SWI4</c:v>
                </c:pt>
                <c:pt idx="10">
                  <c:v>MSN2-&gt;TEC1</c:v>
                </c:pt>
                <c:pt idx="11">
                  <c:v>MSN2-&gt;YHP1</c:v>
                </c:pt>
                <c:pt idx="12">
                  <c:v>MSN2-&gt;YOX1</c:v>
                </c:pt>
                <c:pt idx="13">
                  <c:v>SKO1-&gt;MSN2</c:v>
                </c:pt>
                <c:pt idx="14">
                  <c:v>STE12-&gt;MSN2</c:v>
                </c:pt>
                <c:pt idx="15">
                  <c:v>TEC1-&gt;MSN2</c:v>
                </c:pt>
              </c:strCache>
            </c:strRef>
          </c:cat>
          <c:val>
            <c:numRef>
              <c:f>'MSN2'!$O$2:$O$17</c:f>
              <c:numCache>
                <c:formatCode>General</c:formatCode>
                <c:ptCount val="16"/>
                <c:pt idx="0">
                  <c:v>-2.1048146609999998</c:v>
                </c:pt>
                <c:pt idx="1">
                  <c:v>6.2402316999999999E-2</c:v>
                </c:pt>
                <c:pt idx="2">
                  <c:v>-1.055545009</c:v>
                </c:pt>
                <c:pt idx="3">
                  <c:v>-1.8567656749999999</c:v>
                </c:pt>
                <c:pt idx="4">
                  <c:v>-1.815634306</c:v>
                </c:pt>
                <c:pt idx="5">
                  <c:v>0.44839806999999998</c:v>
                </c:pt>
                <c:pt idx="6">
                  <c:v>0.24933328699999999</c:v>
                </c:pt>
                <c:pt idx="7">
                  <c:v>-4.3337980140000001</c:v>
                </c:pt>
                <c:pt idx="8">
                  <c:v>-2.012618969</c:v>
                </c:pt>
                <c:pt idx="9">
                  <c:v>-3.3067180270000001</c:v>
                </c:pt>
                <c:pt idx="10">
                  <c:v>-1.479535579</c:v>
                </c:pt>
                <c:pt idx="11">
                  <c:v>-1.14655522</c:v>
                </c:pt>
                <c:pt idx="12">
                  <c:v>-1.314858826</c:v>
                </c:pt>
                <c:pt idx="13">
                  <c:v>1.6062704889999999</c:v>
                </c:pt>
                <c:pt idx="15">
                  <c:v>-1.479535579</c:v>
                </c:pt>
              </c:numCache>
            </c:numRef>
          </c:val>
        </c:ser>
        <c:ser>
          <c:idx val="2"/>
          <c:order val="2"/>
          <c:tx>
            <c:strRef>
              <c:f>'MSN2'!$P$1</c:f>
              <c:strCache>
                <c:ptCount val="1"/>
                <c:pt idx="0">
                  <c:v>20</c:v>
                </c:pt>
              </c:strCache>
            </c:strRef>
          </c:tx>
          <c:invertIfNegative val="0"/>
          <c:cat>
            <c:strRef>
              <c:f>'MSN2'!$M$2:$M$17</c:f>
              <c:strCache>
                <c:ptCount val="16"/>
                <c:pt idx="0">
                  <c:v>GCR2-&gt;MSN2</c:v>
                </c:pt>
                <c:pt idx="1">
                  <c:v>HMO1-&gt;MSN2</c:v>
                </c:pt>
                <c:pt idx="2">
                  <c:v>MSN2-&gt;ASH1</c:v>
                </c:pt>
                <c:pt idx="3">
                  <c:v>MSN2-&gt;CIN5</c:v>
                </c:pt>
                <c:pt idx="4">
                  <c:v>MSN2-&gt;CYC8</c:v>
                </c:pt>
                <c:pt idx="5">
                  <c:v>MSN2-&gt;HAP4</c:v>
                </c:pt>
                <c:pt idx="6">
                  <c:v>MSN2-&gt;MSN4</c:v>
                </c:pt>
                <c:pt idx="7">
                  <c:v>MSN2-&gt;PDR1</c:v>
                </c:pt>
                <c:pt idx="8">
                  <c:v>MSN2-&gt;SFP1</c:v>
                </c:pt>
                <c:pt idx="9">
                  <c:v>MSN2-&gt;SWI4</c:v>
                </c:pt>
                <c:pt idx="10">
                  <c:v>MSN2-&gt;TEC1</c:v>
                </c:pt>
                <c:pt idx="11">
                  <c:v>MSN2-&gt;YHP1</c:v>
                </c:pt>
                <c:pt idx="12">
                  <c:v>MSN2-&gt;YOX1</c:v>
                </c:pt>
                <c:pt idx="13">
                  <c:v>SKO1-&gt;MSN2</c:v>
                </c:pt>
                <c:pt idx="14">
                  <c:v>STE12-&gt;MSN2</c:v>
                </c:pt>
                <c:pt idx="15">
                  <c:v>TEC1-&gt;MSN2</c:v>
                </c:pt>
              </c:strCache>
            </c:strRef>
          </c:cat>
          <c:val>
            <c:numRef>
              <c:f>'MSN2'!$P$2:$P$17</c:f>
              <c:numCache>
                <c:formatCode>General</c:formatCode>
                <c:ptCount val="16"/>
                <c:pt idx="0">
                  <c:v>4.6158870900000002</c:v>
                </c:pt>
                <c:pt idx="1">
                  <c:v>1.98482E-2</c:v>
                </c:pt>
                <c:pt idx="2">
                  <c:v>-0.85624633000000006</c:v>
                </c:pt>
                <c:pt idx="3">
                  <c:v>0.55470357999999997</c:v>
                </c:pt>
                <c:pt idx="4">
                  <c:v>2.7335595100000001</c:v>
                </c:pt>
                <c:pt idx="5">
                  <c:v>-4.3070976099999996</c:v>
                </c:pt>
                <c:pt idx="6">
                  <c:v>-2.43965137</c:v>
                </c:pt>
                <c:pt idx="7">
                  <c:v>3.07372274</c:v>
                </c:pt>
                <c:pt idx="8">
                  <c:v>8.9540939999999999E-2</c:v>
                </c:pt>
                <c:pt idx="9">
                  <c:v>1.37587422</c:v>
                </c:pt>
                <c:pt idx="10">
                  <c:v>-6.0463458499999998</c:v>
                </c:pt>
                <c:pt idx="11">
                  <c:v>1.1711628999999999</c:v>
                </c:pt>
                <c:pt idx="12">
                  <c:v>0.89295957999999998</c:v>
                </c:pt>
                <c:pt idx="15">
                  <c:v>-6.0463458499999998</c:v>
                </c:pt>
              </c:numCache>
            </c:numRef>
          </c:val>
        </c:ser>
        <c:ser>
          <c:idx val="3"/>
          <c:order val="3"/>
          <c:tx>
            <c:strRef>
              <c:f>'MSN2'!$Q$1</c:f>
              <c:strCache>
                <c:ptCount val="1"/>
                <c:pt idx="0">
                  <c:v>14</c:v>
                </c:pt>
              </c:strCache>
            </c:strRef>
          </c:tx>
          <c:invertIfNegative val="0"/>
          <c:cat>
            <c:strRef>
              <c:f>'MSN2'!$M$2:$M$17</c:f>
              <c:strCache>
                <c:ptCount val="16"/>
                <c:pt idx="0">
                  <c:v>GCR2-&gt;MSN2</c:v>
                </c:pt>
                <c:pt idx="1">
                  <c:v>HMO1-&gt;MSN2</c:v>
                </c:pt>
                <c:pt idx="2">
                  <c:v>MSN2-&gt;ASH1</c:v>
                </c:pt>
                <c:pt idx="3">
                  <c:v>MSN2-&gt;CIN5</c:v>
                </c:pt>
                <c:pt idx="4">
                  <c:v>MSN2-&gt;CYC8</c:v>
                </c:pt>
                <c:pt idx="5">
                  <c:v>MSN2-&gt;HAP4</c:v>
                </c:pt>
                <c:pt idx="6">
                  <c:v>MSN2-&gt;MSN4</c:v>
                </c:pt>
                <c:pt idx="7">
                  <c:v>MSN2-&gt;PDR1</c:v>
                </c:pt>
                <c:pt idx="8">
                  <c:v>MSN2-&gt;SFP1</c:v>
                </c:pt>
                <c:pt idx="9">
                  <c:v>MSN2-&gt;SWI4</c:v>
                </c:pt>
                <c:pt idx="10">
                  <c:v>MSN2-&gt;TEC1</c:v>
                </c:pt>
                <c:pt idx="11">
                  <c:v>MSN2-&gt;YHP1</c:v>
                </c:pt>
                <c:pt idx="12">
                  <c:v>MSN2-&gt;YOX1</c:v>
                </c:pt>
                <c:pt idx="13">
                  <c:v>SKO1-&gt;MSN2</c:v>
                </c:pt>
                <c:pt idx="14">
                  <c:v>STE12-&gt;MSN2</c:v>
                </c:pt>
                <c:pt idx="15">
                  <c:v>TEC1-&gt;MSN2</c:v>
                </c:pt>
              </c:strCache>
            </c:strRef>
          </c:cat>
          <c:val>
            <c:numRef>
              <c:f>'MSN2'!$Q$2:$Q$17</c:f>
              <c:numCache>
                <c:formatCode>General</c:formatCode>
                <c:ptCount val="16"/>
                <c:pt idx="0">
                  <c:v>0.58591832799999999</c:v>
                </c:pt>
                <c:pt idx="1">
                  <c:v>0.460221027</c:v>
                </c:pt>
                <c:pt idx="3">
                  <c:v>-0.64256266200000001</c:v>
                </c:pt>
                <c:pt idx="4">
                  <c:v>2.7710919039999999</c:v>
                </c:pt>
                <c:pt idx="5">
                  <c:v>-3.3574638210000001</c:v>
                </c:pt>
                <c:pt idx="6">
                  <c:v>-3.627001259</c:v>
                </c:pt>
                <c:pt idx="8">
                  <c:v>-7.0687060000000001E-3</c:v>
                </c:pt>
                <c:pt idx="9">
                  <c:v>-0.437275472</c:v>
                </c:pt>
                <c:pt idx="10">
                  <c:v>-1.3449729319999999</c:v>
                </c:pt>
                <c:pt idx="11">
                  <c:v>1.090825444</c:v>
                </c:pt>
                <c:pt idx="12">
                  <c:v>1.2468901320000001</c:v>
                </c:pt>
                <c:pt idx="15">
                  <c:v>-1.3449729319999999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982144"/>
        <c:axId val="36437312"/>
      </c:barChart>
      <c:catAx>
        <c:axId val="1029821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Controller</a:t>
                </a:r>
                <a:r>
                  <a:rPr lang="en-US" baseline="0"/>
                  <a:t> -&gt; Target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36437312"/>
        <c:crosses val="autoZero"/>
        <c:auto val="1"/>
        <c:lblAlgn val="ctr"/>
        <c:lblOffset val="100"/>
        <c:noMultiLvlLbl val="0"/>
      </c:catAx>
      <c:valAx>
        <c:axId val="364373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Network Weight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29821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6B3C11-62E7-9941-82E7-22E8D8E18283}" type="doc">
      <dgm:prSet loTypeId="urn:microsoft.com/office/officeart/2005/8/layout/cycle3" loCatId="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604B7FD-BF88-3243-A27E-D6E7A295E76F}">
      <dgm:prSet phldrT="[Text]"/>
      <dgm:spPr>
        <a:solidFill>
          <a:srgbClr val="D7E4BD"/>
        </a:solidFill>
        <a:ln>
          <a:noFill/>
        </a:ln>
      </dgm:spPr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Generate Microarray Data</a:t>
          </a:r>
          <a:endParaRPr lang="en-US" b="1" dirty="0">
            <a:solidFill>
              <a:schemeClr val="tx1"/>
            </a:solidFill>
          </a:endParaRPr>
        </a:p>
      </dgm:t>
    </dgm:pt>
    <dgm:pt modelId="{3B81EA53-DC8C-D04C-9DE4-2C3E464CB1B6}" type="parTrans" cxnId="{58CF4DD7-E57E-BB49-9D1C-BC94FB4667B8}">
      <dgm:prSet/>
      <dgm:spPr/>
      <dgm:t>
        <a:bodyPr/>
        <a:lstStyle/>
        <a:p>
          <a:endParaRPr lang="en-US"/>
        </a:p>
      </dgm:t>
    </dgm:pt>
    <dgm:pt modelId="{E78FD25C-6860-D54D-88BB-9EC60475B860}" type="sibTrans" cxnId="{58CF4DD7-E57E-BB49-9D1C-BC94FB4667B8}">
      <dgm:prSet/>
      <dgm:spPr>
        <a:solidFill>
          <a:srgbClr val="008000"/>
        </a:solidFill>
      </dgm:spPr>
      <dgm:t>
        <a:bodyPr/>
        <a:lstStyle/>
        <a:p>
          <a:endParaRPr lang="en-US"/>
        </a:p>
      </dgm:t>
    </dgm:pt>
    <dgm:pt modelId="{F59F9B3C-26F4-384D-ABB7-9AA279F24BBF}">
      <dgm:prSet phldrT="[Text]"/>
      <dgm:spPr>
        <a:solidFill>
          <a:srgbClr val="D7E4BD"/>
        </a:solidFill>
        <a:ln>
          <a:solidFill>
            <a:srgbClr val="EBF1DE"/>
          </a:solidFill>
        </a:ln>
      </dgm:spPr>
      <dgm:t>
        <a:bodyPr/>
        <a:lstStyle/>
        <a:p>
          <a:r>
            <a:rPr lang="en-US" b="1" dirty="0" smtClean="0">
              <a:solidFill>
                <a:srgbClr val="000000"/>
              </a:solidFill>
            </a:rPr>
            <a:t>Perform Statistical Analysis</a:t>
          </a:r>
          <a:endParaRPr lang="en-US" b="1" dirty="0">
            <a:solidFill>
              <a:srgbClr val="000000"/>
            </a:solidFill>
          </a:endParaRPr>
        </a:p>
      </dgm:t>
    </dgm:pt>
    <dgm:pt modelId="{119EB7F6-38BD-7C43-AAEE-1357772D8994}" type="parTrans" cxnId="{EA634817-3EEE-7341-B07E-CE9F9E74D094}">
      <dgm:prSet/>
      <dgm:spPr/>
      <dgm:t>
        <a:bodyPr/>
        <a:lstStyle/>
        <a:p>
          <a:endParaRPr lang="en-US"/>
        </a:p>
      </dgm:t>
    </dgm:pt>
    <dgm:pt modelId="{6B1DED1A-2D22-BC43-B60C-6C2497B61E5C}" type="sibTrans" cxnId="{EA634817-3EEE-7341-B07E-CE9F9E74D094}">
      <dgm:prSet/>
      <dgm:spPr/>
      <dgm:t>
        <a:bodyPr/>
        <a:lstStyle/>
        <a:p>
          <a:endParaRPr lang="en-US"/>
        </a:p>
      </dgm:t>
    </dgm:pt>
    <dgm:pt modelId="{90C4F779-BCAD-AF4E-A2D1-6B1C799A7F1E}">
      <dgm:prSet phldrT="[Text]"/>
      <dgm:spPr>
        <a:solidFill>
          <a:srgbClr val="D7E4BD"/>
        </a:solidFill>
        <a:ln>
          <a:solidFill>
            <a:srgbClr val="EBF1DE"/>
          </a:solidFill>
        </a:ln>
      </dgm:spPr>
      <dgm:t>
        <a:bodyPr/>
        <a:lstStyle/>
        <a:p>
          <a:r>
            <a:rPr lang="en-US" b="1" dirty="0" smtClean="0">
              <a:solidFill>
                <a:srgbClr val="000000"/>
              </a:solidFill>
            </a:rPr>
            <a:t>Generate Gene a Regulatory Network</a:t>
          </a:r>
          <a:endParaRPr lang="en-US" b="1" dirty="0">
            <a:solidFill>
              <a:srgbClr val="000000"/>
            </a:solidFill>
          </a:endParaRPr>
        </a:p>
      </dgm:t>
    </dgm:pt>
    <dgm:pt modelId="{02DAE201-961C-5F4B-AE0A-7F8736C062EB}" type="parTrans" cxnId="{8DBC2B5A-B7FA-2747-BB5B-7846F4EF03E8}">
      <dgm:prSet/>
      <dgm:spPr/>
      <dgm:t>
        <a:bodyPr/>
        <a:lstStyle/>
        <a:p>
          <a:endParaRPr lang="en-US"/>
        </a:p>
      </dgm:t>
    </dgm:pt>
    <dgm:pt modelId="{3F6774F4-7C7E-E24D-93D6-A27E353788F8}" type="sibTrans" cxnId="{8DBC2B5A-B7FA-2747-BB5B-7846F4EF03E8}">
      <dgm:prSet/>
      <dgm:spPr/>
      <dgm:t>
        <a:bodyPr/>
        <a:lstStyle/>
        <a:p>
          <a:endParaRPr lang="en-US"/>
        </a:p>
      </dgm:t>
    </dgm:pt>
    <dgm:pt modelId="{B2F3395E-1D14-C44D-B4DF-44F4338CAEB4}">
      <dgm:prSet phldrT="[Text]"/>
      <dgm:spPr>
        <a:solidFill>
          <a:srgbClr val="D7E4BD"/>
        </a:solidFill>
        <a:ln>
          <a:solidFill>
            <a:srgbClr val="EBF1DE"/>
          </a:solidFill>
        </a:ln>
      </dgm:spPr>
      <dgm:t>
        <a:bodyPr/>
        <a:lstStyle/>
        <a:p>
          <a:r>
            <a:rPr lang="en-US" b="1" dirty="0" smtClean="0">
              <a:solidFill>
                <a:srgbClr val="000000"/>
              </a:solidFill>
            </a:rPr>
            <a:t>Model Dynamics of the System</a:t>
          </a:r>
          <a:endParaRPr lang="en-US" b="1" dirty="0">
            <a:solidFill>
              <a:srgbClr val="000000"/>
            </a:solidFill>
          </a:endParaRPr>
        </a:p>
      </dgm:t>
    </dgm:pt>
    <dgm:pt modelId="{FA740D6E-DF60-D643-8C6E-073E2C1F578C}" type="sibTrans" cxnId="{7BF7238F-A19A-424D-B361-9D948FE4596E}">
      <dgm:prSet/>
      <dgm:spPr/>
      <dgm:t>
        <a:bodyPr/>
        <a:lstStyle/>
        <a:p>
          <a:endParaRPr lang="en-US"/>
        </a:p>
      </dgm:t>
    </dgm:pt>
    <dgm:pt modelId="{D5F17ED7-F9FF-8842-AAA1-5186CF040B49}" type="parTrans" cxnId="{7BF7238F-A19A-424D-B361-9D948FE4596E}">
      <dgm:prSet/>
      <dgm:spPr/>
      <dgm:t>
        <a:bodyPr/>
        <a:lstStyle/>
        <a:p>
          <a:endParaRPr lang="en-US"/>
        </a:p>
      </dgm:t>
    </dgm:pt>
    <dgm:pt modelId="{AA86D263-8232-E549-BB2F-A479FBBB4006}">
      <dgm:prSet phldrT="[Text]"/>
      <dgm:spPr>
        <a:solidFill>
          <a:schemeClr val="accent3">
            <a:lumMod val="40000"/>
            <a:lumOff val="60000"/>
          </a:schemeClr>
        </a:solidFill>
        <a:ln>
          <a:solidFill>
            <a:srgbClr val="EBF1DE"/>
          </a:solidFill>
        </a:ln>
      </dgm:spPr>
      <dgm:t>
        <a:bodyPr/>
        <a:lstStyle/>
        <a:p>
          <a:r>
            <a:rPr lang="en-US" b="1" dirty="0" smtClean="0">
              <a:solidFill>
                <a:srgbClr val="000000"/>
              </a:solidFill>
            </a:rPr>
            <a:t>New Experimental Questions</a:t>
          </a:r>
          <a:endParaRPr lang="en-US" b="1" dirty="0">
            <a:solidFill>
              <a:srgbClr val="000000"/>
            </a:solidFill>
          </a:endParaRPr>
        </a:p>
      </dgm:t>
    </dgm:pt>
    <dgm:pt modelId="{194E910F-4E3B-484F-AA55-EEE4B1BCF43F}" type="sibTrans" cxnId="{99935BAC-BEB6-3048-A083-A56D4F2CA22E}">
      <dgm:prSet/>
      <dgm:spPr/>
      <dgm:t>
        <a:bodyPr/>
        <a:lstStyle/>
        <a:p>
          <a:endParaRPr lang="en-US"/>
        </a:p>
      </dgm:t>
    </dgm:pt>
    <dgm:pt modelId="{8140E46E-7ECD-2F4C-B72C-2AF0D3E0F10C}" type="parTrans" cxnId="{99935BAC-BEB6-3048-A083-A56D4F2CA22E}">
      <dgm:prSet/>
      <dgm:spPr/>
      <dgm:t>
        <a:bodyPr/>
        <a:lstStyle/>
        <a:p>
          <a:endParaRPr lang="en-US"/>
        </a:p>
      </dgm:t>
    </dgm:pt>
    <dgm:pt modelId="{79A1927E-A862-CE42-9521-41CD4DB4FA70}">
      <dgm:prSet phldrT="[Text]"/>
      <dgm:spPr>
        <a:solidFill>
          <a:srgbClr val="D7E4BD"/>
        </a:solidFill>
        <a:ln>
          <a:solidFill>
            <a:srgbClr val="EBF1DE"/>
          </a:solidFill>
        </a:ln>
      </dgm:spPr>
      <dgm:t>
        <a:bodyPr/>
        <a:lstStyle/>
        <a:p>
          <a:r>
            <a:rPr lang="en-US" b="1" dirty="0" smtClean="0">
              <a:solidFill>
                <a:srgbClr val="000000"/>
              </a:solidFill>
            </a:rPr>
            <a:t>Visualize the Results</a:t>
          </a:r>
          <a:endParaRPr lang="en-US" b="1" dirty="0">
            <a:solidFill>
              <a:srgbClr val="000000"/>
            </a:solidFill>
          </a:endParaRPr>
        </a:p>
      </dgm:t>
    </dgm:pt>
    <dgm:pt modelId="{84A7FC91-EA99-AB42-941B-1D50ACD979E2}" type="parTrans" cxnId="{2F7DC016-3303-064D-A18A-86624E410424}">
      <dgm:prSet/>
      <dgm:spPr/>
      <dgm:t>
        <a:bodyPr/>
        <a:lstStyle/>
        <a:p>
          <a:endParaRPr lang="en-US"/>
        </a:p>
      </dgm:t>
    </dgm:pt>
    <dgm:pt modelId="{31C7D684-DC1C-704E-9E34-BC8AA3D983A4}" type="sibTrans" cxnId="{2F7DC016-3303-064D-A18A-86624E410424}">
      <dgm:prSet/>
      <dgm:spPr/>
      <dgm:t>
        <a:bodyPr/>
        <a:lstStyle/>
        <a:p>
          <a:endParaRPr lang="en-US"/>
        </a:p>
      </dgm:t>
    </dgm:pt>
    <dgm:pt modelId="{8342CFF7-65A7-EC43-A849-452FEC060719}" type="pres">
      <dgm:prSet presAssocID="{EF6B3C11-62E7-9941-82E7-22E8D8E1828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F5BCAA2-42C4-224D-A42D-A78D52252072}" type="pres">
      <dgm:prSet presAssocID="{EF6B3C11-62E7-9941-82E7-22E8D8E18283}" presName="cycle" presStyleCnt="0"/>
      <dgm:spPr/>
    </dgm:pt>
    <dgm:pt modelId="{E7EBE885-C744-B74E-AE04-3B97DCF83A8F}" type="pres">
      <dgm:prSet presAssocID="{3604B7FD-BF88-3243-A27E-D6E7A295E76F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9CC329-25FC-4E44-818D-30B15DAB27F0}" type="pres">
      <dgm:prSet presAssocID="{E78FD25C-6860-D54D-88BB-9EC60475B860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6A534DF6-04B6-6F43-8AEB-7228DD12BEDF}" type="pres">
      <dgm:prSet presAssocID="{F59F9B3C-26F4-384D-ABB7-9AA279F24BBF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68FF86-C67F-2E4E-A36D-66C209897B92}" type="pres">
      <dgm:prSet presAssocID="{90C4F779-BCAD-AF4E-A2D1-6B1C799A7F1E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5D28AA-4E33-4544-95A2-918D4F16B287}" type="pres">
      <dgm:prSet presAssocID="{B2F3395E-1D14-C44D-B4DF-44F4338CAEB4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A968BE-3590-0145-AE28-4E1CB7C5F407}" type="pres">
      <dgm:prSet presAssocID="{79A1927E-A862-CE42-9521-41CD4DB4FA70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78C128-D241-9546-8082-A46C7FC470E1}" type="pres">
      <dgm:prSet presAssocID="{AA86D263-8232-E549-BB2F-A479FBBB4006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F44B2C1-82A7-3F47-B1E2-CFB3548A18E5}" type="presOf" srcId="{AA86D263-8232-E549-BB2F-A479FBBB4006}" destId="{3178C128-D241-9546-8082-A46C7FC470E1}" srcOrd="0" destOrd="0" presId="urn:microsoft.com/office/officeart/2005/8/layout/cycle3"/>
    <dgm:cxn modelId="{89C8E79F-7185-1B4B-914D-C70A7E6EF198}" type="presOf" srcId="{EF6B3C11-62E7-9941-82E7-22E8D8E18283}" destId="{8342CFF7-65A7-EC43-A849-452FEC060719}" srcOrd="0" destOrd="0" presId="urn:microsoft.com/office/officeart/2005/8/layout/cycle3"/>
    <dgm:cxn modelId="{43DBDC13-817C-8A4E-81D6-72E7256CFEE5}" type="presOf" srcId="{79A1927E-A862-CE42-9521-41CD4DB4FA70}" destId="{20A968BE-3590-0145-AE28-4E1CB7C5F407}" srcOrd="0" destOrd="0" presId="urn:microsoft.com/office/officeart/2005/8/layout/cycle3"/>
    <dgm:cxn modelId="{58CF4DD7-E57E-BB49-9D1C-BC94FB4667B8}" srcId="{EF6B3C11-62E7-9941-82E7-22E8D8E18283}" destId="{3604B7FD-BF88-3243-A27E-D6E7A295E76F}" srcOrd="0" destOrd="0" parTransId="{3B81EA53-DC8C-D04C-9DE4-2C3E464CB1B6}" sibTransId="{E78FD25C-6860-D54D-88BB-9EC60475B860}"/>
    <dgm:cxn modelId="{8DBC2B5A-B7FA-2747-BB5B-7846F4EF03E8}" srcId="{EF6B3C11-62E7-9941-82E7-22E8D8E18283}" destId="{90C4F779-BCAD-AF4E-A2D1-6B1C799A7F1E}" srcOrd="2" destOrd="0" parTransId="{02DAE201-961C-5F4B-AE0A-7F8736C062EB}" sibTransId="{3F6774F4-7C7E-E24D-93D6-A27E353788F8}"/>
    <dgm:cxn modelId="{B6091841-FA7F-1147-8940-EF98D67DE839}" type="presOf" srcId="{B2F3395E-1D14-C44D-B4DF-44F4338CAEB4}" destId="{7C5D28AA-4E33-4544-95A2-918D4F16B287}" srcOrd="0" destOrd="0" presId="urn:microsoft.com/office/officeart/2005/8/layout/cycle3"/>
    <dgm:cxn modelId="{AF1D1B6E-D050-EB44-8D63-3E28D5866850}" type="presOf" srcId="{E78FD25C-6860-D54D-88BB-9EC60475B860}" destId="{AC9CC329-25FC-4E44-818D-30B15DAB27F0}" srcOrd="0" destOrd="0" presId="urn:microsoft.com/office/officeart/2005/8/layout/cycle3"/>
    <dgm:cxn modelId="{2F7DC016-3303-064D-A18A-86624E410424}" srcId="{EF6B3C11-62E7-9941-82E7-22E8D8E18283}" destId="{79A1927E-A862-CE42-9521-41CD4DB4FA70}" srcOrd="4" destOrd="0" parTransId="{84A7FC91-EA99-AB42-941B-1D50ACD979E2}" sibTransId="{31C7D684-DC1C-704E-9E34-BC8AA3D983A4}"/>
    <dgm:cxn modelId="{F2159311-42FC-CD4D-A6A0-1D535E29CECF}" type="presOf" srcId="{F59F9B3C-26F4-384D-ABB7-9AA279F24BBF}" destId="{6A534DF6-04B6-6F43-8AEB-7228DD12BEDF}" srcOrd="0" destOrd="0" presId="urn:microsoft.com/office/officeart/2005/8/layout/cycle3"/>
    <dgm:cxn modelId="{06B1662F-BFC5-1947-A830-2440702B90B4}" type="presOf" srcId="{90C4F779-BCAD-AF4E-A2D1-6B1C799A7F1E}" destId="{1C68FF86-C67F-2E4E-A36D-66C209897B92}" srcOrd="0" destOrd="0" presId="urn:microsoft.com/office/officeart/2005/8/layout/cycle3"/>
    <dgm:cxn modelId="{7BF7238F-A19A-424D-B361-9D948FE4596E}" srcId="{EF6B3C11-62E7-9941-82E7-22E8D8E18283}" destId="{B2F3395E-1D14-C44D-B4DF-44F4338CAEB4}" srcOrd="3" destOrd="0" parTransId="{D5F17ED7-F9FF-8842-AAA1-5186CF040B49}" sibTransId="{FA740D6E-DF60-D643-8C6E-073E2C1F578C}"/>
    <dgm:cxn modelId="{EA634817-3EEE-7341-B07E-CE9F9E74D094}" srcId="{EF6B3C11-62E7-9941-82E7-22E8D8E18283}" destId="{F59F9B3C-26F4-384D-ABB7-9AA279F24BBF}" srcOrd="1" destOrd="0" parTransId="{119EB7F6-38BD-7C43-AAEE-1357772D8994}" sibTransId="{6B1DED1A-2D22-BC43-B60C-6C2497B61E5C}"/>
    <dgm:cxn modelId="{4E8623C4-AF3E-164B-9A2F-7EB49788C940}" type="presOf" srcId="{3604B7FD-BF88-3243-A27E-D6E7A295E76F}" destId="{E7EBE885-C744-B74E-AE04-3B97DCF83A8F}" srcOrd="0" destOrd="0" presId="urn:microsoft.com/office/officeart/2005/8/layout/cycle3"/>
    <dgm:cxn modelId="{99935BAC-BEB6-3048-A083-A56D4F2CA22E}" srcId="{EF6B3C11-62E7-9941-82E7-22E8D8E18283}" destId="{AA86D263-8232-E549-BB2F-A479FBBB4006}" srcOrd="5" destOrd="0" parTransId="{8140E46E-7ECD-2F4C-B72C-2AF0D3E0F10C}" sibTransId="{194E910F-4E3B-484F-AA55-EEE4B1BCF43F}"/>
    <dgm:cxn modelId="{45C70A92-D2F6-F748-9C0E-8CCC1700A36E}" type="presParOf" srcId="{8342CFF7-65A7-EC43-A849-452FEC060719}" destId="{BF5BCAA2-42C4-224D-A42D-A78D52252072}" srcOrd="0" destOrd="0" presId="urn:microsoft.com/office/officeart/2005/8/layout/cycle3"/>
    <dgm:cxn modelId="{FDF655A0-1AEF-6741-BF3B-4311A4C446B0}" type="presParOf" srcId="{BF5BCAA2-42C4-224D-A42D-A78D52252072}" destId="{E7EBE885-C744-B74E-AE04-3B97DCF83A8F}" srcOrd="0" destOrd="0" presId="urn:microsoft.com/office/officeart/2005/8/layout/cycle3"/>
    <dgm:cxn modelId="{EE983B15-E2E1-1F40-B4BA-A8F9B2BA460A}" type="presParOf" srcId="{BF5BCAA2-42C4-224D-A42D-A78D52252072}" destId="{AC9CC329-25FC-4E44-818D-30B15DAB27F0}" srcOrd="1" destOrd="0" presId="urn:microsoft.com/office/officeart/2005/8/layout/cycle3"/>
    <dgm:cxn modelId="{6D3ECF30-16CD-F641-9693-CAFF3F2C4C71}" type="presParOf" srcId="{BF5BCAA2-42C4-224D-A42D-A78D52252072}" destId="{6A534DF6-04B6-6F43-8AEB-7228DD12BEDF}" srcOrd="2" destOrd="0" presId="urn:microsoft.com/office/officeart/2005/8/layout/cycle3"/>
    <dgm:cxn modelId="{2AA9058E-7D73-2349-A9A8-68F51559A2C0}" type="presParOf" srcId="{BF5BCAA2-42C4-224D-A42D-A78D52252072}" destId="{1C68FF86-C67F-2E4E-A36D-66C209897B92}" srcOrd="3" destOrd="0" presId="urn:microsoft.com/office/officeart/2005/8/layout/cycle3"/>
    <dgm:cxn modelId="{38896C62-5D78-1247-A576-A7EEBF421C04}" type="presParOf" srcId="{BF5BCAA2-42C4-224D-A42D-A78D52252072}" destId="{7C5D28AA-4E33-4544-95A2-918D4F16B287}" srcOrd="4" destOrd="0" presId="urn:microsoft.com/office/officeart/2005/8/layout/cycle3"/>
    <dgm:cxn modelId="{5946183E-A1BE-AD4E-BC10-9CDCA5282EF4}" type="presParOf" srcId="{BF5BCAA2-42C4-224D-A42D-A78D52252072}" destId="{20A968BE-3590-0145-AE28-4E1CB7C5F407}" srcOrd="5" destOrd="0" presId="urn:microsoft.com/office/officeart/2005/8/layout/cycle3"/>
    <dgm:cxn modelId="{8D547D3C-B9FA-CA47-8143-93CF5C92EC28}" type="presParOf" srcId="{BF5BCAA2-42C4-224D-A42D-A78D52252072}" destId="{3178C128-D241-9546-8082-A46C7FC470E1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92DA22-695B-8B43-8254-05C11D6C67E1}" type="doc">
      <dgm:prSet loTypeId="urn:microsoft.com/office/officeart/2005/8/layout/process4" loCatId="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C6830CBC-980A-C144-93B1-FBDA679DE5C9}">
      <dgm:prSet phldrT="[Text]" custT="1"/>
      <dgm:spPr/>
      <dgm:t>
        <a:bodyPr/>
        <a:lstStyle/>
        <a:p>
          <a:r>
            <a:rPr lang="en-US" sz="1600" b="1" dirty="0" smtClean="0">
              <a:latin typeface="Century Gothic"/>
              <a:cs typeface="Century Gothic"/>
            </a:rPr>
            <a:t>Indicates which genes had significant changes in expression at </a:t>
          </a:r>
          <a:r>
            <a:rPr lang="en-US" sz="1600" b="1" i="1" dirty="0" smtClean="0">
              <a:latin typeface="Century Gothic"/>
              <a:cs typeface="Century Gothic"/>
            </a:rPr>
            <a:t>any</a:t>
          </a:r>
          <a:r>
            <a:rPr lang="en-US" sz="1600" b="1" dirty="0" smtClean="0">
              <a:latin typeface="Century Gothic"/>
              <a:cs typeface="Century Gothic"/>
            </a:rPr>
            <a:t> time point</a:t>
          </a:r>
          <a:endParaRPr lang="en-US" sz="1600" dirty="0">
            <a:latin typeface="Century Gothic"/>
            <a:cs typeface="Century Gothic"/>
          </a:endParaRPr>
        </a:p>
      </dgm:t>
    </dgm:pt>
    <dgm:pt modelId="{ABFB5612-6E80-1C48-8A8D-C7DC1C05CF22}" type="parTrans" cxnId="{B5842A14-E72E-3845-B08A-B5241D7E337E}">
      <dgm:prSet/>
      <dgm:spPr/>
      <dgm:t>
        <a:bodyPr/>
        <a:lstStyle/>
        <a:p>
          <a:endParaRPr lang="en-US"/>
        </a:p>
      </dgm:t>
    </dgm:pt>
    <dgm:pt modelId="{63821400-6F2E-2B40-AE27-B6115A22D618}" type="sibTrans" cxnId="{B5842A14-E72E-3845-B08A-B5241D7E337E}">
      <dgm:prSet/>
      <dgm:spPr/>
      <dgm:t>
        <a:bodyPr/>
        <a:lstStyle/>
        <a:p>
          <a:endParaRPr lang="en-US"/>
        </a:p>
      </dgm:t>
    </dgm:pt>
    <dgm:pt modelId="{145027E7-2CBC-C341-BF54-5A13342B32F4}">
      <dgm:prSet phldrT="[Text]"/>
      <dgm:spPr>
        <a:solidFill>
          <a:srgbClr val="008000"/>
        </a:solidFill>
      </dgm:spPr>
      <dgm:t>
        <a:bodyPr/>
        <a:lstStyle/>
        <a:p>
          <a:r>
            <a:rPr lang="en-US" b="1" dirty="0" smtClean="0">
              <a:latin typeface="Century Gothic"/>
              <a:cs typeface="Century Gothic"/>
            </a:rPr>
            <a:t>YEASTRACT Database</a:t>
          </a:r>
          <a:endParaRPr lang="en-US" b="1" dirty="0">
            <a:latin typeface="Century Gothic"/>
            <a:cs typeface="Century Gothic"/>
          </a:endParaRPr>
        </a:p>
      </dgm:t>
    </dgm:pt>
    <dgm:pt modelId="{58268665-FA49-C348-841F-98E5B640071D}" type="parTrans" cxnId="{9A4E3968-247F-9D46-89F3-6313CD10F7FE}">
      <dgm:prSet/>
      <dgm:spPr/>
      <dgm:t>
        <a:bodyPr/>
        <a:lstStyle/>
        <a:p>
          <a:endParaRPr lang="en-US"/>
        </a:p>
      </dgm:t>
    </dgm:pt>
    <dgm:pt modelId="{41CDCF54-43DC-AB43-8C39-55B769088528}" type="sibTrans" cxnId="{9A4E3968-247F-9D46-89F3-6313CD10F7FE}">
      <dgm:prSet/>
      <dgm:spPr/>
      <dgm:t>
        <a:bodyPr/>
        <a:lstStyle/>
        <a:p>
          <a:endParaRPr lang="en-US"/>
        </a:p>
      </dgm:t>
    </dgm:pt>
    <dgm:pt modelId="{F7A1B177-8647-BB47-8819-6C3B6E3301CA}">
      <dgm:prSet phldrT="[Text]" custT="1"/>
      <dgm:spPr/>
      <dgm:t>
        <a:bodyPr/>
        <a:lstStyle/>
        <a:p>
          <a:r>
            <a:rPr lang="en-US" sz="1600" b="1" dirty="0" smtClean="0">
              <a:latin typeface="Century Gothic"/>
              <a:cs typeface="Century Gothic"/>
            </a:rPr>
            <a:t>These genes were submitted to the YEASTRACT database, which returned a list of candidate regulatory transcription factors that potentially regulate those target genes, in order of significance.</a:t>
          </a:r>
          <a:endParaRPr lang="en-US" sz="1600" b="1" dirty="0">
            <a:latin typeface="Century Gothic"/>
            <a:cs typeface="Century Gothic"/>
          </a:endParaRPr>
        </a:p>
      </dgm:t>
    </dgm:pt>
    <dgm:pt modelId="{850E3173-5694-BC49-9DA4-2528E274EB2F}" type="parTrans" cxnId="{268E5450-6B3E-0B40-8855-8CA1E15F52A7}">
      <dgm:prSet/>
      <dgm:spPr/>
      <dgm:t>
        <a:bodyPr/>
        <a:lstStyle/>
        <a:p>
          <a:endParaRPr lang="en-US"/>
        </a:p>
      </dgm:t>
    </dgm:pt>
    <dgm:pt modelId="{406B8246-72F7-0E47-95AD-5F6CE763B0D0}" type="sibTrans" cxnId="{268E5450-6B3E-0B40-8855-8CA1E15F52A7}">
      <dgm:prSet/>
      <dgm:spPr/>
      <dgm:t>
        <a:bodyPr/>
        <a:lstStyle/>
        <a:p>
          <a:endParaRPr lang="en-US"/>
        </a:p>
      </dgm:t>
    </dgm:pt>
    <dgm:pt modelId="{D8D235F5-E57A-2945-AD09-96C8DABF8968}">
      <dgm:prSet phldrT="[Text]"/>
      <dgm:spPr>
        <a:solidFill>
          <a:srgbClr val="008000"/>
        </a:solidFill>
        <a:ln>
          <a:solidFill>
            <a:srgbClr val="008000"/>
          </a:solidFill>
        </a:ln>
      </dgm:spPr>
      <dgm:t>
        <a:bodyPr/>
        <a:lstStyle/>
        <a:p>
          <a:r>
            <a:rPr lang="en-US" b="1" dirty="0" smtClean="0">
              <a:latin typeface="Century Gothic"/>
              <a:cs typeface="Century Gothic"/>
            </a:rPr>
            <a:t>Within-strain ANOVA</a:t>
          </a:r>
          <a:endParaRPr lang="en-US" b="1" dirty="0">
            <a:latin typeface="Century Gothic"/>
            <a:cs typeface="Century Gothic"/>
          </a:endParaRPr>
        </a:p>
      </dgm:t>
    </dgm:pt>
    <dgm:pt modelId="{709E6287-4300-A848-BED2-371291F811C9}" type="sibTrans" cxnId="{11C3AEF4-F166-004B-8031-8201367EBAC5}">
      <dgm:prSet/>
      <dgm:spPr/>
      <dgm:t>
        <a:bodyPr/>
        <a:lstStyle/>
        <a:p>
          <a:endParaRPr lang="en-US"/>
        </a:p>
      </dgm:t>
    </dgm:pt>
    <dgm:pt modelId="{D0B4648F-2DCB-5145-B36C-5EAE66D3BCE5}" type="parTrans" cxnId="{11C3AEF4-F166-004B-8031-8201367EBAC5}">
      <dgm:prSet/>
      <dgm:spPr/>
      <dgm:t>
        <a:bodyPr/>
        <a:lstStyle/>
        <a:p>
          <a:endParaRPr lang="en-US"/>
        </a:p>
      </dgm:t>
    </dgm:pt>
    <dgm:pt modelId="{37A99477-FB18-6E4F-8099-617056F06285}">
      <dgm:prSet custT="1"/>
      <dgm:spPr>
        <a:solidFill>
          <a:srgbClr val="008000"/>
        </a:solidFill>
      </dgm:spPr>
      <dgm:t>
        <a:bodyPr/>
        <a:lstStyle/>
        <a:p>
          <a:r>
            <a:rPr lang="en-US" sz="2000" b="1" dirty="0" smtClean="0">
              <a:latin typeface="Century Gothic"/>
              <a:cs typeface="Century Gothic"/>
            </a:rPr>
            <a:t>Generate “Family” of Related Networks</a:t>
          </a:r>
          <a:endParaRPr lang="en-US" sz="2000" b="1" dirty="0">
            <a:latin typeface="Century Gothic"/>
            <a:cs typeface="Century Gothic"/>
          </a:endParaRPr>
        </a:p>
      </dgm:t>
    </dgm:pt>
    <dgm:pt modelId="{F24D7315-3915-3A4E-83F9-ABEE553CDF64}" type="parTrans" cxnId="{49A2B074-7D6D-C348-B0AE-EF746DD19764}">
      <dgm:prSet/>
      <dgm:spPr/>
      <dgm:t>
        <a:bodyPr/>
        <a:lstStyle/>
        <a:p>
          <a:endParaRPr lang="en-US"/>
        </a:p>
      </dgm:t>
    </dgm:pt>
    <dgm:pt modelId="{6A42F7CB-E248-AF4E-84C9-CE0878800C01}" type="sibTrans" cxnId="{49A2B074-7D6D-C348-B0AE-EF746DD19764}">
      <dgm:prSet/>
      <dgm:spPr/>
      <dgm:t>
        <a:bodyPr/>
        <a:lstStyle/>
        <a:p>
          <a:endParaRPr lang="en-US"/>
        </a:p>
      </dgm:t>
    </dgm:pt>
    <dgm:pt modelId="{47B6D09C-3FAE-5140-B4B3-D666A32038F3}" type="pres">
      <dgm:prSet presAssocID="{9692DA22-695B-8B43-8254-05C11D6C67E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128F05-1069-B848-A6BD-0A723861F50C}" type="pres">
      <dgm:prSet presAssocID="{37A99477-FB18-6E4F-8099-617056F06285}" presName="boxAndChildren" presStyleCnt="0"/>
      <dgm:spPr/>
      <dgm:t>
        <a:bodyPr/>
        <a:lstStyle/>
        <a:p>
          <a:endParaRPr lang="en-US"/>
        </a:p>
      </dgm:t>
    </dgm:pt>
    <dgm:pt modelId="{C2B43073-FD16-3F4C-8D00-178A2BAD3ADA}" type="pres">
      <dgm:prSet presAssocID="{37A99477-FB18-6E4F-8099-617056F06285}" presName="parentTextBox" presStyleLbl="node1" presStyleIdx="0" presStyleCnt="3" custScaleY="49132" custLinFactNeighborY="5"/>
      <dgm:spPr/>
      <dgm:t>
        <a:bodyPr/>
        <a:lstStyle/>
        <a:p>
          <a:endParaRPr lang="en-US"/>
        </a:p>
      </dgm:t>
    </dgm:pt>
    <dgm:pt modelId="{0F4BB918-D4F1-484D-83FC-1665141A794C}" type="pres">
      <dgm:prSet presAssocID="{41CDCF54-43DC-AB43-8C39-55B769088528}" presName="sp" presStyleCnt="0"/>
      <dgm:spPr/>
      <dgm:t>
        <a:bodyPr/>
        <a:lstStyle/>
        <a:p>
          <a:endParaRPr lang="en-US"/>
        </a:p>
      </dgm:t>
    </dgm:pt>
    <dgm:pt modelId="{E998315B-126E-CA4E-9230-D9533FE617D0}" type="pres">
      <dgm:prSet presAssocID="{145027E7-2CBC-C341-BF54-5A13342B32F4}" presName="arrowAndChildren" presStyleCnt="0"/>
      <dgm:spPr/>
      <dgm:t>
        <a:bodyPr/>
        <a:lstStyle/>
        <a:p>
          <a:endParaRPr lang="en-US"/>
        </a:p>
      </dgm:t>
    </dgm:pt>
    <dgm:pt modelId="{0ADEEFCC-E739-EF49-AC3E-FAA52D48E822}" type="pres">
      <dgm:prSet presAssocID="{145027E7-2CBC-C341-BF54-5A13342B32F4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478158A1-1AF0-694A-B1B8-010C83DFC58C}" type="pres">
      <dgm:prSet presAssocID="{145027E7-2CBC-C341-BF54-5A13342B32F4}" presName="arrow" presStyleLbl="node1" presStyleIdx="1" presStyleCnt="3" custScaleY="129164" custLinFactNeighborY="-496"/>
      <dgm:spPr/>
      <dgm:t>
        <a:bodyPr/>
        <a:lstStyle/>
        <a:p>
          <a:endParaRPr lang="en-US"/>
        </a:p>
      </dgm:t>
    </dgm:pt>
    <dgm:pt modelId="{681C291D-FED7-BF4F-BC7C-D222423204C0}" type="pres">
      <dgm:prSet presAssocID="{145027E7-2CBC-C341-BF54-5A13342B32F4}" presName="descendantArrow" presStyleCnt="0"/>
      <dgm:spPr/>
      <dgm:t>
        <a:bodyPr/>
        <a:lstStyle/>
        <a:p>
          <a:endParaRPr lang="en-US"/>
        </a:p>
      </dgm:t>
    </dgm:pt>
    <dgm:pt modelId="{98F27397-D812-1546-8508-087552797AA3}" type="pres">
      <dgm:prSet presAssocID="{F7A1B177-8647-BB47-8819-6C3B6E3301CA}" presName="childTextArrow" presStyleLbl="fgAccFollowNode1" presStyleIdx="0" presStyleCnt="2" custScaleY="170643" custLinFactNeighborY="-105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A51A35-39BE-C044-95C2-D14D9CF4C645}" type="pres">
      <dgm:prSet presAssocID="{709E6287-4300-A848-BED2-371291F811C9}" presName="sp" presStyleCnt="0"/>
      <dgm:spPr/>
      <dgm:t>
        <a:bodyPr/>
        <a:lstStyle/>
        <a:p>
          <a:endParaRPr lang="en-US"/>
        </a:p>
      </dgm:t>
    </dgm:pt>
    <dgm:pt modelId="{7DB3493A-2229-984B-9365-E8E22B212DFD}" type="pres">
      <dgm:prSet presAssocID="{D8D235F5-E57A-2945-AD09-96C8DABF8968}" presName="arrowAndChildren" presStyleCnt="0"/>
      <dgm:spPr/>
      <dgm:t>
        <a:bodyPr/>
        <a:lstStyle/>
        <a:p>
          <a:endParaRPr lang="en-US"/>
        </a:p>
      </dgm:t>
    </dgm:pt>
    <dgm:pt modelId="{31E9FE8B-0A43-E34D-8D4C-44E661690231}" type="pres">
      <dgm:prSet presAssocID="{D8D235F5-E57A-2945-AD09-96C8DABF8968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5BCE265D-3E88-F048-912A-B3AD5BFF4366}" type="pres">
      <dgm:prSet presAssocID="{D8D235F5-E57A-2945-AD09-96C8DABF8968}" presName="arrow" presStyleLbl="node1" presStyleIdx="2" presStyleCnt="3" custLinFactNeighborY="-1318"/>
      <dgm:spPr/>
      <dgm:t>
        <a:bodyPr/>
        <a:lstStyle/>
        <a:p>
          <a:endParaRPr lang="en-US"/>
        </a:p>
      </dgm:t>
    </dgm:pt>
    <dgm:pt modelId="{59765410-9208-524E-BA43-D2A2361B7D24}" type="pres">
      <dgm:prSet presAssocID="{D8D235F5-E57A-2945-AD09-96C8DABF8968}" presName="descendantArrow" presStyleCnt="0"/>
      <dgm:spPr/>
      <dgm:t>
        <a:bodyPr/>
        <a:lstStyle/>
        <a:p>
          <a:endParaRPr lang="en-US"/>
        </a:p>
      </dgm:t>
    </dgm:pt>
    <dgm:pt modelId="{8B306027-E9DB-394A-8E88-C21A6F37D707}" type="pres">
      <dgm:prSet presAssocID="{C6830CBC-980A-C144-93B1-FBDA679DE5C9}" presName="childTextArrow" presStyleLbl="fgAccFollowNode1" presStyleIdx="1" presStyleCnt="2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A2B074-7D6D-C348-B0AE-EF746DD19764}" srcId="{9692DA22-695B-8B43-8254-05C11D6C67E1}" destId="{37A99477-FB18-6E4F-8099-617056F06285}" srcOrd="2" destOrd="0" parTransId="{F24D7315-3915-3A4E-83F9-ABEE553CDF64}" sibTransId="{6A42F7CB-E248-AF4E-84C9-CE0878800C01}"/>
    <dgm:cxn modelId="{268E5450-6B3E-0B40-8855-8CA1E15F52A7}" srcId="{145027E7-2CBC-C341-BF54-5A13342B32F4}" destId="{F7A1B177-8647-BB47-8819-6C3B6E3301CA}" srcOrd="0" destOrd="0" parTransId="{850E3173-5694-BC49-9DA4-2528E274EB2F}" sibTransId="{406B8246-72F7-0E47-95AD-5F6CE763B0D0}"/>
    <dgm:cxn modelId="{B5842A14-E72E-3845-B08A-B5241D7E337E}" srcId="{D8D235F5-E57A-2945-AD09-96C8DABF8968}" destId="{C6830CBC-980A-C144-93B1-FBDA679DE5C9}" srcOrd="0" destOrd="0" parTransId="{ABFB5612-6E80-1C48-8A8D-C7DC1C05CF22}" sibTransId="{63821400-6F2E-2B40-AE27-B6115A22D618}"/>
    <dgm:cxn modelId="{2BAFDD31-ECD2-884D-8C0B-55E62F2C5F4E}" type="presOf" srcId="{D8D235F5-E57A-2945-AD09-96C8DABF8968}" destId="{31E9FE8B-0A43-E34D-8D4C-44E661690231}" srcOrd="0" destOrd="0" presId="urn:microsoft.com/office/officeart/2005/8/layout/process4"/>
    <dgm:cxn modelId="{D5011624-5F5A-6047-BED6-5BBBB5FA00E4}" type="presOf" srcId="{145027E7-2CBC-C341-BF54-5A13342B32F4}" destId="{478158A1-1AF0-694A-B1B8-010C83DFC58C}" srcOrd="1" destOrd="0" presId="urn:microsoft.com/office/officeart/2005/8/layout/process4"/>
    <dgm:cxn modelId="{9A4E3968-247F-9D46-89F3-6313CD10F7FE}" srcId="{9692DA22-695B-8B43-8254-05C11D6C67E1}" destId="{145027E7-2CBC-C341-BF54-5A13342B32F4}" srcOrd="1" destOrd="0" parTransId="{58268665-FA49-C348-841F-98E5B640071D}" sibTransId="{41CDCF54-43DC-AB43-8C39-55B769088528}"/>
    <dgm:cxn modelId="{47B97C36-CEA5-6D40-8F25-EA57367CB60D}" type="presOf" srcId="{C6830CBC-980A-C144-93B1-FBDA679DE5C9}" destId="{8B306027-E9DB-394A-8E88-C21A6F37D707}" srcOrd="0" destOrd="0" presId="urn:microsoft.com/office/officeart/2005/8/layout/process4"/>
    <dgm:cxn modelId="{11C3AEF4-F166-004B-8031-8201367EBAC5}" srcId="{9692DA22-695B-8B43-8254-05C11D6C67E1}" destId="{D8D235F5-E57A-2945-AD09-96C8DABF8968}" srcOrd="0" destOrd="0" parTransId="{D0B4648F-2DCB-5145-B36C-5EAE66D3BCE5}" sibTransId="{709E6287-4300-A848-BED2-371291F811C9}"/>
    <dgm:cxn modelId="{4679A961-2EFE-A145-B369-7F54E18E5D73}" type="presOf" srcId="{145027E7-2CBC-C341-BF54-5A13342B32F4}" destId="{0ADEEFCC-E739-EF49-AC3E-FAA52D48E822}" srcOrd="0" destOrd="0" presId="urn:microsoft.com/office/officeart/2005/8/layout/process4"/>
    <dgm:cxn modelId="{F095CB27-8CD0-DD4E-A7E3-DE2E0CAF5CA9}" type="presOf" srcId="{37A99477-FB18-6E4F-8099-617056F06285}" destId="{C2B43073-FD16-3F4C-8D00-178A2BAD3ADA}" srcOrd="0" destOrd="0" presId="urn:microsoft.com/office/officeart/2005/8/layout/process4"/>
    <dgm:cxn modelId="{F68866EF-64BE-A64E-A61E-5FD0D0981AC5}" type="presOf" srcId="{D8D235F5-E57A-2945-AD09-96C8DABF8968}" destId="{5BCE265D-3E88-F048-912A-B3AD5BFF4366}" srcOrd="1" destOrd="0" presId="urn:microsoft.com/office/officeart/2005/8/layout/process4"/>
    <dgm:cxn modelId="{04536FB1-06C3-2144-94A6-B907B5608C4D}" type="presOf" srcId="{F7A1B177-8647-BB47-8819-6C3B6E3301CA}" destId="{98F27397-D812-1546-8508-087552797AA3}" srcOrd="0" destOrd="0" presId="urn:microsoft.com/office/officeart/2005/8/layout/process4"/>
    <dgm:cxn modelId="{262EF12A-A1CE-9F40-A101-178E776F6C21}" type="presOf" srcId="{9692DA22-695B-8B43-8254-05C11D6C67E1}" destId="{47B6D09C-3FAE-5140-B4B3-D666A32038F3}" srcOrd="0" destOrd="0" presId="urn:microsoft.com/office/officeart/2005/8/layout/process4"/>
    <dgm:cxn modelId="{C3975F30-F90F-5443-8115-268011CB3FDA}" type="presParOf" srcId="{47B6D09C-3FAE-5140-B4B3-D666A32038F3}" destId="{41128F05-1069-B848-A6BD-0A723861F50C}" srcOrd="0" destOrd="0" presId="urn:microsoft.com/office/officeart/2005/8/layout/process4"/>
    <dgm:cxn modelId="{CA34E8C5-4F9A-ED46-B6E6-0A665E1D5C43}" type="presParOf" srcId="{41128F05-1069-B848-A6BD-0A723861F50C}" destId="{C2B43073-FD16-3F4C-8D00-178A2BAD3ADA}" srcOrd="0" destOrd="0" presId="urn:microsoft.com/office/officeart/2005/8/layout/process4"/>
    <dgm:cxn modelId="{A58014BA-5A22-774C-B3A7-7CCDA22E77C5}" type="presParOf" srcId="{47B6D09C-3FAE-5140-B4B3-D666A32038F3}" destId="{0F4BB918-D4F1-484D-83FC-1665141A794C}" srcOrd="1" destOrd="0" presId="urn:microsoft.com/office/officeart/2005/8/layout/process4"/>
    <dgm:cxn modelId="{49C56583-C483-334A-9B5C-6F021E43BDDF}" type="presParOf" srcId="{47B6D09C-3FAE-5140-B4B3-D666A32038F3}" destId="{E998315B-126E-CA4E-9230-D9533FE617D0}" srcOrd="2" destOrd="0" presId="urn:microsoft.com/office/officeart/2005/8/layout/process4"/>
    <dgm:cxn modelId="{DD0700BC-8791-144A-BDB1-54157C1049FE}" type="presParOf" srcId="{E998315B-126E-CA4E-9230-D9533FE617D0}" destId="{0ADEEFCC-E739-EF49-AC3E-FAA52D48E822}" srcOrd="0" destOrd="0" presId="urn:microsoft.com/office/officeart/2005/8/layout/process4"/>
    <dgm:cxn modelId="{B4CB5A18-3743-264C-989C-FEAB5DD80891}" type="presParOf" srcId="{E998315B-126E-CA4E-9230-D9533FE617D0}" destId="{478158A1-1AF0-694A-B1B8-010C83DFC58C}" srcOrd="1" destOrd="0" presId="urn:microsoft.com/office/officeart/2005/8/layout/process4"/>
    <dgm:cxn modelId="{B9449F75-D782-F444-82E1-B1E7CDB0B9D0}" type="presParOf" srcId="{E998315B-126E-CA4E-9230-D9533FE617D0}" destId="{681C291D-FED7-BF4F-BC7C-D222423204C0}" srcOrd="2" destOrd="0" presId="urn:microsoft.com/office/officeart/2005/8/layout/process4"/>
    <dgm:cxn modelId="{392B6B6E-772E-2044-A724-1BFF712ECD1E}" type="presParOf" srcId="{681C291D-FED7-BF4F-BC7C-D222423204C0}" destId="{98F27397-D812-1546-8508-087552797AA3}" srcOrd="0" destOrd="0" presId="urn:microsoft.com/office/officeart/2005/8/layout/process4"/>
    <dgm:cxn modelId="{FD38DDA3-0B94-4348-A4F9-C544D5D287B0}" type="presParOf" srcId="{47B6D09C-3FAE-5140-B4B3-D666A32038F3}" destId="{DBA51A35-39BE-C044-95C2-D14D9CF4C645}" srcOrd="3" destOrd="0" presId="urn:microsoft.com/office/officeart/2005/8/layout/process4"/>
    <dgm:cxn modelId="{4755B75C-27EC-4F40-93E8-1CE23C74D692}" type="presParOf" srcId="{47B6D09C-3FAE-5140-B4B3-D666A32038F3}" destId="{7DB3493A-2229-984B-9365-E8E22B212DFD}" srcOrd="4" destOrd="0" presId="urn:microsoft.com/office/officeart/2005/8/layout/process4"/>
    <dgm:cxn modelId="{67695290-8394-B849-B5A8-50F16ED63CCE}" type="presParOf" srcId="{7DB3493A-2229-984B-9365-E8E22B212DFD}" destId="{31E9FE8B-0A43-E34D-8D4C-44E661690231}" srcOrd="0" destOrd="0" presId="urn:microsoft.com/office/officeart/2005/8/layout/process4"/>
    <dgm:cxn modelId="{E002D49B-A2C1-5141-BBB8-81D25B5B8536}" type="presParOf" srcId="{7DB3493A-2229-984B-9365-E8E22B212DFD}" destId="{5BCE265D-3E88-F048-912A-B3AD5BFF4366}" srcOrd="1" destOrd="0" presId="urn:microsoft.com/office/officeart/2005/8/layout/process4"/>
    <dgm:cxn modelId="{DCC939E5-F88A-7948-BD7A-5BD006094167}" type="presParOf" srcId="{7DB3493A-2229-984B-9365-E8E22B212DFD}" destId="{59765410-9208-524E-BA43-D2A2361B7D24}" srcOrd="2" destOrd="0" presId="urn:microsoft.com/office/officeart/2005/8/layout/process4"/>
    <dgm:cxn modelId="{B5477569-632A-8545-B085-708057F3DEC4}" type="presParOf" srcId="{59765410-9208-524E-BA43-D2A2361B7D24}" destId="{8B306027-E9DB-394A-8E88-C21A6F37D70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9CC329-25FC-4E44-818D-30B15DAB27F0}">
      <dsp:nvSpPr>
        <dsp:cNvPr id="0" name=""/>
        <dsp:cNvSpPr/>
      </dsp:nvSpPr>
      <dsp:spPr>
        <a:xfrm>
          <a:off x="1501179" y="-6290"/>
          <a:ext cx="5465365" cy="5465365"/>
        </a:xfrm>
        <a:prstGeom prst="circularArrow">
          <a:avLst>
            <a:gd name="adj1" fmla="val 5274"/>
            <a:gd name="adj2" fmla="val 312630"/>
            <a:gd name="adj3" fmla="val 14223064"/>
            <a:gd name="adj4" fmla="val 17129984"/>
            <a:gd name="adj5" fmla="val 5477"/>
          </a:avLst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7EBE885-C744-B74E-AE04-3B97DCF83A8F}">
      <dsp:nvSpPr>
        <dsp:cNvPr id="0" name=""/>
        <dsp:cNvSpPr/>
      </dsp:nvSpPr>
      <dsp:spPr>
        <a:xfrm>
          <a:off x="3191935" y="287"/>
          <a:ext cx="2083854" cy="1041927"/>
        </a:xfrm>
        <a:prstGeom prst="roundRect">
          <a:avLst/>
        </a:prstGeom>
        <a:solidFill>
          <a:srgbClr val="D7E4B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chemeClr val="tx1"/>
              </a:solidFill>
            </a:rPr>
            <a:t>Generate Microarray Data</a:t>
          </a:r>
          <a:endParaRPr lang="en-US" sz="1900" b="1" kern="1200" dirty="0">
            <a:solidFill>
              <a:schemeClr val="tx1"/>
            </a:solidFill>
          </a:endParaRPr>
        </a:p>
      </dsp:txBody>
      <dsp:txXfrm>
        <a:off x="3242798" y="51150"/>
        <a:ext cx="1982128" cy="940201"/>
      </dsp:txXfrm>
    </dsp:sp>
    <dsp:sp modelId="{6A534DF6-04B6-6F43-8AEB-7228DD12BEDF}">
      <dsp:nvSpPr>
        <dsp:cNvPr id="0" name=""/>
        <dsp:cNvSpPr/>
      </dsp:nvSpPr>
      <dsp:spPr>
        <a:xfrm>
          <a:off x="5112075" y="1108880"/>
          <a:ext cx="2083854" cy="1041927"/>
        </a:xfrm>
        <a:prstGeom prst="roundRect">
          <a:avLst/>
        </a:prstGeom>
        <a:solidFill>
          <a:srgbClr val="D7E4BD"/>
        </a:solidFill>
        <a:ln>
          <a:solidFill>
            <a:srgbClr val="EBF1DE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rgbClr val="000000"/>
              </a:solidFill>
            </a:rPr>
            <a:t>Perform Statistical Analysis</a:t>
          </a:r>
          <a:endParaRPr lang="en-US" sz="1900" b="1" kern="1200" dirty="0">
            <a:solidFill>
              <a:srgbClr val="000000"/>
            </a:solidFill>
          </a:endParaRPr>
        </a:p>
      </dsp:txBody>
      <dsp:txXfrm>
        <a:off x="5162938" y="1159743"/>
        <a:ext cx="1982128" cy="940201"/>
      </dsp:txXfrm>
    </dsp:sp>
    <dsp:sp modelId="{1C68FF86-C67F-2E4E-A36D-66C209897B92}">
      <dsp:nvSpPr>
        <dsp:cNvPr id="0" name=""/>
        <dsp:cNvSpPr/>
      </dsp:nvSpPr>
      <dsp:spPr>
        <a:xfrm>
          <a:off x="5112075" y="3326067"/>
          <a:ext cx="2083854" cy="1041927"/>
        </a:xfrm>
        <a:prstGeom prst="roundRect">
          <a:avLst/>
        </a:prstGeom>
        <a:solidFill>
          <a:srgbClr val="D7E4BD"/>
        </a:solidFill>
        <a:ln>
          <a:solidFill>
            <a:srgbClr val="EBF1DE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rgbClr val="000000"/>
              </a:solidFill>
            </a:rPr>
            <a:t>Generate Gene a Regulatory Network</a:t>
          </a:r>
          <a:endParaRPr lang="en-US" sz="1900" b="1" kern="1200" dirty="0">
            <a:solidFill>
              <a:srgbClr val="000000"/>
            </a:solidFill>
          </a:endParaRPr>
        </a:p>
      </dsp:txBody>
      <dsp:txXfrm>
        <a:off x="5162938" y="3376930"/>
        <a:ext cx="1982128" cy="940201"/>
      </dsp:txXfrm>
    </dsp:sp>
    <dsp:sp modelId="{7C5D28AA-4E33-4544-95A2-918D4F16B287}">
      <dsp:nvSpPr>
        <dsp:cNvPr id="0" name=""/>
        <dsp:cNvSpPr/>
      </dsp:nvSpPr>
      <dsp:spPr>
        <a:xfrm>
          <a:off x="3191935" y="4434660"/>
          <a:ext cx="2083854" cy="1041927"/>
        </a:xfrm>
        <a:prstGeom prst="roundRect">
          <a:avLst/>
        </a:prstGeom>
        <a:solidFill>
          <a:srgbClr val="D7E4BD"/>
        </a:solidFill>
        <a:ln>
          <a:solidFill>
            <a:srgbClr val="EBF1DE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rgbClr val="000000"/>
              </a:solidFill>
            </a:rPr>
            <a:t>Model Dynamics of the System</a:t>
          </a:r>
          <a:endParaRPr lang="en-US" sz="1900" b="1" kern="1200" dirty="0">
            <a:solidFill>
              <a:srgbClr val="000000"/>
            </a:solidFill>
          </a:endParaRPr>
        </a:p>
      </dsp:txBody>
      <dsp:txXfrm>
        <a:off x="3242798" y="4485523"/>
        <a:ext cx="1982128" cy="940201"/>
      </dsp:txXfrm>
    </dsp:sp>
    <dsp:sp modelId="{20A968BE-3590-0145-AE28-4E1CB7C5F407}">
      <dsp:nvSpPr>
        <dsp:cNvPr id="0" name=""/>
        <dsp:cNvSpPr/>
      </dsp:nvSpPr>
      <dsp:spPr>
        <a:xfrm>
          <a:off x="1271795" y="3326067"/>
          <a:ext cx="2083854" cy="1041927"/>
        </a:xfrm>
        <a:prstGeom prst="roundRect">
          <a:avLst/>
        </a:prstGeom>
        <a:solidFill>
          <a:srgbClr val="D7E4BD"/>
        </a:solidFill>
        <a:ln>
          <a:solidFill>
            <a:srgbClr val="EBF1DE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rgbClr val="000000"/>
              </a:solidFill>
            </a:rPr>
            <a:t>Visualize the Results</a:t>
          </a:r>
          <a:endParaRPr lang="en-US" sz="1900" b="1" kern="1200" dirty="0">
            <a:solidFill>
              <a:srgbClr val="000000"/>
            </a:solidFill>
          </a:endParaRPr>
        </a:p>
      </dsp:txBody>
      <dsp:txXfrm>
        <a:off x="1322658" y="3376930"/>
        <a:ext cx="1982128" cy="940201"/>
      </dsp:txXfrm>
    </dsp:sp>
    <dsp:sp modelId="{3178C128-D241-9546-8082-A46C7FC470E1}">
      <dsp:nvSpPr>
        <dsp:cNvPr id="0" name=""/>
        <dsp:cNvSpPr/>
      </dsp:nvSpPr>
      <dsp:spPr>
        <a:xfrm>
          <a:off x="1271795" y="1108880"/>
          <a:ext cx="2083854" cy="1041927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>
          <a:solidFill>
            <a:srgbClr val="EBF1DE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solidFill>
                <a:srgbClr val="000000"/>
              </a:solidFill>
            </a:rPr>
            <a:t>New Experimental Questions</a:t>
          </a:r>
          <a:endParaRPr lang="en-US" sz="1900" b="1" kern="1200" dirty="0">
            <a:solidFill>
              <a:srgbClr val="000000"/>
            </a:solidFill>
          </a:endParaRPr>
        </a:p>
      </dsp:txBody>
      <dsp:txXfrm>
        <a:off x="1322658" y="1159743"/>
        <a:ext cx="1982128" cy="9402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B43073-FD16-3F4C-8D00-178A2BAD3ADA}">
      <dsp:nvSpPr>
        <dsp:cNvPr id="0" name=""/>
        <dsp:cNvSpPr/>
      </dsp:nvSpPr>
      <dsp:spPr>
        <a:xfrm>
          <a:off x="0" y="3820299"/>
          <a:ext cx="6620933" cy="536625"/>
        </a:xfrm>
        <a:prstGeom prst="rect">
          <a:avLst/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Century Gothic"/>
              <a:cs typeface="Century Gothic"/>
            </a:rPr>
            <a:t>Generate “Family” of Related Networks</a:t>
          </a:r>
          <a:endParaRPr lang="en-US" sz="2000" b="1" kern="1200" dirty="0">
            <a:latin typeface="Century Gothic"/>
            <a:cs typeface="Century Gothic"/>
          </a:endParaRPr>
        </a:p>
      </dsp:txBody>
      <dsp:txXfrm>
        <a:off x="0" y="3820299"/>
        <a:ext cx="6620933" cy="536625"/>
      </dsp:txXfrm>
    </dsp:sp>
    <dsp:sp modelId="{478158A1-1AF0-694A-B1B8-010C83DFC58C}">
      <dsp:nvSpPr>
        <dsp:cNvPr id="0" name=""/>
        <dsp:cNvSpPr/>
      </dsp:nvSpPr>
      <dsp:spPr>
        <a:xfrm rot="10800000">
          <a:off x="0" y="1658569"/>
          <a:ext cx="6620933" cy="2169725"/>
        </a:xfrm>
        <a:prstGeom prst="upArrowCallout">
          <a:avLst/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Century Gothic"/>
              <a:cs typeface="Century Gothic"/>
            </a:rPr>
            <a:t>YEASTRACT Database</a:t>
          </a:r>
          <a:endParaRPr lang="en-US" sz="2000" b="1" kern="1200" dirty="0">
            <a:latin typeface="Century Gothic"/>
            <a:cs typeface="Century Gothic"/>
          </a:endParaRPr>
        </a:p>
      </dsp:txBody>
      <dsp:txXfrm rot="-10800000">
        <a:off x="0" y="1658569"/>
        <a:ext cx="6620933" cy="761573"/>
      </dsp:txXfrm>
    </dsp:sp>
    <dsp:sp modelId="{98F27397-D812-1546-8508-087552797AA3}">
      <dsp:nvSpPr>
        <dsp:cNvPr id="0" name=""/>
        <dsp:cNvSpPr/>
      </dsp:nvSpPr>
      <dsp:spPr>
        <a:xfrm>
          <a:off x="0" y="2271214"/>
          <a:ext cx="6620933" cy="857083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entury Gothic"/>
              <a:cs typeface="Century Gothic"/>
            </a:rPr>
            <a:t>These genes were submitted to the YEASTRACT database, which returned a list of candidate regulatory transcription factors that potentially regulate those target genes, in order of significance.</a:t>
          </a:r>
          <a:endParaRPr lang="en-US" sz="1600" b="1" kern="1200" dirty="0">
            <a:latin typeface="Century Gothic"/>
            <a:cs typeface="Century Gothic"/>
          </a:endParaRPr>
        </a:p>
      </dsp:txBody>
      <dsp:txXfrm>
        <a:off x="0" y="2271214"/>
        <a:ext cx="6620933" cy="857083"/>
      </dsp:txXfrm>
    </dsp:sp>
    <dsp:sp modelId="{5BCE265D-3E88-F048-912A-B3AD5BFF4366}">
      <dsp:nvSpPr>
        <dsp:cNvPr id="0" name=""/>
        <dsp:cNvSpPr/>
      </dsp:nvSpPr>
      <dsp:spPr>
        <a:xfrm rot="10800000">
          <a:off x="0" y="0"/>
          <a:ext cx="6620933" cy="1679822"/>
        </a:xfrm>
        <a:prstGeom prst="upArrowCallout">
          <a:avLst/>
        </a:prstGeom>
        <a:solidFill>
          <a:srgbClr val="008000"/>
        </a:solidFill>
        <a:ln>
          <a:solidFill>
            <a:srgbClr val="008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Century Gothic"/>
              <a:cs typeface="Century Gothic"/>
            </a:rPr>
            <a:t>Within-strain ANOVA</a:t>
          </a:r>
          <a:endParaRPr lang="en-US" sz="2000" b="1" kern="1200" dirty="0">
            <a:latin typeface="Century Gothic"/>
            <a:cs typeface="Century Gothic"/>
          </a:endParaRPr>
        </a:p>
      </dsp:txBody>
      <dsp:txXfrm rot="-10800000">
        <a:off x="0" y="0"/>
        <a:ext cx="6620933" cy="589617"/>
      </dsp:txXfrm>
    </dsp:sp>
    <dsp:sp modelId="{8B306027-E9DB-394A-8E88-C21A6F37D707}">
      <dsp:nvSpPr>
        <dsp:cNvPr id="0" name=""/>
        <dsp:cNvSpPr/>
      </dsp:nvSpPr>
      <dsp:spPr>
        <a:xfrm>
          <a:off x="0" y="593080"/>
          <a:ext cx="6620933" cy="502266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entury Gothic"/>
              <a:cs typeface="Century Gothic"/>
            </a:rPr>
            <a:t>Indicates which genes had significant changes in expression at </a:t>
          </a:r>
          <a:r>
            <a:rPr lang="en-US" sz="1600" b="1" i="1" kern="1200" dirty="0" smtClean="0">
              <a:latin typeface="Century Gothic"/>
              <a:cs typeface="Century Gothic"/>
            </a:rPr>
            <a:t>any</a:t>
          </a:r>
          <a:r>
            <a:rPr lang="en-US" sz="1600" b="1" kern="1200" dirty="0" smtClean="0">
              <a:latin typeface="Century Gothic"/>
              <a:cs typeface="Century Gothic"/>
            </a:rPr>
            <a:t> time point</a:t>
          </a:r>
          <a:endParaRPr lang="en-US" sz="1600" kern="1200" dirty="0">
            <a:latin typeface="Century Gothic"/>
            <a:cs typeface="Century Gothic"/>
          </a:endParaRPr>
        </a:p>
      </dsp:txBody>
      <dsp:txXfrm>
        <a:off x="0" y="593080"/>
        <a:ext cx="6620933" cy="5022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E23BB-37F1-BC47-9102-76A2E12BB062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D8C1A-25AC-C249-B634-9D39F1C37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305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</a:t>
            </a:r>
            <a:r>
              <a:rPr lang="en-US" baseline="0" dirty="0" smtClean="0"/>
              <a:t> background to be white and can have the background / title text be in color </a:t>
            </a:r>
          </a:p>
          <a:p>
            <a:r>
              <a:rPr lang="en-US" baseline="0" dirty="0" smtClean="0"/>
              <a:t>Dr. D has template that other people have been using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1104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 title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7734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in terms of family of network</a:t>
            </a:r>
            <a:r>
              <a:rPr lang="en-US" baseline="0" dirty="0" smtClean="0"/>
              <a:t>s that it is a family of related networks</a:t>
            </a:r>
          </a:p>
          <a:p>
            <a:r>
              <a:rPr lang="en-US" baseline="0" dirty="0" smtClean="0"/>
              <a:t>The reason we are doing that is because we want to know what size network best explains the data</a:t>
            </a:r>
          </a:p>
          <a:p>
            <a:r>
              <a:rPr lang="en-US" baseline="0" dirty="0" smtClean="0"/>
              <a:t>Add number of edges </a:t>
            </a:r>
          </a:p>
          <a:p>
            <a:r>
              <a:rPr lang="en-US" baseline="0" dirty="0" smtClean="0"/>
              <a:t>Emphasis on what the connections mean (regulation) </a:t>
            </a:r>
          </a:p>
          <a:p>
            <a:r>
              <a:rPr lang="en-US" baseline="0" dirty="0" smtClean="0"/>
              <a:t>What we’re trying to figure out is whether it’s activation or repression and how strong it is</a:t>
            </a:r>
          </a:p>
          <a:p>
            <a:r>
              <a:rPr lang="en-US" baseline="0" dirty="0" smtClean="0"/>
              <a:t>Could blow the network up to the size of the slide and say the stuff on the slides and click through as you say all the bullet points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602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Threshold for the log fold change.</a:t>
            </a:r>
            <a:r>
              <a:rPr lang="en-US" baseline="0" dirty="0" smtClean="0"/>
              <a:t> Indicates whether a gene is upregulated or downregulated.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7264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Alpha that is flexible</a:t>
            </a:r>
            <a:r>
              <a:rPr lang="en-US" baseline="0" dirty="0" smtClean="0"/>
              <a:t> enough to get the dynamics, but restrains the dynamics so that it makes sense biologically </a:t>
            </a:r>
          </a:p>
          <a:p>
            <a:pPr eaLnBrk="1" hangingPunct="1">
              <a:buFontTx/>
              <a:buChar char="•"/>
            </a:pPr>
            <a:endParaRPr lang="en-US" altLang="en-US" sz="1200" dirty="0" smtClean="0"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</a:pPr>
            <a:endParaRPr lang="en-US" altLang="en-US" sz="1200" dirty="0" smtClean="0"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</a:pPr>
            <a:r>
              <a:rPr lang="en-US" altLang="en-US" sz="1200" dirty="0" smtClean="0">
                <a:cs typeface="Arial" panose="020B0604020202020204" pitchFamily="34" charset="0"/>
              </a:rPr>
              <a:t>Plotting the least squares error function showed that not all the graphs had clear minima.</a:t>
            </a:r>
          </a:p>
          <a:p>
            <a:pPr eaLnBrk="1" hangingPunct="1">
              <a:buFontTx/>
              <a:buChar char="•"/>
            </a:pPr>
            <a:r>
              <a:rPr lang="en-US" altLang="en-US" sz="1200" dirty="0" smtClean="0">
                <a:cs typeface="Arial" panose="020B0604020202020204" pitchFamily="34" charset="0"/>
              </a:rPr>
              <a:t>We added a penalty term so that MATLAB’s optimization algorithm would be able to minimize the function. </a:t>
            </a:r>
          </a:p>
          <a:p>
            <a:pPr eaLnBrk="1" hangingPunct="1">
              <a:buFontTx/>
              <a:buChar char="•"/>
            </a:pPr>
            <a:r>
              <a:rPr lang="en-US" altLang="en-US" sz="1200" i="1" dirty="0" err="1" smtClean="0">
                <a:cs typeface="Arial" panose="020B0604020202020204" pitchFamily="34" charset="0"/>
              </a:rPr>
              <a:t>θ</a:t>
            </a:r>
            <a:r>
              <a:rPr lang="en-US" altLang="en-US" sz="1200" dirty="0" smtClean="0">
                <a:cs typeface="Arial" panose="020B0604020202020204" pitchFamily="34" charset="0"/>
              </a:rPr>
              <a:t> is the combined production rate, weight, and threshold parameters.</a:t>
            </a:r>
          </a:p>
          <a:p>
            <a:pPr eaLnBrk="1" hangingPunct="1">
              <a:buFontTx/>
              <a:buChar char="•"/>
            </a:pPr>
            <a:r>
              <a:rPr lang="en-US" altLang="en-US" sz="1200" dirty="0" smtClean="0">
                <a:cs typeface="Arial" panose="020B0604020202020204" pitchFamily="34" charset="0"/>
              </a:rPr>
              <a:t> </a:t>
            </a:r>
            <a:r>
              <a:rPr lang="en-US" altLang="en-US" sz="1200" i="1" dirty="0" smtClean="0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en-US" altLang="en-US" sz="1200" dirty="0" smtClean="0">
                <a:cs typeface="Arial" panose="020B0604020202020204" pitchFamily="34" charset="0"/>
              </a:rPr>
              <a:t> is determined empirically from the “elbow” of the L-curve.</a:t>
            </a:r>
          </a:p>
          <a:p>
            <a:endParaRPr lang="en-US" dirty="0" smtClean="0"/>
          </a:p>
          <a:p>
            <a:r>
              <a:rPr lang="en-US" dirty="0" smtClean="0"/>
              <a:t>Penalty</a:t>
            </a:r>
            <a:r>
              <a:rPr lang="en-US" baseline="0" dirty="0" smtClean="0"/>
              <a:t> term – many possible solutions so we use the penalty term to </a:t>
            </a:r>
          </a:p>
          <a:p>
            <a:endParaRPr lang="en-US" baseline="0" dirty="0" smtClean="0"/>
          </a:p>
          <a:p>
            <a:r>
              <a:rPr lang="en-US" baseline="0" dirty="0" smtClean="0"/>
              <a:t>Arrow to 0.002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0215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Alpha that is flexible</a:t>
            </a:r>
            <a:r>
              <a:rPr lang="en-US" baseline="0" dirty="0" smtClean="0"/>
              <a:t> enough to get the dynamics, but restrains the dynamics so that it makes sense biologically </a:t>
            </a:r>
          </a:p>
          <a:p>
            <a:pPr eaLnBrk="1" hangingPunct="1">
              <a:buFontTx/>
              <a:buChar char="•"/>
            </a:pPr>
            <a:endParaRPr lang="en-US" altLang="en-US" sz="1200" dirty="0" smtClean="0"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</a:pPr>
            <a:endParaRPr lang="en-US" altLang="en-US" sz="1200" dirty="0" smtClean="0"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</a:pPr>
            <a:r>
              <a:rPr lang="en-US" altLang="en-US" sz="1200" dirty="0" smtClean="0">
                <a:cs typeface="Arial" panose="020B0604020202020204" pitchFamily="34" charset="0"/>
              </a:rPr>
              <a:t>Plotting the least squares error function showed that not all the graphs had clear minima.</a:t>
            </a:r>
          </a:p>
          <a:p>
            <a:pPr eaLnBrk="1" hangingPunct="1">
              <a:buFontTx/>
              <a:buChar char="•"/>
            </a:pPr>
            <a:r>
              <a:rPr lang="en-US" altLang="en-US" sz="1200" dirty="0" smtClean="0">
                <a:cs typeface="Arial" panose="020B0604020202020204" pitchFamily="34" charset="0"/>
              </a:rPr>
              <a:t>We added a penalty term so that MATLAB’s optimization algorithm would be able to minimize the function. </a:t>
            </a:r>
          </a:p>
          <a:p>
            <a:pPr eaLnBrk="1" hangingPunct="1">
              <a:buFontTx/>
              <a:buChar char="•"/>
            </a:pPr>
            <a:r>
              <a:rPr lang="en-US" altLang="en-US" sz="1200" i="1" dirty="0" err="1" smtClean="0">
                <a:cs typeface="Arial" panose="020B0604020202020204" pitchFamily="34" charset="0"/>
              </a:rPr>
              <a:t>θ</a:t>
            </a:r>
            <a:r>
              <a:rPr lang="en-US" altLang="en-US" sz="1200" dirty="0" smtClean="0">
                <a:cs typeface="Arial" panose="020B0604020202020204" pitchFamily="34" charset="0"/>
              </a:rPr>
              <a:t> is the combined production rate, weight, and threshold parameters.</a:t>
            </a:r>
          </a:p>
          <a:p>
            <a:pPr eaLnBrk="1" hangingPunct="1">
              <a:buFontTx/>
              <a:buChar char="•"/>
            </a:pPr>
            <a:r>
              <a:rPr lang="en-US" altLang="en-US" sz="1200" dirty="0" smtClean="0">
                <a:cs typeface="Arial" panose="020B0604020202020204" pitchFamily="34" charset="0"/>
              </a:rPr>
              <a:t> </a:t>
            </a:r>
            <a:r>
              <a:rPr lang="en-US" altLang="en-US" sz="1200" i="1" dirty="0" smtClean="0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en-US" altLang="en-US" sz="1200" dirty="0" smtClean="0">
                <a:cs typeface="Arial" panose="020B0604020202020204" pitchFamily="34" charset="0"/>
              </a:rPr>
              <a:t> is determined empirically from the “elbow” of the L-curve.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0215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Alpha that is flexible</a:t>
            </a:r>
            <a:r>
              <a:rPr lang="en-US" baseline="0" dirty="0" smtClean="0"/>
              <a:t> enough to get the dynamics, but restrains the dynamics so that it makes sense biologically </a:t>
            </a:r>
          </a:p>
          <a:p>
            <a:pPr eaLnBrk="1" hangingPunct="1">
              <a:buFontTx/>
              <a:buChar char="•"/>
            </a:pPr>
            <a:endParaRPr lang="en-US" altLang="en-US" sz="1200" dirty="0" smtClean="0"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</a:pPr>
            <a:endParaRPr lang="en-US" altLang="en-US" sz="1200" dirty="0" smtClean="0"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</a:pPr>
            <a:r>
              <a:rPr lang="en-US" altLang="en-US" sz="1200" dirty="0" smtClean="0">
                <a:cs typeface="Arial" panose="020B0604020202020204" pitchFamily="34" charset="0"/>
              </a:rPr>
              <a:t>Plotting the least squares error function showed that not all the graphs had clear minima.</a:t>
            </a:r>
          </a:p>
          <a:p>
            <a:pPr eaLnBrk="1" hangingPunct="1">
              <a:buFontTx/>
              <a:buChar char="•"/>
            </a:pPr>
            <a:r>
              <a:rPr lang="en-US" altLang="en-US" sz="1200" dirty="0" smtClean="0">
                <a:cs typeface="Arial" panose="020B0604020202020204" pitchFamily="34" charset="0"/>
              </a:rPr>
              <a:t>We added a penalty term so that MATLAB’s optimization algorithm would be able to minimize the function. </a:t>
            </a:r>
          </a:p>
          <a:p>
            <a:pPr eaLnBrk="1" hangingPunct="1">
              <a:buFontTx/>
              <a:buChar char="•"/>
            </a:pPr>
            <a:r>
              <a:rPr lang="en-US" altLang="en-US" sz="1200" i="1" dirty="0" err="1" smtClean="0">
                <a:cs typeface="Arial" panose="020B0604020202020204" pitchFamily="34" charset="0"/>
              </a:rPr>
              <a:t>θ</a:t>
            </a:r>
            <a:r>
              <a:rPr lang="en-US" altLang="en-US" sz="1200" dirty="0" smtClean="0">
                <a:cs typeface="Arial" panose="020B0604020202020204" pitchFamily="34" charset="0"/>
              </a:rPr>
              <a:t> is the combined production rate, weight, and threshold parameters.</a:t>
            </a:r>
          </a:p>
          <a:p>
            <a:pPr eaLnBrk="1" hangingPunct="1">
              <a:buFontTx/>
              <a:buChar char="•"/>
            </a:pPr>
            <a:r>
              <a:rPr lang="en-US" altLang="en-US" sz="1200" dirty="0" smtClean="0">
                <a:cs typeface="Arial" panose="020B0604020202020204" pitchFamily="34" charset="0"/>
              </a:rPr>
              <a:t> </a:t>
            </a:r>
            <a:r>
              <a:rPr lang="en-US" altLang="en-US" sz="1200" i="1" dirty="0" smtClean="0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en-US" altLang="en-US" sz="1200" dirty="0" smtClean="0">
                <a:cs typeface="Arial" panose="020B0604020202020204" pitchFamily="34" charset="0"/>
              </a:rPr>
              <a:t> is determined empirically from the “elbow” of the L-curve.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0215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Production rate look</a:t>
            </a:r>
            <a:r>
              <a:rPr lang="en-US" baseline="0" dirty="0" smtClean="0"/>
              <a:t> at MSN2 difference between 33 and 29 </a:t>
            </a:r>
          </a:p>
          <a:p>
            <a:r>
              <a:rPr lang="en-US" baseline="0" dirty="0" smtClean="0"/>
              <a:t>Might want to present bar charts first</a:t>
            </a:r>
          </a:p>
          <a:p>
            <a:r>
              <a:rPr lang="en-US" dirty="0" smtClean="0"/>
              <a:t>Make this slide 16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676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Estimated Threshold b look</a:t>
            </a:r>
            <a:r>
              <a:rPr lang="en-US" baseline="0" dirty="0" smtClean="0"/>
              <a:t> at SNF2  difference between 33 and 29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6293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CIN5-&gt;TEC1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0.39949931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0.332280944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-0.25026136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-0.41176991</a:t>
            </a:r>
            <a:r>
              <a:rPr lang="en-US" dirty="0" smtClean="0"/>
              <a:t>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-0.55644359</a:t>
            </a:r>
            <a:r>
              <a:rPr lang="en-US" dirty="0" smtClean="0"/>
              <a:t> </a:t>
            </a:r>
          </a:p>
          <a:p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HAP4-&gt;MSN2</a:t>
            </a:r>
            <a:r>
              <a:rPr lang="nl-NL" dirty="0" smtClean="0"/>
              <a:t> 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1.751453531</a:t>
            </a:r>
            <a:r>
              <a:rPr lang="nl-NL" dirty="0" smtClean="0"/>
              <a:t> 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1.099593686</a:t>
            </a:r>
            <a:r>
              <a:rPr lang="nl-NL" dirty="0" smtClean="0"/>
              <a:t> 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-2.6278961</a:t>
            </a:r>
            <a:r>
              <a:rPr lang="nl-NL" dirty="0" smtClean="0"/>
              <a:t> 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-2.82844126</a:t>
            </a:r>
            <a:r>
              <a:rPr lang="nl-NL" dirty="0" smtClean="0"/>
              <a:t> 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-2.48398188</a:t>
            </a:r>
            <a:r>
              <a:rPr lang="nl-NL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0584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about why it</a:t>
            </a:r>
            <a:r>
              <a:rPr lang="en-US" baseline="0" dirty="0" smtClean="0"/>
              <a:t> is colored. (Activation vs. repression) </a:t>
            </a:r>
          </a:p>
          <a:p>
            <a:r>
              <a:rPr lang="en-US" baseline="0" dirty="0" smtClean="0"/>
              <a:t>Talk about how the weights change. (thickness) </a:t>
            </a:r>
          </a:p>
          <a:p>
            <a:r>
              <a:rPr lang="en-US" baseline="0" dirty="0" smtClean="0"/>
              <a:t>Observations about why things are changing </a:t>
            </a:r>
          </a:p>
          <a:p>
            <a:r>
              <a:rPr lang="en-US" baseline="0" dirty="0" smtClean="0"/>
              <a:t>Focus more on this *** </a:t>
            </a:r>
          </a:p>
          <a:p>
            <a:r>
              <a:rPr lang="en-US" baseline="0" dirty="0" smtClean="0"/>
              <a:t>Explain example of MSN2 -&gt; MSN4 to point to it and explain it </a:t>
            </a:r>
          </a:p>
          <a:p>
            <a:r>
              <a:rPr lang="en-US" baseline="0" dirty="0" smtClean="0"/>
              <a:t>Delete “weighted network”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771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Read whole</a:t>
            </a:r>
            <a:r>
              <a:rPr lang="en-US" baseline="0" dirty="0" smtClean="0"/>
              <a:t> slide </a:t>
            </a:r>
          </a:p>
          <a:p>
            <a:r>
              <a:rPr lang="en-US" baseline="0" dirty="0" smtClean="0"/>
              <a:t>Change to sentence case.</a:t>
            </a:r>
          </a:p>
          <a:p>
            <a:r>
              <a:rPr lang="en-US" baseline="0" dirty="0" smtClean="0"/>
              <a:t>Change alpha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6787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</a:t>
            </a:r>
            <a:r>
              <a:rPr lang="en-US" baseline="0" dirty="0" smtClean="0"/>
              <a:t> is a peak at the 24 node network, which does not go with intuition. </a:t>
            </a:r>
          </a:p>
          <a:p>
            <a:r>
              <a:rPr lang="en-US" baseline="0" dirty="0" smtClean="0"/>
              <a:t>Ratio of min LSE to LSE is all close to 1.4, but not sure whether that is the conclusion we should draw of </a:t>
            </a:r>
            <a:r>
              <a:rPr lang="en-US" baseline="0" dirty="0" err="1" smtClean="0"/>
              <a:t>th</a:t>
            </a:r>
            <a:endParaRPr lang="en-US" baseline="0" dirty="0" smtClean="0"/>
          </a:p>
          <a:p>
            <a:r>
              <a:rPr lang="en-US" baseline="0" dirty="0" smtClean="0"/>
              <a:t>Not sure what this means 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At least say in words what LSE is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5801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Blow</a:t>
            </a:r>
            <a:r>
              <a:rPr lang="en-US" baseline="0" dirty="0" smtClean="0"/>
              <a:t> up plots / change titles </a:t>
            </a:r>
          </a:p>
          <a:p>
            <a:r>
              <a:rPr lang="en-US" baseline="0" dirty="0" smtClean="0"/>
              <a:t>MSE 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Dots are experimental data </a:t>
            </a:r>
          </a:p>
          <a:p>
            <a:r>
              <a:rPr lang="en-US" baseline="0" dirty="0" smtClean="0"/>
              <a:t>Lines are theoretical data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2529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Point at things / laser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2529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titles a smaller font </a:t>
            </a:r>
          </a:p>
          <a:p>
            <a:r>
              <a:rPr lang="en-US" dirty="0" smtClean="0"/>
              <a:t>Separate</a:t>
            </a:r>
            <a:r>
              <a:rPr lang="en-US" baseline="0" dirty="0" smtClean="0"/>
              <a:t> each three point into separate slides. </a:t>
            </a:r>
          </a:p>
          <a:p>
            <a:r>
              <a:rPr lang="en-US" baseline="0" dirty="0" smtClean="0"/>
              <a:t>This is a general audience so we need to separate these three points.</a:t>
            </a:r>
          </a:p>
          <a:p>
            <a:r>
              <a:rPr lang="en-US" baseline="0" dirty="0" smtClean="0"/>
              <a:t>Add pictures to each slide</a:t>
            </a:r>
          </a:p>
          <a:p>
            <a:r>
              <a:rPr lang="en-US" baseline="0" dirty="0" smtClean="0"/>
              <a:t>Explain the rationale for a cold shock </a:t>
            </a:r>
          </a:p>
          <a:p>
            <a:r>
              <a:rPr lang="en-US" baseline="0" dirty="0" smtClean="0"/>
              <a:t>Add to research questions: 1. what transcription factors regulate cold shock response 2. What is the indirect effect? – there isn’t a master controller but a group working together that may influence each other 3. understanding the network – can we make predictions into what might happen in a future experiment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Yeast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Cold Shock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GRN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971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titles a smaller font </a:t>
            </a:r>
          </a:p>
          <a:p>
            <a:r>
              <a:rPr lang="en-US" dirty="0" smtClean="0"/>
              <a:t>Separate</a:t>
            </a:r>
            <a:r>
              <a:rPr lang="en-US" baseline="0" dirty="0" smtClean="0"/>
              <a:t> each three point into separate slides. </a:t>
            </a:r>
          </a:p>
          <a:p>
            <a:r>
              <a:rPr lang="en-US" baseline="0" dirty="0" smtClean="0"/>
              <a:t>This is a general audience so we need to separate these three points.</a:t>
            </a:r>
          </a:p>
          <a:p>
            <a:r>
              <a:rPr lang="en-US" baseline="0" dirty="0" smtClean="0"/>
              <a:t>Add pictures to each slide</a:t>
            </a:r>
          </a:p>
          <a:p>
            <a:r>
              <a:rPr lang="en-US" baseline="0" dirty="0" smtClean="0"/>
              <a:t>Explain the rationale for a cold shock </a:t>
            </a:r>
          </a:p>
          <a:p>
            <a:r>
              <a:rPr lang="en-US" baseline="0" dirty="0" smtClean="0"/>
              <a:t>Add to research questions: 1. what transcription factors regulate cold shock response 2. What is the indirect effect? – there isn’t a master controller but a group working together that may influence each other 3. understanding the network – can we make predictions into what might happen in a future experiment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Yeast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Cold Shock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GRN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Need reference for Alberts et al 2004</a:t>
            </a:r>
            <a:r>
              <a:rPr lang="en-US" baseline="0" dirty="0" smtClean="0"/>
              <a:t> </a:t>
            </a:r>
          </a:p>
          <a:p>
            <a:pPr marL="0" indent="0">
              <a:buNone/>
            </a:pPr>
            <a:r>
              <a:rPr lang="en-US" baseline="0" dirty="0" err="1" smtClean="0"/>
              <a:t>Combi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971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titles a smaller font </a:t>
            </a:r>
          </a:p>
          <a:p>
            <a:r>
              <a:rPr lang="en-US" dirty="0" smtClean="0"/>
              <a:t>Separate</a:t>
            </a:r>
            <a:r>
              <a:rPr lang="en-US" baseline="0" dirty="0" smtClean="0"/>
              <a:t> each three point into separate slides. </a:t>
            </a:r>
          </a:p>
          <a:p>
            <a:r>
              <a:rPr lang="en-US" baseline="0" dirty="0" smtClean="0"/>
              <a:t>This is a general audience so we need to separate these three points.</a:t>
            </a:r>
          </a:p>
          <a:p>
            <a:r>
              <a:rPr lang="en-US" baseline="0" dirty="0" smtClean="0"/>
              <a:t>Add pictures to each slide</a:t>
            </a:r>
          </a:p>
          <a:p>
            <a:r>
              <a:rPr lang="en-US" baseline="0" dirty="0" smtClean="0"/>
              <a:t>Explain the rationale for a cold shock </a:t>
            </a:r>
          </a:p>
          <a:p>
            <a:r>
              <a:rPr lang="en-US" baseline="0" dirty="0" smtClean="0"/>
              <a:t>Add to research questions: 1. what transcription factors regulate cold shock response 2. What is the indirect effect? – there isn’t a master controller but a group working together that may influence each other 3. understanding the network – can we make predictions into what might happen in a future experiment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Yeast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Cold Shock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GRN</a:t>
            </a:r>
          </a:p>
          <a:p>
            <a:pPr marL="0" indent="0">
              <a:buNone/>
            </a:pPr>
            <a:r>
              <a:rPr lang="en-US" dirty="0" smtClean="0"/>
              <a:t>Practice saying this (chaperonin not chaperone)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971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titles a smaller font </a:t>
            </a:r>
          </a:p>
          <a:p>
            <a:r>
              <a:rPr lang="en-US" dirty="0" smtClean="0"/>
              <a:t>Separate</a:t>
            </a:r>
            <a:r>
              <a:rPr lang="en-US" baseline="0" dirty="0" smtClean="0"/>
              <a:t> each three point into separate slides. </a:t>
            </a:r>
          </a:p>
          <a:p>
            <a:r>
              <a:rPr lang="en-US" baseline="0" dirty="0" smtClean="0"/>
              <a:t>This is a general audience so we need to separate these three points.</a:t>
            </a:r>
          </a:p>
          <a:p>
            <a:r>
              <a:rPr lang="en-US" baseline="0" dirty="0" smtClean="0"/>
              <a:t>Add pictures to each slide</a:t>
            </a:r>
          </a:p>
          <a:p>
            <a:r>
              <a:rPr lang="en-US" baseline="0" dirty="0" smtClean="0"/>
              <a:t>Explain the rationale for a cold shock </a:t>
            </a:r>
          </a:p>
          <a:p>
            <a:r>
              <a:rPr lang="en-US" baseline="0" dirty="0" smtClean="0"/>
              <a:t>Add to research questions: 1. what transcription factors regulate cold shock response 2. What is the indirect effect? – there isn’t a master controller but a group working together that may influence each other 3. understanding the network – can we make predictions into what might happen in a future experiment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Yeast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Cold Shock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GRN</a:t>
            </a:r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Reference Freeman 2002</a:t>
            </a:r>
            <a:endParaRPr lang="en-US" baseline="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971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titles a smaller font </a:t>
            </a:r>
          </a:p>
          <a:p>
            <a:r>
              <a:rPr lang="en-US" dirty="0" smtClean="0"/>
              <a:t>Separate</a:t>
            </a:r>
            <a:r>
              <a:rPr lang="en-US" baseline="0" dirty="0" smtClean="0"/>
              <a:t> each three point into separate slides. </a:t>
            </a:r>
          </a:p>
          <a:p>
            <a:r>
              <a:rPr lang="en-US" baseline="0" dirty="0" smtClean="0"/>
              <a:t>This is a general audience so we need to separate these three points.</a:t>
            </a:r>
          </a:p>
          <a:p>
            <a:r>
              <a:rPr lang="en-US" baseline="0" dirty="0" smtClean="0"/>
              <a:t>Add pictures to each slide</a:t>
            </a:r>
          </a:p>
          <a:p>
            <a:r>
              <a:rPr lang="en-US" baseline="0" dirty="0" smtClean="0"/>
              <a:t>Explain the rationale for a cold shock </a:t>
            </a:r>
          </a:p>
          <a:p>
            <a:r>
              <a:rPr lang="en-US" baseline="0" dirty="0" smtClean="0"/>
              <a:t>Add to research questions: 1. what transcription factors regulate cold shock response 2. What is the indirect effect? – there isn’t a master controller but a group working together that may influence each other 3. understanding the network – can we make predictions into what might happen in a future experiment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Yeast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Cold Shock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GRN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971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text bigger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591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</a:t>
            </a:r>
            <a:r>
              <a:rPr lang="en-US" baseline="0" dirty="0" smtClean="0"/>
              <a:t> cold shock doing in lab</a:t>
            </a:r>
          </a:p>
          <a:p>
            <a:r>
              <a:rPr lang="en-US" baseline="0" dirty="0" smtClean="0"/>
              <a:t>Provide more context</a:t>
            </a:r>
          </a:p>
          <a:p>
            <a:r>
              <a:rPr lang="en-US" baseline="0" dirty="0" smtClean="0"/>
              <a:t>Explain where data came from </a:t>
            </a:r>
          </a:p>
          <a:p>
            <a:r>
              <a:rPr lang="en-US" baseline="0" dirty="0" smtClean="0"/>
              <a:t>Emphasize that this is the input data for the model </a:t>
            </a:r>
          </a:p>
          <a:p>
            <a:r>
              <a:rPr lang="en-US" baseline="0" dirty="0" smtClean="0"/>
              <a:t>Third bullet point </a:t>
            </a:r>
          </a:p>
          <a:p>
            <a:r>
              <a:rPr lang="en-US" baseline="0" dirty="0" smtClean="0"/>
              <a:t>Why we deleted certain genes </a:t>
            </a:r>
          </a:p>
          <a:p>
            <a:r>
              <a:rPr lang="en-US" baseline="0" dirty="0" smtClean="0"/>
              <a:t>Explain which deletion strain I’m using, why I’m focusing on it </a:t>
            </a:r>
          </a:p>
          <a:p>
            <a:r>
              <a:rPr lang="en-US" baseline="0" dirty="0" smtClean="0"/>
              <a:t>Use as opportunity to say GLN3 go see my team members’ </a:t>
            </a:r>
            <a:r>
              <a:rPr lang="en-US" baseline="0" dirty="0" smtClean="0"/>
              <a:t>posters</a:t>
            </a:r>
          </a:p>
          <a:p>
            <a:endParaRPr lang="en-US" baseline="0" dirty="0" smtClean="0"/>
          </a:p>
          <a:p>
            <a:r>
              <a:rPr lang="en-US" baseline="0" dirty="0" smtClean="0"/>
              <a:t>Mention that we are only modeling the cold shock phase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25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</a:t>
            </a:r>
            <a:r>
              <a:rPr lang="en-US" baseline="0" dirty="0" smtClean="0"/>
              <a:t> cold shock doing in lab</a:t>
            </a:r>
          </a:p>
          <a:p>
            <a:r>
              <a:rPr lang="en-US" baseline="0" dirty="0" smtClean="0"/>
              <a:t>Provide more context</a:t>
            </a:r>
          </a:p>
          <a:p>
            <a:r>
              <a:rPr lang="en-US" baseline="0" dirty="0" smtClean="0"/>
              <a:t>Explain where data came from </a:t>
            </a:r>
          </a:p>
          <a:p>
            <a:r>
              <a:rPr lang="en-US" baseline="0" dirty="0" smtClean="0"/>
              <a:t>Emphasize that this is the input data for the model </a:t>
            </a:r>
          </a:p>
          <a:p>
            <a:r>
              <a:rPr lang="en-US" baseline="0" dirty="0" smtClean="0"/>
              <a:t>Third bullet point </a:t>
            </a:r>
          </a:p>
          <a:p>
            <a:r>
              <a:rPr lang="en-US" baseline="0" dirty="0" smtClean="0"/>
              <a:t>Why we deleted certain genes </a:t>
            </a:r>
          </a:p>
          <a:p>
            <a:r>
              <a:rPr lang="en-US" baseline="0" dirty="0" smtClean="0"/>
              <a:t>Explain which deletion strain I’m using, why I’m focusing on it </a:t>
            </a:r>
          </a:p>
          <a:p>
            <a:r>
              <a:rPr lang="en-US" baseline="0" dirty="0" smtClean="0"/>
              <a:t>Use as opportunity to say GLN3 go see my team members’ </a:t>
            </a:r>
            <a:r>
              <a:rPr lang="en-US" baseline="0" dirty="0" smtClean="0"/>
              <a:t>posters</a:t>
            </a:r>
          </a:p>
          <a:p>
            <a:endParaRPr lang="en-US" baseline="0" dirty="0" smtClean="0"/>
          </a:p>
          <a:p>
            <a:r>
              <a:rPr lang="en-US" baseline="0" dirty="0" smtClean="0"/>
              <a:t>Add back in deletion strains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25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6648-BF7B-124B-B29D-0143D5F3FCB6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82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6648-BF7B-124B-B29D-0143D5F3FCB6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2962-0523-0343-BCEB-8C62B16A9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303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6648-BF7B-124B-B29D-0143D5F3FCB6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2962-0523-0343-BCEB-8C62B16A9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07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6648-BF7B-124B-B29D-0143D5F3FCB6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2962-0523-0343-BCEB-8C62B16A9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298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6648-BF7B-124B-B29D-0143D5F3FCB6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2962-0523-0343-BCEB-8C62B16A9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94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6648-BF7B-124B-B29D-0143D5F3FCB6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2962-0523-0343-BCEB-8C62B16A9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03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6648-BF7B-124B-B29D-0143D5F3FCB6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2962-0523-0343-BCEB-8C62B16A9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752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6648-BF7B-124B-B29D-0143D5F3FCB6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2962-0523-0343-BCEB-8C62B16A9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43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6648-BF7B-124B-B29D-0143D5F3FCB6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2962-0523-0343-BCEB-8C62B16A9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842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6648-BF7B-124B-B29D-0143D5F3FCB6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2962-0523-0343-BCEB-8C62B16A9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10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6648-BF7B-124B-B29D-0143D5F3FCB6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2962-0523-0343-BCEB-8C62B16A9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931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76648-BF7B-124B-B29D-0143D5F3FCB6}" type="datetimeFigureOut">
              <a:rPr lang="en-US" smtClean="0"/>
              <a:t>3/18/2016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D2962-0523-0343-BCEB-8C62B16A9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86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7" r:id="rId1"/>
    <p:sldLayoutId id="2147484168" r:id="rId2"/>
    <p:sldLayoutId id="2147484169" r:id="rId3"/>
    <p:sldLayoutId id="2147484170" r:id="rId4"/>
    <p:sldLayoutId id="2147484171" r:id="rId5"/>
    <p:sldLayoutId id="2147484172" r:id="rId6"/>
    <p:sldLayoutId id="2147484173" r:id="rId7"/>
    <p:sldLayoutId id="2147484174" r:id="rId8"/>
    <p:sldLayoutId id="2147484175" r:id="rId9"/>
    <p:sldLayoutId id="2147484176" r:id="rId10"/>
    <p:sldLayoutId id="214748417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image" Target="../media/image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5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png"/><Relationship Id="rId5" Type="http://schemas.openxmlformats.org/officeDocument/2006/relationships/image" Target="../media/image11.wmf"/><Relationship Id="rId4" Type="http://schemas.openxmlformats.org/officeDocument/2006/relationships/oleObject" Target="../embeddings/oleObject6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2.png"/><Relationship Id="rId5" Type="http://schemas.openxmlformats.org/officeDocument/2006/relationships/image" Target="../media/image11.wmf"/><Relationship Id="rId4" Type="http://schemas.openxmlformats.org/officeDocument/2006/relationships/oleObject" Target="../embeddings/oleObject7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2.png"/><Relationship Id="rId5" Type="http://schemas.openxmlformats.org/officeDocument/2006/relationships/image" Target="../media/image11.wmf"/><Relationship Id="rId4" Type="http://schemas.openxmlformats.org/officeDocument/2006/relationships/oleObject" Target="../embeddings/oleObject8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7.jp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0.jpg"/><Relationship Id="rId7" Type="http://schemas.openxmlformats.org/officeDocument/2006/relationships/chart" Target="../charts/chart6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11" Type="http://schemas.openxmlformats.org/officeDocument/2006/relationships/image" Target="../media/image24.png"/><Relationship Id="rId5" Type="http://schemas.openxmlformats.org/officeDocument/2006/relationships/image" Target="../media/image18.jpg"/><Relationship Id="rId10" Type="http://schemas.openxmlformats.org/officeDocument/2006/relationships/image" Target="../media/image23.png"/><Relationship Id="rId4" Type="http://schemas.openxmlformats.org/officeDocument/2006/relationships/image" Target="../media/image19.jpg"/><Relationship Id="rId9" Type="http://schemas.openxmlformats.org/officeDocument/2006/relationships/image" Target="../media/image2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7" Type="http://schemas.openxmlformats.org/officeDocument/2006/relationships/chart" Target="../charts/chart8.xm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7.xml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jpg"/><Relationship Id="rId7" Type="http://schemas.openxmlformats.org/officeDocument/2006/relationships/image" Target="../media/image30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g"/><Relationship Id="rId10" Type="http://schemas.openxmlformats.org/officeDocument/2006/relationships/chart" Target="../charts/chart9.xml"/><Relationship Id="rId4" Type="http://schemas.openxmlformats.org/officeDocument/2006/relationships/image" Target="../media/image27.jpg"/><Relationship Id="rId9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74443"/>
            <a:ext cx="9144000" cy="3714104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n w="18415" cmpd="sng">
                  <a:noFill/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/>
                <a:cs typeface="Century Gothic"/>
              </a:rPr>
              <a:t>Mathematical Modeling Shows </a:t>
            </a:r>
            <a:br>
              <a:rPr lang="en-US" sz="3200" b="1" dirty="0" smtClean="0">
                <a:ln w="18415" cmpd="sng">
                  <a:noFill/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/>
                <a:cs typeface="Century Gothic"/>
              </a:rPr>
            </a:br>
            <a:r>
              <a:rPr lang="en-US" sz="3200" b="1" dirty="0" smtClean="0">
                <a:ln w="18415" cmpd="sng">
                  <a:noFill/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/>
                <a:cs typeface="Century Gothic"/>
              </a:rPr>
              <a:t>that </a:t>
            </a:r>
            <a:r>
              <a:rPr lang="en-US" sz="3200" b="1" dirty="0" smtClean="0">
                <a:ln w="18415" cmpd="sng">
                  <a:noFill/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/>
                <a:cs typeface="Century Gothic"/>
              </a:rPr>
              <a:t>Gln3 </a:t>
            </a:r>
            <a:r>
              <a:rPr lang="en-US" sz="3200" b="1" dirty="0" smtClean="0">
                <a:ln w="18415" cmpd="sng">
                  <a:noFill/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/>
                <a:cs typeface="Century Gothic"/>
              </a:rPr>
              <a:t>Affects the </a:t>
            </a:r>
            <a:r>
              <a:rPr lang="en-US" sz="3200" b="1" dirty="0" smtClean="0">
                <a:ln w="18415" cmpd="sng">
                  <a:noFill/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/>
                <a:cs typeface="Century Gothic"/>
              </a:rPr>
              <a:t>Dynamics</a:t>
            </a:r>
            <a:r>
              <a:rPr lang="en-US" sz="3200" b="1" dirty="0">
                <a:ln w="18415" cmpd="sng">
                  <a:noFill/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/>
                <a:cs typeface="Century Gothic"/>
              </a:rPr>
              <a:t> </a:t>
            </a:r>
            <a:r>
              <a:rPr lang="en-US" sz="3200" b="1" dirty="0" smtClean="0">
                <a:ln w="18415" cmpd="sng">
                  <a:noFill/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/>
                <a:cs typeface="Century Gothic"/>
              </a:rPr>
              <a:t>of </a:t>
            </a:r>
            <a:r>
              <a:rPr lang="en-US" sz="3200" b="1" dirty="0" smtClean="0">
                <a:ln w="18415" cmpd="sng">
                  <a:noFill/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/>
                <a:cs typeface="Century Gothic"/>
              </a:rPr>
              <a:t>the </a:t>
            </a:r>
            <a:r>
              <a:rPr lang="en-US" sz="3200" b="1" dirty="0" smtClean="0">
                <a:ln w="18415" cmpd="sng">
                  <a:noFill/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/>
                <a:cs typeface="Century Gothic"/>
              </a:rPr>
              <a:t/>
            </a:r>
            <a:br>
              <a:rPr lang="en-US" sz="3200" b="1" dirty="0" smtClean="0">
                <a:ln w="18415" cmpd="sng">
                  <a:noFill/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/>
                <a:cs typeface="Century Gothic"/>
              </a:rPr>
            </a:br>
            <a:r>
              <a:rPr lang="en-US" sz="3200" b="1" dirty="0" smtClean="0">
                <a:ln w="18415" cmpd="sng">
                  <a:noFill/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/>
                <a:cs typeface="Century Gothic"/>
              </a:rPr>
              <a:t>Gene </a:t>
            </a:r>
            <a:r>
              <a:rPr lang="en-US" sz="3200" b="1" dirty="0" smtClean="0">
                <a:ln w="18415" cmpd="sng">
                  <a:noFill/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/>
                <a:cs typeface="Century Gothic"/>
              </a:rPr>
              <a:t>Regulatory Network Controlling the </a:t>
            </a:r>
            <a:r>
              <a:rPr lang="en-US" sz="3200" b="1" dirty="0" smtClean="0">
                <a:ln w="18415" cmpd="sng">
                  <a:noFill/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/>
                <a:cs typeface="Century Gothic"/>
              </a:rPr>
              <a:t>Cold Shock </a:t>
            </a:r>
            <a:r>
              <a:rPr lang="en-US" sz="3200" b="1" dirty="0" smtClean="0">
                <a:ln w="18415" cmpd="sng">
                  <a:noFill/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/>
                <a:cs typeface="Century Gothic"/>
              </a:rPr>
              <a:t>Response in </a:t>
            </a:r>
            <a:br>
              <a:rPr lang="en-US" sz="3200" b="1" dirty="0" smtClean="0">
                <a:ln w="18415" cmpd="sng">
                  <a:noFill/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/>
                <a:cs typeface="Century Gothic"/>
              </a:rPr>
            </a:br>
            <a:r>
              <a:rPr lang="en-US" sz="3200" b="1" i="1" dirty="0" smtClean="0">
                <a:ln w="18415" cmpd="sng">
                  <a:noFill/>
                  <a:prstDash val="solid"/>
                </a:ln>
                <a:solidFill>
                  <a:srgbClr val="008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/>
                <a:cs typeface="Century Gothic"/>
              </a:rPr>
              <a:t>Saccharomyces cerevisiae</a:t>
            </a:r>
            <a:r>
              <a:rPr lang="en-US" sz="4000" b="1" dirty="0" smtClean="0">
                <a:ln w="18415" cmpd="sng">
                  <a:noFill/>
                  <a:prstDash val="solid"/>
                </a:ln>
                <a:solidFill>
                  <a:srgbClr val="93CDDD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/>
                <a:cs typeface="Century Gothic"/>
              </a:rPr>
              <a:t/>
            </a:r>
            <a:br>
              <a:rPr lang="en-US" sz="4000" b="1" dirty="0" smtClean="0">
                <a:ln w="18415" cmpd="sng">
                  <a:noFill/>
                  <a:prstDash val="solid"/>
                </a:ln>
                <a:solidFill>
                  <a:srgbClr val="93CDDD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/>
                <a:cs typeface="Century Gothic"/>
              </a:rPr>
            </a:br>
            <a:endParaRPr lang="en-US" sz="4000" b="1" dirty="0">
              <a:ln w="18415" cmpd="sng">
                <a:noFill/>
                <a:prstDash val="solid"/>
              </a:ln>
              <a:solidFill>
                <a:srgbClr val="93CDDD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Gothic"/>
              <a:cs typeface="Century Gothic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57473"/>
            <a:ext cx="7653008" cy="2658328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latin typeface="Century Gothic"/>
                <a:cs typeface="Century Gothic"/>
              </a:rPr>
              <a:t>Tessa A. Morris</a:t>
            </a:r>
            <a:r>
              <a:rPr lang="en-US" sz="2400" dirty="0" smtClean="0">
                <a:solidFill>
                  <a:schemeClr val="tx1"/>
                </a:solidFill>
                <a:latin typeface="Century Gothic"/>
                <a:cs typeface="Century Gothic"/>
              </a:rPr>
              <a:t>, Kristen M. </a:t>
            </a:r>
            <a:r>
              <a:rPr lang="en-US" sz="2400" dirty="0" err="1" smtClean="0">
                <a:solidFill>
                  <a:schemeClr val="tx1"/>
                </a:solidFill>
                <a:latin typeface="Century Gothic"/>
                <a:cs typeface="Century Gothic"/>
              </a:rPr>
              <a:t>Horstmann</a:t>
            </a:r>
            <a:r>
              <a:rPr lang="en-US" sz="2400" dirty="0" smtClean="0">
                <a:solidFill>
                  <a:schemeClr val="tx1"/>
                </a:solidFill>
                <a:latin typeface="Century Gothic"/>
                <a:cs typeface="Century Gothic"/>
              </a:rPr>
              <a:t>, </a:t>
            </a:r>
            <a:r>
              <a:rPr lang="en-US" sz="2400" dirty="0" smtClean="0">
                <a:solidFill>
                  <a:schemeClr val="tx1"/>
                </a:solidFill>
                <a:latin typeface="Century Gothic"/>
                <a:cs typeface="Century Gothic"/>
              </a:rPr>
              <a:t>               Brandon </a:t>
            </a:r>
            <a:r>
              <a:rPr lang="en-US" sz="2400" dirty="0" smtClean="0">
                <a:solidFill>
                  <a:schemeClr val="tx1"/>
                </a:solidFill>
                <a:latin typeface="Century Gothic"/>
                <a:cs typeface="Century Gothic"/>
              </a:rPr>
              <a:t>Klein, Ben G. Fitzpatrick, </a:t>
            </a:r>
            <a:r>
              <a:rPr lang="en-US" sz="2400" dirty="0" err="1" smtClean="0">
                <a:solidFill>
                  <a:schemeClr val="tx1"/>
                </a:solidFill>
                <a:latin typeface="Century Gothic"/>
                <a:cs typeface="Century Gothic"/>
              </a:rPr>
              <a:t>Kam</a:t>
            </a:r>
            <a:r>
              <a:rPr lang="en-US" sz="2400" dirty="0" smtClean="0">
                <a:solidFill>
                  <a:schemeClr val="tx1"/>
                </a:solidFill>
                <a:latin typeface="Century Gothic"/>
                <a:cs typeface="Century Gothic"/>
              </a:rPr>
              <a:t> D. </a:t>
            </a:r>
            <a:r>
              <a:rPr lang="en-US" sz="2400" dirty="0" err="1" smtClean="0">
                <a:solidFill>
                  <a:schemeClr val="tx1"/>
                </a:solidFill>
                <a:latin typeface="Century Gothic"/>
                <a:cs typeface="Century Gothic"/>
              </a:rPr>
              <a:t>Dahlquist</a:t>
            </a:r>
            <a:endParaRPr lang="en-US" sz="2400" dirty="0" smtClean="0">
              <a:solidFill>
                <a:schemeClr val="tx1"/>
              </a:solidFill>
              <a:latin typeface="Century Gothic"/>
              <a:cs typeface="Century Gothic"/>
            </a:endParaRPr>
          </a:p>
          <a:p>
            <a:r>
              <a:rPr lang="en-US" sz="2400" b="1" dirty="0" smtClean="0">
                <a:solidFill>
                  <a:schemeClr val="tx1"/>
                </a:solidFill>
                <a:latin typeface="Century Gothic"/>
                <a:cs typeface="Century Gothic"/>
              </a:rPr>
              <a:t>Departments of Biology and Mathematics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Century Gothic"/>
                <a:cs typeface="Century Gothic"/>
              </a:rPr>
              <a:t>Loyola Marymount University 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Century Gothic"/>
                <a:cs typeface="Century Gothic"/>
              </a:rPr>
              <a:t>Undergraduate Research Symposium 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Century Gothic"/>
                <a:cs typeface="Century Gothic"/>
              </a:rPr>
              <a:t>March 19, 2016</a:t>
            </a:r>
            <a:endParaRPr lang="en-US" sz="2400" b="1" dirty="0" smtClean="0">
              <a:solidFill>
                <a:schemeClr val="tx1"/>
              </a:solidFill>
              <a:latin typeface="Century Gothic"/>
              <a:cs typeface="Century Gothic"/>
            </a:endParaRPr>
          </a:p>
          <a:p>
            <a:endParaRPr lang="en-US" sz="24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7623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Yeast Cells with Particular Transcription Factors Deleted are Harvested Before, During, and After Cold Shock</a:t>
            </a:r>
            <a:endParaRPr lang="en-US" sz="2400" b="1" i="1" dirty="0">
              <a:solidFill>
                <a:srgbClr val="008000"/>
              </a:solidFill>
              <a:latin typeface="Century Gothic"/>
              <a:cs typeface="Century Gothic"/>
            </a:endParaRPr>
          </a:p>
        </p:txBody>
      </p:sp>
      <p:pic>
        <p:nvPicPr>
          <p:cNvPr id="14" name="Picture 4" descr="ExperimentalMethods_with-t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8013357" cy="553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06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Microarray Data is Used to Observe Changes in Gene Expression 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for All 6000 </a:t>
            </a:r>
            <a:r>
              <a:rPr lang="en-US" sz="2400" b="1" dirty="0">
                <a:solidFill>
                  <a:srgbClr val="008000"/>
                </a:solidFill>
                <a:latin typeface="Century Gothic"/>
                <a:cs typeface="Century Gothic"/>
              </a:rPr>
              <a:t>G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enes 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in Yeast</a:t>
            </a:r>
            <a:endParaRPr lang="en-US" sz="2400" b="1" i="1" dirty="0">
              <a:solidFill>
                <a:srgbClr val="008000"/>
              </a:solidFill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6800" y="1600200"/>
            <a:ext cx="6350000" cy="45259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2000" dirty="0" smtClean="0">
                <a:latin typeface="Century Gothic"/>
                <a:cs typeface="Century Gothic"/>
              </a:rPr>
              <a:t>Each </a:t>
            </a:r>
            <a:r>
              <a:rPr lang="en-US" sz="2000" dirty="0" smtClean="0">
                <a:latin typeface="Century Gothic"/>
                <a:cs typeface="Century Gothic"/>
              </a:rPr>
              <a:t>spot contains DNA from one gene.</a:t>
            </a:r>
          </a:p>
          <a:p>
            <a:pPr lvl="1"/>
            <a:r>
              <a:rPr lang="en-US" sz="2000" dirty="0" smtClean="0">
                <a:latin typeface="Century Gothic"/>
                <a:cs typeface="Century Gothic"/>
              </a:rPr>
              <a:t>For each Spot: </a:t>
            </a:r>
            <a:endParaRPr lang="en-US" sz="2000" dirty="0">
              <a:latin typeface="Century Gothic"/>
              <a:cs typeface="Century Gothic"/>
            </a:endParaRPr>
          </a:p>
          <a:p>
            <a:pPr lvl="2"/>
            <a:r>
              <a:rPr lang="en-US" sz="1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Century Gothic"/>
                <a:cs typeface="Century Gothic"/>
              </a:rPr>
              <a:t>Increase </a:t>
            </a:r>
            <a:r>
              <a:rPr lang="en-US" sz="16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Century Gothic"/>
                <a:cs typeface="Century Gothic"/>
              </a:rPr>
              <a:t>Expression</a:t>
            </a:r>
            <a:endParaRPr lang="en-US" sz="1600" b="1" dirty="0" smtClean="0">
              <a:latin typeface="Century Gothic"/>
              <a:cs typeface="Century Gothic"/>
            </a:endParaRPr>
          </a:p>
          <a:p>
            <a:pPr lvl="2"/>
            <a:r>
              <a:rPr lang="en-US" sz="1600" b="1" dirty="0" smtClean="0">
                <a:ln w="3175" cmpd="sng">
                  <a:solidFill>
                    <a:srgbClr val="008000"/>
                  </a:solidFill>
                </a:ln>
                <a:solidFill>
                  <a:srgbClr val="00B050"/>
                </a:solidFill>
                <a:latin typeface="Century Gothic"/>
                <a:cs typeface="Century Gothic"/>
              </a:rPr>
              <a:t>Decrease </a:t>
            </a:r>
            <a:r>
              <a:rPr lang="en-US" sz="1600" b="1" dirty="0" smtClean="0">
                <a:ln>
                  <a:solidFill>
                    <a:srgbClr val="008000"/>
                  </a:solidFill>
                </a:ln>
                <a:solidFill>
                  <a:srgbClr val="008000"/>
                </a:solidFill>
                <a:latin typeface="Century Gothic"/>
                <a:cs typeface="Century Gothic"/>
              </a:rPr>
              <a:t>Expression</a:t>
            </a:r>
            <a:endParaRPr lang="en-US" sz="1600" b="1" dirty="0">
              <a:latin typeface="Century Gothic"/>
              <a:cs typeface="Century Gothic"/>
            </a:endParaRPr>
          </a:p>
          <a:p>
            <a:pPr lvl="2"/>
            <a:r>
              <a:rPr lang="en-US" sz="1600" b="1" dirty="0" smtClean="0">
                <a:ln>
                  <a:solidFill>
                    <a:srgbClr val="000000"/>
                  </a:solidFill>
                </a:ln>
                <a:solidFill>
                  <a:srgbClr val="FFFF00"/>
                </a:solidFill>
                <a:latin typeface="Century Gothic"/>
                <a:cs typeface="Century Gothic"/>
              </a:rPr>
              <a:t>No Change in </a:t>
            </a:r>
            <a:r>
              <a:rPr lang="en-US" sz="16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Century Gothic"/>
                <a:cs typeface="Century Gothic"/>
              </a:rPr>
              <a:t>Expression</a:t>
            </a:r>
          </a:p>
          <a:p>
            <a:r>
              <a:rPr lang="en-US" sz="2000" dirty="0" smtClean="0">
                <a:latin typeface="Century Gothic"/>
                <a:cs typeface="Century Gothic"/>
              </a:rPr>
              <a:t>DNA microarray experiments were performed for the wild type and five transcription factor deletion strains</a:t>
            </a:r>
            <a:r>
              <a:rPr lang="en-US" sz="2000" dirty="0" smtClean="0">
                <a:latin typeface="Century Gothic"/>
                <a:cs typeface="Century Gothic"/>
              </a:rPr>
              <a:t>.</a:t>
            </a:r>
          </a:p>
          <a:p>
            <a:r>
              <a:rPr lang="en-US" sz="2000" dirty="0" smtClean="0">
                <a:latin typeface="Century Gothic"/>
                <a:cs typeface="Century Gothic"/>
              </a:rPr>
              <a:t>For my analysis I focused on the gln3 deletion strain. </a:t>
            </a:r>
          </a:p>
          <a:p>
            <a:r>
              <a:rPr lang="en-US" sz="2000" dirty="0" smtClean="0">
                <a:latin typeface="Century Gothic"/>
                <a:cs typeface="Century Gothic"/>
              </a:rPr>
              <a:t>A strain deleted for gln3 has impaired growth at cold temperatures, so we felt it would be a key gene in the network.</a:t>
            </a:r>
            <a:endParaRPr lang="en-US" sz="2000" dirty="0" smtClean="0">
              <a:latin typeface="Century Gothic"/>
              <a:cs typeface="Century Gothic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02" t="7217" r="33441" b="6125"/>
          <a:stretch/>
        </p:blipFill>
        <p:spPr bwMode="auto">
          <a:xfrm>
            <a:off x="152217" y="1417638"/>
            <a:ext cx="1257483" cy="399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3" t="18221" r="16667" b="16702"/>
          <a:stretch>
            <a:fillRect/>
          </a:stretch>
        </p:blipFill>
        <p:spPr bwMode="auto">
          <a:xfrm>
            <a:off x="1138335" y="3065092"/>
            <a:ext cx="1198465" cy="12484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812800" y="2082800"/>
            <a:ext cx="215900" cy="165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028700" y="2082800"/>
            <a:ext cx="1308100" cy="982292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30165" y="2247900"/>
            <a:ext cx="308170" cy="2065593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2216" y="5541388"/>
            <a:ext cx="21845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entury Gothic"/>
                <a:cs typeface="Century Gothic"/>
              </a:rPr>
              <a:t>Sample Microarray Slide from the </a:t>
            </a:r>
            <a:r>
              <a:rPr lang="en-US" sz="1400" dirty="0" err="1" smtClean="0">
                <a:latin typeface="Century Gothic"/>
                <a:cs typeface="Century Gothic"/>
              </a:rPr>
              <a:t>Dahlquist</a:t>
            </a:r>
            <a:r>
              <a:rPr lang="en-US" sz="1400" dirty="0" smtClean="0">
                <a:latin typeface="Century Gothic"/>
                <a:cs typeface="Century Gothic"/>
              </a:rPr>
              <a:t> Lab</a:t>
            </a:r>
            <a:endParaRPr lang="en-US" sz="14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7507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A Family of Networks for the</a:t>
            </a:r>
            <a:r>
              <a:rPr lang="en-US" sz="2400" b="1" dirty="0">
                <a:solidFill>
                  <a:srgbClr val="008000"/>
                </a:solidFill>
                <a:latin typeface="Century Gothic"/>
                <a:cs typeface="Century Gothic"/>
              </a:rPr>
              <a:t>Δgln3 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Deletion Strain Was Compared to Investigate the Cold Shock Response of Yeast  </a:t>
            </a:r>
            <a:endParaRPr lang="en-US" sz="2400" b="1" i="1" dirty="0">
              <a:solidFill>
                <a:srgbClr val="008000"/>
              </a:solidFill>
              <a:latin typeface="Century Gothic"/>
              <a:cs typeface="Century Gothic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145219"/>
            <a:ext cx="8229600" cy="4525963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Yeast Respond to Cold </a:t>
            </a:r>
            <a:r>
              <a:rPr lang="en-US" sz="2200" b="1" dirty="0">
                <a:solidFill>
                  <a:srgbClr val="7F7F7F"/>
                </a:solidFill>
                <a:latin typeface="Century Gothic"/>
                <a:cs typeface="Century Gothic"/>
              </a:rPr>
              <a:t>S</a:t>
            </a:r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hock by Changing </a:t>
            </a:r>
            <a:r>
              <a:rPr lang="en-US" sz="2200" b="1" dirty="0">
                <a:solidFill>
                  <a:srgbClr val="7F7F7F"/>
                </a:solidFill>
                <a:latin typeface="Century Gothic"/>
                <a:cs typeface="Century Gothic"/>
              </a:rPr>
              <a:t>G</a:t>
            </a:r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ene Expression.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Microarray Data was </a:t>
            </a:r>
            <a:r>
              <a:rPr lang="en-US" sz="2200" b="1" dirty="0">
                <a:solidFill>
                  <a:srgbClr val="7F7F7F"/>
                </a:solidFill>
                <a:latin typeface="Century Gothic"/>
                <a:cs typeface="Century Gothic"/>
              </a:rPr>
              <a:t>Generated </a:t>
            </a:r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 for Yeast Under Cold Shock Conditions.</a:t>
            </a:r>
          </a:p>
          <a:p>
            <a:r>
              <a:rPr lang="en-US" sz="2200" b="1" dirty="0" smtClean="0">
                <a:latin typeface="Century Gothic"/>
                <a:cs typeface="Century Gothic"/>
              </a:rPr>
              <a:t>A Family of Related Networks Was Generated from the YEASTRACT Database.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The Dynamics of Each Gene in the Network was Modeled Using Ordinary Differential Equations.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L-curve Analysis Was Performed to Determine the Best </a:t>
            </a:r>
            <a:r>
              <a:rPr lang="el-GR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α</a:t>
            </a:r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The Family of Related Network Were Compared to Determine Which Size Network </a:t>
            </a:r>
            <a:r>
              <a:rPr lang="en-US" sz="2200" b="1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200" b="1" dirty="0" smtClean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odels </a:t>
            </a:r>
            <a:r>
              <a:rPr lang="en-US" sz="2200" b="1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200" b="1" dirty="0" smtClean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Data Best. </a:t>
            </a:r>
            <a:endParaRPr lang="en-US" sz="2200" b="1" dirty="0" smtClean="0">
              <a:solidFill>
                <a:srgbClr val="7F7F7F"/>
              </a:solidFill>
              <a:latin typeface="Century Gothic"/>
              <a:cs typeface="Century Gothic"/>
            </a:endParaRPr>
          </a:p>
          <a:p>
            <a:endParaRPr lang="en-US" sz="2000" b="1" dirty="0" smtClean="0">
              <a:latin typeface="Century Gothic"/>
              <a:cs typeface="Century Gothic"/>
            </a:endParaRPr>
          </a:p>
          <a:p>
            <a:endParaRPr lang="en-US" sz="2000" b="1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8966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36"/>
            <a:ext cx="91440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The </a:t>
            </a:r>
            <a:r>
              <a:rPr lang="en-US" sz="2400" b="1" i="1" dirty="0" smtClean="0">
                <a:solidFill>
                  <a:srgbClr val="008000"/>
                </a:solidFill>
                <a:latin typeface="Century Gothic"/>
                <a:cs typeface="Century Gothic"/>
              </a:rPr>
              <a:t>Δgln3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  Strain Microarray Data Was Used to Derive a Family of Related GRNs from the YEASTRACT Database</a:t>
            </a:r>
            <a:endParaRPr lang="en-US" sz="2400" dirty="0">
              <a:solidFill>
                <a:srgbClr val="008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1040272"/>
              </p:ext>
            </p:extLst>
          </p:nvPr>
        </p:nvGraphicFramePr>
        <p:xfrm>
          <a:off x="1574799" y="1583267"/>
          <a:ext cx="6620933" cy="4360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2646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A “Family” of Related Networks Was Created by Paring Down Genes and Edges from the Largest Network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958618"/>
            <a:ext cx="8229600" cy="2362200"/>
          </a:xfrm>
        </p:spPr>
        <p:txBody>
          <a:bodyPr>
            <a:noAutofit/>
          </a:bodyPr>
          <a:lstStyle/>
          <a:p>
            <a:r>
              <a:rPr lang="en-US" sz="1800" dirty="0" smtClean="0">
                <a:latin typeface="Century Gothic"/>
                <a:cs typeface="Century Gothic"/>
              </a:rPr>
              <a:t>We started with a network of 29 genes made up of the most significant regulators. </a:t>
            </a:r>
          </a:p>
          <a:p>
            <a:r>
              <a:rPr lang="en-US" sz="1800" dirty="0">
                <a:latin typeface="Century Gothic"/>
                <a:cs typeface="Century Gothic"/>
              </a:rPr>
              <a:t>The transcription factors for which we had deletion strain microarray data were added to the list of the 29 most significant regulators to generate the largest GRN we modeled with a total of </a:t>
            </a:r>
            <a:r>
              <a:rPr lang="en-US" sz="1800" dirty="0" smtClean="0">
                <a:latin typeface="Century Gothic"/>
                <a:cs typeface="Century Gothic"/>
              </a:rPr>
              <a:t>32 </a:t>
            </a:r>
            <a:r>
              <a:rPr lang="en-US" sz="1800" dirty="0">
                <a:latin typeface="Century Gothic"/>
                <a:cs typeface="Century Gothic"/>
              </a:rPr>
              <a:t>genes and </a:t>
            </a:r>
            <a:r>
              <a:rPr lang="en-US" sz="1800" dirty="0" smtClean="0">
                <a:latin typeface="Century Gothic"/>
                <a:cs typeface="Century Gothic"/>
              </a:rPr>
              <a:t>110 </a:t>
            </a:r>
            <a:r>
              <a:rPr lang="en-US" sz="1800" dirty="0">
                <a:latin typeface="Century Gothic"/>
                <a:cs typeface="Century Gothic"/>
              </a:rPr>
              <a:t>edges.  </a:t>
            </a:r>
          </a:p>
          <a:p>
            <a:r>
              <a:rPr lang="en-US" sz="1800" dirty="0" smtClean="0">
                <a:latin typeface="Century Gothic"/>
                <a:cs typeface="Century Gothic"/>
              </a:rPr>
              <a:t>Transcription </a:t>
            </a:r>
            <a:r>
              <a:rPr lang="en-US" sz="1800" dirty="0">
                <a:latin typeface="Century Gothic"/>
                <a:cs typeface="Century Gothic"/>
              </a:rPr>
              <a:t>factors and edges were removed from the GRN in a stepwise fashion in order of least to most significant until the network was pared down to </a:t>
            </a:r>
            <a:r>
              <a:rPr lang="en-US" sz="1800" dirty="0" smtClean="0">
                <a:latin typeface="Century Gothic"/>
                <a:cs typeface="Century Gothic"/>
              </a:rPr>
              <a:t>14 </a:t>
            </a:r>
            <a:r>
              <a:rPr lang="en-US" sz="1800" dirty="0">
                <a:latin typeface="Century Gothic"/>
                <a:cs typeface="Century Gothic"/>
              </a:rPr>
              <a:t>genes and </a:t>
            </a:r>
            <a:r>
              <a:rPr lang="en-US" sz="1800" dirty="0" smtClean="0">
                <a:latin typeface="Century Gothic"/>
                <a:cs typeface="Century Gothic"/>
              </a:rPr>
              <a:t>35 edges.</a:t>
            </a:r>
          </a:p>
          <a:p>
            <a:r>
              <a:rPr lang="en-US" sz="1800" dirty="0" smtClean="0">
                <a:latin typeface="Century Gothic"/>
                <a:cs typeface="Century Gothic"/>
              </a:rPr>
              <a:t>We </a:t>
            </a:r>
            <a:r>
              <a:rPr lang="en-US" sz="1800" dirty="0">
                <a:latin typeface="Century Gothic"/>
                <a:cs typeface="Century Gothic"/>
              </a:rPr>
              <a:t>then ran the model on networks with </a:t>
            </a:r>
            <a:r>
              <a:rPr lang="en-US" sz="1800" dirty="0" smtClean="0">
                <a:latin typeface="Century Gothic"/>
                <a:cs typeface="Century Gothic"/>
              </a:rPr>
              <a:t>32, 29, </a:t>
            </a:r>
            <a:r>
              <a:rPr lang="en-US" sz="1800" dirty="0">
                <a:latin typeface="Century Gothic"/>
                <a:cs typeface="Century Gothic"/>
              </a:rPr>
              <a:t>20, and </a:t>
            </a:r>
            <a:r>
              <a:rPr lang="en-US" sz="1800" dirty="0" smtClean="0">
                <a:latin typeface="Century Gothic"/>
                <a:cs typeface="Century Gothic"/>
              </a:rPr>
              <a:t>14 </a:t>
            </a:r>
            <a:r>
              <a:rPr lang="en-US" sz="1800" dirty="0">
                <a:latin typeface="Century Gothic"/>
                <a:cs typeface="Century Gothic"/>
              </a:rPr>
              <a:t>genes.</a:t>
            </a:r>
          </a:p>
        </p:txBody>
      </p:sp>
      <p:pic>
        <p:nvPicPr>
          <p:cNvPr id="5" name="Picture 4" descr="Screen Shot 2016-03-10 at 9.50.4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95" y="4089275"/>
            <a:ext cx="4048822" cy="23144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6403684"/>
            <a:ext cx="4048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entury Gothic"/>
                <a:cs typeface="Century Gothic"/>
              </a:rPr>
              <a:t>32 gene 110 edge network</a:t>
            </a: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95178" y="6403684"/>
            <a:ext cx="4048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entury Gothic"/>
                <a:cs typeface="Century Gothic"/>
              </a:rPr>
              <a:t>14 gene 35 edge network</a:t>
            </a:r>
            <a:endParaRPr lang="en-US" dirty="0">
              <a:latin typeface="Century Gothic"/>
              <a:cs typeface="Century Gothic"/>
            </a:endParaRPr>
          </a:p>
        </p:txBody>
      </p:sp>
      <p:pic>
        <p:nvPicPr>
          <p:cNvPr id="8" name="Picture 7" descr="Screen Shot 2016-03-10 at 9.55.1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833" y="4305514"/>
            <a:ext cx="3142420" cy="2098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7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A Family of Networks for the</a:t>
            </a:r>
            <a:r>
              <a:rPr lang="en-US" sz="2400" b="1" dirty="0">
                <a:solidFill>
                  <a:srgbClr val="008000"/>
                </a:solidFill>
                <a:latin typeface="Century Gothic"/>
                <a:cs typeface="Century Gothic"/>
              </a:rPr>
              <a:t>Δgln3 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Deletion Strain Was Compared to Investigate the Cold Shock Response of Yeast  </a:t>
            </a:r>
            <a:endParaRPr lang="en-US" sz="2400" b="1" i="1" dirty="0">
              <a:solidFill>
                <a:srgbClr val="008000"/>
              </a:solidFill>
              <a:latin typeface="Century Gothic"/>
              <a:cs typeface="Century Gothic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145219"/>
            <a:ext cx="8229600" cy="4525963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Yeast Respond to Cold </a:t>
            </a:r>
            <a:r>
              <a:rPr lang="en-US" sz="2200" b="1" dirty="0">
                <a:solidFill>
                  <a:srgbClr val="7F7F7F"/>
                </a:solidFill>
                <a:latin typeface="Century Gothic"/>
                <a:cs typeface="Century Gothic"/>
              </a:rPr>
              <a:t>S</a:t>
            </a:r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hock by Changing </a:t>
            </a:r>
            <a:r>
              <a:rPr lang="en-US" sz="2200" b="1" dirty="0">
                <a:solidFill>
                  <a:srgbClr val="7F7F7F"/>
                </a:solidFill>
                <a:latin typeface="Century Gothic"/>
                <a:cs typeface="Century Gothic"/>
              </a:rPr>
              <a:t>G</a:t>
            </a:r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ene Expression.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Microarray Data was </a:t>
            </a:r>
            <a:r>
              <a:rPr lang="en-US" sz="2200" b="1" dirty="0">
                <a:solidFill>
                  <a:srgbClr val="7F7F7F"/>
                </a:solidFill>
                <a:latin typeface="Century Gothic"/>
                <a:cs typeface="Century Gothic"/>
              </a:rPr>
              <a:t>Generated </a:t>
            </a:r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 for Yeast Under Cold Shock Conditions.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A Family of Related Networks Was Generated from the YEASTRACT Database.</a:t>
            </a:r>
          </a:p>
          <a:p>
            <a:r>
              <a:rPr lang="en-US" sz="2200" b="1" dirty="0" smtClean="0">
                <a:latin typeface="Century Gothic"/>
                <a:cs typeface="Century Gothic"/>
              </a:rPr>
              <a:t>The Dynamics of Each Gene in the Network was Modeled Using Ordinary Differential Equations.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L-curve Analysis Was Performed to Determine the Best </a:t>
            </a:r>
            <a:r>
              <a:rPr lang="el-GR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α</a:t>
            </a:r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The Family of Related Network Were Compared to Determine Which Size Network </a:t>
            </a:r>
            <a:r>
              <a:rPr lang="en-US" sz="2200" b="1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200" b="1" dirty="0" smtClean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odels </a:t>
            </a:r>
            <a:r>
              <a:rPr lang="en-US" sz="2200" b="1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200" b="1" dirty="0" smtClean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Data Best. </a:t>
            </a:r>
            <a:endParaRPr lang="en-US" sz="2200" b="1" dirty="0" smtClean="0">
              <a:solidFill>
                <a:srgbClr val="7F7F7F"/>
              </a:solidFill>
              <a:latin typeface="Century Gothic"/>
              <a:cs typeface="Century Gothic"/>
            </a:endParaRPr>
          </a:p>
          <a:p>
            <a:endParaRPr lang="en-US" sz="2000" b="1" dirty="0" smtClean="0">
              <a:latin typeface="Century Gothic"/>
              <a:cs typeface="Century Gothic"/>
            </a:endParaRPr>
          </a:p>
          <a:p>
            <a:endParaRPr lang="en-US" sz="2000" b="1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8966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36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dirty="0" err="1" smtClean="0">
                <a:solidFill>
                  <a:srgbClr val="008000"/>
                </a:solidFill>
                <a:latin typeface="Century Gothic"/>
                <a:cs typeface="Century Gothic"/>
              </a:rPr>
              <a:t>GRNmap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 Uses Ordinary Differential  Equations to Model the Dynamics of Each Gene in the Network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622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entury Gothic"/>
                <a:cs typeface="Century Gothic"/>
              </a:rPr>
              <a:t>The MATLAB code and executable are available under an open source license at </a:t>
            </a:r>
          </a:p>
          <a:p>
            <a:pPr marL="0" indent="0">
              <a:buNone/>
            </a:pPr>
            <a:r>
              <a:rPr lang="en-US" sz="2000" dirty="0">
                <a:latin typeface="Century Gothic"/>
                <a:cs typeface="Century Gothic"/>
              </a:rPr>
              <a:t> </a:t>
            </a:r>
            <a:r>
              <a:rPr lang="en-US" sz="2000" dirty="0" smtClean="0">
                <a:latin typeface="Century Gothic"/>
                <a:cs typeface="Century Gothic"/>
              </a:rPr>
              <a:t>    </a:t>
            </a:r>
            <a:r>
              <a:rPr lang="de-DE" sz="2000" dirty="0" smtClean="0">
                <a:latin typeface="Century Gothic"/>
                <a:cs typeface="Century Gothic"/>
              </a:rPr>
              <a:t>https</a:t>
            </a:r>
            <a:r>
              <a:rPr lang="de-DE" sz="2000" dirty="0">
                <a:latin typeface="Century Gothic"/>
                <a:cs typeface="Century Gothic"/>
              </a:rPr>
              <a:t>://</a:t>
            </a:r>
            <a:r>
              <a:rPr lang="de-DE" sz="2000" dirty="0" err="1">
                <a:latin typeface="Century Gothic"/>
                <a:cs typeface="Century Gothic"/>
              </a:rPr>
              <a:t>github.com</a:t>
            </a:r>
            <a:r>
              <a:rPr lang="de-DE" sz="2000" dirty="0">
                <a:latin typeface="Century Gothic"/>
                <a:cs typeface="Century Gothic"/>
              </a:rPr>
              <a:t>/</a:t>
            </a:r>
            <a:r>
              <a:rPr lang="de-DE" sz="2000" dirty="0" err="1">
                <a:latin typeface="Century Gothic"/>
                <a:cs typeface="Century Gothic"/>
              </a:rPr>
              <a:t>kdahlquist</a:t>
            </a:r>
            <a:r>
              <a:rPr lang="de-DE" sz="2000" dirty="0">
                <a:latin typeface="Century Gothic"/>
                <a:cs typeface="Century Gothic"/>
              </a:rPr>
              <a:t>/</a:t>
            </a:r>
            <a:r>
              <a:rPr lang="de-DE" sz="2000" dirty="0" err="1">
                <a:latin typeface="Century Gothic"/>
                <a:cs typeface="Century Gothic"/>
              </a:rPr>
              <a:t>GRNmap</a:t>
            </a:r>
            <a:r>
              <a:rPr lang="de-DE" sz="2000" dirty="0">
                <a:latin typeface="Century Gothic"/>
                <a:cs typeface="Century Gothic"/>
              </a:rPr>
              <a:t>/.</a:t>
            </a:r>
            <a:endParaRPr lang="en-US" sz="2000" dirty="0" smtClean="0">
              <a:latin typeface="Century Gothic"/>
              <a:cs typeface="Century Gothic"/>
            </a:endParaRPr>
          </a:p>
          <a:p>
            <a:r>
              <a:rPr lang="en-US" sz="2000" dirty="0" smtClean="0">
                <a:latin typeface="Century Gothic"/>
                <a:cs typeface="Century Gothic"/>
              </a:rPr>
              <a:t>The expression levels of the individual transcription factors were modeled using mass balance ordinary differential equations with a sigmoidal production function.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6410453"/>
              </p:ext>
            </p:extLst>
          </p:nvPr>
        </p:nvGraphicFramePr>
        <p:xfrm>
          <a:off x="253713" y="4431147"/>
          <a:ext cx="4800600" cy="1188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" name="Equation" r:id="rId3" imgW="2870200" imgH="711200" progId="Equation.3">
                  <p:embed/>
                </p:oleObj>
              </mc:Choice>
              <mc:Fallback>
                <p:oleObj name="Equation" r:id="rId3" imgW="2870200" imgH="71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713" y="4431147"/>
                        <a:ext cx="4800600" cy="118826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5300133" y="3801534"/>
            <a:ext cx="3505200" cy="2362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200" dirty="0">
              <a:latin typeface="Century Gothic"/>
              <a:cs typeface="Century Gothic"/>
            </a:endParaRPr>
          </a:p>
        </p:txBody>
      </p:sp>
      <p:pic>
        <p:nvPicPr>
          <p:cNvPr id="6" name="Picture 2" descr="figure01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792" y="3801534"/>
            <a:ext cx="3650008" cy="2737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801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dirty="0" err="1" smtClean="0">
                <a:solidFill>
                  <a:srgbClr val="008000"/>
                </a:solidFill>
                <a:latin typeface="Century Gothic"/>
                <a:cs typeface="Century Gothic"/>
              </a:rPr>
              <a:t>GRNmap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 Uses Ordinary Differential  Equations to Model the Dynamics of Each Gene in the Network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62200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Century Gothic"/>
                <a:cs typeface="Century Gothic"/>
              </a:rPr>
              <a:t>The MATLAB code and executable are available under an open source license at </a:t>
            </a:r>
          </a:p>
          <a:p>
            <a:pPr marL="0" indent="0">
              <a:buNone/>
            </a:pPr>
            <a:r>
              <a:rPr lang="en-US" sz="2000" dirty="0">
                <a:latin typeface="Century Gothic"/>
                <a:cs typeface="Century Gothic"/>
              </a:rPr>
              <a:t>     </a:t>
            </a:r>
            <a:r>
              <a:rPr lang="de-DE" sz="2000" dirty="0">
                <a:latin typeface="Century Gothic"/>
                <a:cs typeface="Century Gothic"/>
              </a:rPr>
              <a:t>https://</a:t>
            </a:r>
            <a:r>
              <a:rPr lang="de-DE" sz="2000" dirty="0" err="1">
                <a:latin typeface="Century Gothic"/>
                <a:cs typeface="Century Gothic"/>
              </a:rPr>
              <a:t>github.com</a:t>
            </a:r>
            <a:r>
              <a:rPr lang="de-DE" sz="2000" dirty="0">
                <a:latin typeface="Century Gothic"/>
                <a:cs typeface="Century Gothic"/>
              </a:rPr>
              <a:t>/</a:t>
            </a:r>
            <a:r>
              <a:rPr lang="de-DE" sz="2000" dirty="0" err="1">
                <a:latin typeface="Century Gothic"/>
                <a:cs typeface="Century Gothic"/>
              </a:rPr>
              <a:t>kdahlquist</a:t>
            </a:r>
            <a:r>
              <a:rPr lang="de-DE" sz="2000" dirty="0">
                <a:latin typeface="Century Gothic"/>
                <a:cs typeface="Century Gothic"/>
              </a:rPr>
              <a:t>/</a:t>
            </a:r>
            <a:r>
              <a:rPr lang="de-DE" sz="2000" dirty="0" err="1">
                <a:latin typeface="Century Gothic"/>
                <a:cs typeface="Century Gothic"/>
              </a:rPr>
              <a:t>GRNmap</a:t>
            </a:r>
            <a:r>
              <a:rPr lang="de-DE" sz="2000" dirty="0">
                <a:latin typeface="Century Gothic"/>
                <a:cs typeface="Century Gothic"/>
              </a:rPr>
              <a:t>/.</a:t>
            </a:r>
            <a:endParaRPr lang="en-US" sz="2000" dirty="0">
              <a:latin typeface="Century Gothic"/>
              <a:cs typeface="Century Gothic"/>
            </a:endParaRPr>
          </a:p>
          <a:p>
            <a:r>
              <a:rPr lang="en-US" sz="2000" dirty="0">
                <a:latin typeface="Century Gothic"/>
                <a:cs typeface="Century Gothic"/>
              </a:rPr>
              <a:t>The expression levels of the individual transcription factors were modeled using mass balance ordinary differential equations with a sigmoidal production function.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9642379"/>
              </p:ext>
            </p:extLst>
          </p:nvPr>
        </p:nvGraphicFramePr>
        <p:xfrm>
          <a:off x="2002368" y="4513095"/>
          <a:ext cx="4800600" cy="1188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5" name="Equation" r:id="rId3" imgW="2870200" imgH="711200" progId="Equation.3">
                  <p:embed/>
                </p:oleObj>
              </mc:Choice>
              <mc:Fallback>
                <p:oleObj name="Equation" r:id="rId3" imgW="2870200" imgH="71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2368" y="4513095"/>
                        <a:ext cx="4800600" cy="118826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5300133" y="3801534"/>
            <a:ext cx="3505200" cy="2362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200" dirty="0">
              <a:latin typeface="Century Gothic"/>
              <a:cs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58102" y="3962401"/>
            <a:ext cx="409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/>
                <a:cs typeface="Century Gothic"/>
              </a:rPr>
              <a:t>Protein degradation rate for gene </a:t>
            </a:r>
            <a:r>
              <a:rPr lang="en-US" dirty="0" err="1">
                <a:latin typeface="Century Gothic"/>
                <a:cs typeface="Century Gothic"/>
              </a:rPr>
              <a:t>i</a:t>
            </a:r>
            <a:r>
              <a:rPr lang="en-US" dirty="0" smtClean="0">
                <a:latin typeface="Century Gothic"/>
                <a:cs typeface="Century Gothic"/>
              </a:rPr>
              <a:t> </a:t>
            </a: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2571" y="4703776"/>
            <a:ext cx="440267" cy="38136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9" idx="2"/>
            <a:endCxn id="10" idx="0"/>
          </p:cNvCxnSpPr>
          <p:nvPr/>
        </p:nvCxnSpPr>
        <p:spPr>
          <a:xfrm flipH="1">
            <a:off x="6102705" y="4331733"/>
            <a:ext cx="2987" cy="372043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49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156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dirty="0" err="1" smtClean="0">
                <a:solidFill>
                  <a:srgbClr val="008000"/>
                </a:solidFill>
                <a:latin typeface="Century Gothic"/>
                <a:cs typeface="Century Gothic"/>
              </a:rPr>
              <a:t>GRNmap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 Uses Ordinary Differential  Equations to Model the Dynamics of Each Gene in the Network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62200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Century Gothic"/>
                <a:cs typeface="Century Gothic"/>
              </a:rPr>
              <a:t>The MATLAB code and executable are available under an open source license at </a:t>
            </a:r>
          </a:p>
          <a:p>
            <a:pPr marL="0" indent="0">
              <a:buNone/>
            </a:pPr>
            <a:r>
              <a:rPr lang="en-US" sz="2000" dirty="0">
                <a:latin typeface="Century Gothic"/>
                <a:cs typeface="Century Gothic"/>
              </a:rPr>
              <a:t>     </a:t>
            </a:r>
            <a:r>
              <a:rPr lang="de-DE" sz="2000" dirty="0">
                <a:latin typeface="Century Gothic"/>
                <a:cs typeface="Century Gothic"/>
              </a:rPr>
              <a:t>https://</a:t>
            </a:r>
            <a:r>
              <a:rPr lang="de-DE" sz="2000" dirty="0" err="1">
                <a:latin typeface="Century Gothic"/>
                <a:cs typeface="Century Gothic"/>
              </a:rPr>
              <a:t>github.com</a:t>
            </a:r>
            <a:r>
              <a:rPr lang="de-DE" sz="2000" dirty="0">
                <a:latin typeface="Century Gothic"/>
                <a:cs typeface="Century Gothic"/>
              </a:rPr>
              <a:t>/</a:t>
            </a:r>
            <a:r>
              <a:rPr lang="de-DE" sz="2000" dirty="0" err="1">
                <a:latin typeface="Century Gothic"/>
                <a:cs typeface="Century Gothic"/>
              </a:rPr>
              <a:t>kdahlquist</a:t>
            </a:r>
            <a:r>
              <a:rPr lang="de-DE" sz="2000" dirty="0">
                <a:latin typeface="Century Gothic"/>
                <a:cs typeface="Century Gothic"/>
              </a:rPr>
              <a:t>/</a:t>
            </a:r>
            <a:r>
              <a:rPr lang="de-DE" sz="2000" dirty="0" err="1">
                <a:latin typeface="Century Gothic"/>
                <a:cs typeface="Century Gothic"/>
              </a:rPr>
              <a:t>GRNmap</a:t>
            </a:r>
            <a:r>
              <a:rPr lang="de-DE" sz="2000" dirty="0">
                <a:latin typeface="Century Gothic"/>
                <a:cs typeface="Century Gothic"/>
              </a:rPr>
              <a:t>/.</a:t>
            </a:r>
            <a:endParaRPr lang="en-US" sz="2000" dirty="0">
              <a:latin typeface="Century Gothic"/>
              <a:cs typeface="Century Gothic"/>
            </a:endParaRPr>
          </a:p>
          <a:p>
            <a:r>
              <a:rPr lang="en-US" sz="2000" dirty="0">
                <a:latin typeface="Century Gothic"/>
                <a:cs typeface="Century Gothic"/>
              </a:rPr>
              <a:t>The expression levels of the individual transcription factors were modeled using mass balance ordinary differential equations with a sigmoidal production function.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6409332"/>
              </p:ext>
            </p:extLst>
          </p:nvPr>
        </p:nvGraphicFramePr>
        <p:xfrm>
          <a:off x="2015066" y="4513095"/>
          <a:ext cx="4800600" cy="1188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Equation" r:id="rId3" imgW="2870200" imgH="711200" progId="Equation.3">
                  <p:embed/>
                </p:oleObj>
              </mc:Choice>
              <mc:Fallback>
                <p:oleObj name="Equation" r:id="rId3" imgW="2870200" imgH="71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5066" y="4513095"/>
                        <a:ext cx="4800600" cy="118826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5300133" y="3801534"/>
            <a:ext cx="3505200" cy="2362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200" dirty="0">
              <a:latin typeface="Century Gothic"/>
              <a:cs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2498" y="3962401"/>
            <a:ext cx="3840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/>
                <a:cs typeface="Century Gothic"/>
              </a:rPr>
              <a:t>mRNA production rate for gene </a:t>
            </a:r>
            <a:r>
              <a:rPr lang="en-US" dirty="0" err="1" smtClean="0">
                <a:latin typeface="Century Gothic"/>
                <a:cs typeface="Century Gothic"/>
              </a:rPr>
              <a:t>i</a:t>
            </a:r>
            <a:r>
              <a:rPr lang="en-US" dirty="0" smtClean="0">
                <a:latin typeface="Century Gothic"/>
                <a:cs typeface="Century Gothic"/>
              </a:rPr>
              <a:t> </a:t>
            </a: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82534" y="4513095"/>
            <a:ext cx="440267" cy="38136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9" idx="2"/>
            <a:endCxn id="10" idx="0"/>
          </p:cNvCxnSpPr>
          <p:nvPr/>
        </p:nvCxnSpPr>
        <p:spPr>
          <a:xfrm>
            <a:off x="4402668" y="4331733"/>
            <a:ext cx="0" cy="18136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25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229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dirty="0" err="1" smtClean="0">
                <a:solidFill>
                  <a:srgbClr val="008000"/>
                </a:solidFill>
                <a:latin typeface="Century Gothic"/>
                <a:cs typeface="Century Gothic"/>
              </a:rPr>
              <a:t>GRNmap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 Uses Ordinary Differential  Equations to Model the Dynamics of Each Gene in the Network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62200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Century Gothic"/>
                <a:cs typeface="Century Gothic"/>
              </a:rPr>
              <a:t>The MATLAB code and executable are available under an open source license at </a:t>
            </a:r>
          </a:p>
          <a:p>
            <a:pPr marL="0" indent="0">
              <a:buNone/>
            </a:pPr>
            <a:r>
              <a:rPr lang="en-US" sz="2000" dirty="0">
                <a:latin typeface="Century Gothic"/>
                <a:cs typeface="Century Gothic"/>
              </a:rPr>
              <a:t>     </a:t>
            </a:r>
            <a:r>
              <a:rPr lang="de-DE" sz="2000" dirty="0">
                <a:latin typeface="Century Gothic"/>
                <a:cs typeface="Century Gothic"/>
              </a:rPr>
              <a:t>https://</a:t>
            </a:r>
            <a:r>
              <a:rPr lang="de-DE" sz="2000" dirty="0" err="1">
                <a:latin typeface="Century Gothic"/>
                <a:cs typeface="Century Gothic"/>
              </a:rPr>
              <a:t>github.com</a:t>
            </a:r>
            <a:r>
              <a:rPr lang="de-DE" sz="2000" dirty="0">
                <a:latin typeface="Century Gothic"/>
                <a:cs typeface="Century Gothic"/>
              </a:rPr>
              <a:t>/</a:t>
            </a:r>
            <a:r>
              <a:rPr lang="de-DE" sz="2000" dirty="0" err="1">
                <a:latin typeface="Century Gothic"/>
                <a:cs typeface="Century Gothic"/>
              </a:rPr>
              <a:t>kdahlquist</a:t>
            </a:r>
            <a:r>
              <a:rPr lang="de-DE" sz="2000" dirty="0">
                <a:latin typeface="Century Gothic"/>
                <a:cs typeface="Century Gothic"/>
              </a:rPr>
              <a:t>/</a:t>
            </a:r>
            <a:r>
              <a:rPr lang="de-DE" sz="2000" dirty="0" err="1">
                <a:latin typeface="Century Gothic"/>
                <a:cs typeface="Century Gothic"/>
              </a:rPr>
              <a:t>GRNmap</a:t>
            </a:r>
            <a:r>
              <a:rPr lang="de-DE" sz="2000" dirty="0">
                <a:latin typeface="Century Gothic"/>
                <a:cs typeface="Century Gothic"/>
              </a:rPr>
              <a:t>/.</a:t>
            </a:r>
            <a:endParaRPr lang="en-US" sz="2000" dirty="0">
              <a:latin typeface="Century Gothic"/>
              <a:cs typeface="Century Gothic"/>
            </a:endParaRPr>
          </a:p>
          <a:p>
            <a:r>
              <a:rPr lang="en-US" sz="2000" dirty="0">
                <a:latin typeface="Century Gothic"/>
                <a:cs typeface="Century Gothic"/>
              </a:rPr>
              <a:t>The expression levels of the individual transcription factors were modeled using mass balance ordinary differential equations with a sigmoidal production function.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4298832"/>
              </p:ext>
            </p:extLst>
          </p:nvPr>
        </p:nvGraphicFramePr>
        <p:xfrm>
          <a:off x="2002368" y="4491004"/>
          <a:ext cx="4800600" cy="1188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8" name="Equation" r:id="rId3" imgW="2870200" imgH="711200" progId="Equation.3">
                  <p:embed/>
                </p:oleObj>
              </mc:Choice>
              <mc:Fallback>
                <p:oleObj name="Equation" r:id="rId3" imgW="2870200" imgH="71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2368" y="4491004"/>
                        <a:ext cx="4800600" cy="118826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5300133" y="3801534"/>
            <a:ext cx="3505200" cy="2362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200" dirty="0">
              <a:latin typeface="Century Gothic"/>
              <a:cs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48472" y="5840569"/>
            <a:ext cx="42266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entury Gothic"/>
                <a:cs typeface="Century Gothic"/>
              </a:rPr>
              <a:t>weight term </a:t>
            </a:r>
          </a:p>
          <a:p>
            <a:pPr algn="ctr"/>
            <a:r>
              <a:rPr lang="en-US" dirty="0">
                <a:latin typeface="Century Gothic"/>
                <a:cs typeface="Century Gothic"/>
              </a:rPr>
              <a:t>d</a:t>
            </a:r>
            <a:r>
              <a:rPr lang="en-US" dirty="0" smtClean="0">
                <a:latin typeface="Century Gothic"/>
                <a:cs typeface="Century Gothic"/>
              </a:rPr>
              <a:t>etermines the level of activation or </a:t>
            </a:r>
          </a:p>
          <a:p>
            <a:pPr algn="ctr"/>
            <a:r>
              <a:rPr lang="en-US" dirty="0" smtClean="0">
                <a:latin typeface="Century Gothic"/>
                <a:cs typeface="Century Gothic"/>
              </a:rPr>
              <a:t>repression of gene j on gene </a:t>
            </a:r>
            <a:r>
              <a:rPr lang="en-US" dirty="0" err="1">
                <a:latin typeface="Century Gothic"/>
                <a:cs typeface="Century Gothic"/>
              </a:rPr>
              <a:t>i</a:t>
            </a: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41637" y="5056409"/>
            <a:ext cx="440267" cy="38136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9" idx="0"/>
            <a:endCxn id="10" idx="2"/>
          </p:cNvCxnSpPr>
          <p:nvPr/>
        </p:nvCxnSpPr>
        <p:spPr>
          <a:xfrm flipH="1" flipV="1">
            <a:off x="4561771" y="5437771"/>
            <a:ext cx="1" cy="40279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978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Outline</a:t>
            </a:r>
            <a:endParaRPr lang="en-US" sz="2400" b="1" i="1" dirty="0">
              <a:solidFill>
                <a:srgbClr val="008000"/>
              </a:solidFill>
              <a:latin typeface="Century Gothic"/>
              <a:cs typeface="Century Gothic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145219"/>
            <a:ext cx="8229600" cy="4525963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latin typeface="Century Gothic"/>
                <a:cs typeface="Century Gothic"/>
              </a:rPr>
              <a:t>Yeast Respond to Cold </a:t>
            </a:r>
            <a:r>
              <a:rPr lang="en-US" sz="2200" b="1" dirty="0">
                <a:latin typeface="Century Gothic"/>
                <a:cs typeface="Century Gothic"/>
              </a:rPr>
              <a:t>S</a:t>
            </a:r>
            <a:r>
              <a:rPr lang="en-US" sz="2200" b="1" dirty="0" smtClean="0">
                <a:latin typeface="Century Gothic"/>
                <a:cs typeface="Century Gothic"/>
              </a:rPr>
              <a:t>hock by Changing </a:t>
            </a:r>
            <a:r>
              <a:rPr lang="en-US" sz="2200" b="1" dirty="0">
                <a:latin typeface="Century Gothic"/>
                <a:cs typeface="Century Gothic"/>
              </a:rPr>
              <a:t>G</a:t>
            </a:r>
            <a:r>
              <a:rPr lang="en-US" sz="2200" b="1" dirty="0" smtClean="0">
                <a:latin typeface="Century Gothic"/>
                <a:cs typeface="Century Gothic"/>
              </a:rPr>
              <a:t>ene Expression.</a:t>
            </a:r>
          </a:p>
          <a:p>
            <a:r>
              <a:rPr lang="en-US" sz="2200" b="1" dirty="0" smtClean="0">
                <a:latin typeface="Century Gothic"/>
                <a:cs typeface="Century Gothic"/>
              </a:rPr>
              <a:t>Microarray Data was </a:t>
            </a:r>
            <a:r>
              <a:rPr lang="en-US" sz="2200" b="1" dirty="0">
                <a:latin typeface="Century Gothic"/>
                <a:cs typeface="Century Gothic"/>
              </a:rPr>
              <a:t>Generated </a:t>
            </a:r>
            <a:r>
              <a:rPr lang="en-US" sz="2200" b="1" dirty="0" smtClean="0">
                <a:latin typeface="Century Gothic"/>
                <a:cs typeface="Century Gothic"/>
              </a:rPr>
              <a:t> for Yeast Under Cold Shock Conditions.</a:t>
            </a:r>
          </a:p>
          <a:p>
            <a:r>
              <a:rPr lang="en-US" sz="2200" b="1" dirty="0" smtClean="0">
                <a:latin typeface="Century Gothic"/>
                <a:cs typeface="Century Gothic"/>
              </a:rPr>
              <a:t>A Family of Related Networks Was Generated from the YEASTRACT Database.</a:t>
            </a:r>
          </a:p>
          <a:p>
            <a:r>
              <a:rPr lang="en-US" sz="2200" b="1" dirty="0" smtClean="0">
                <a:latin typeface="Century Gothic"/>
                <a:cs typeface="Century Gothic"/>
              </a:rPr>
              <a:t>The Dynamics of Each Gene in the Network was Modeled Using Ordinary Differential Equations.</a:t>
            </a:r>
          </a:p>
          <a:p>
            <a:r>
              <a:rPr lang="en-US" sz="2200" b="1" dirty="0" smtClean="0">
                <a:latin typeface="Century Gothic"/>
                <a:cs typeface="Century Gothic"/>
              </a:rPr>
              <a:t>L-curve Analysis Was Performed to Determine the Best </a:t>
            </a:r>
            <a:r>
              <a:rPr lang="el-GR" sz="2200" b="1" dirty="0" smtClean="0">
                <a:latin typeface="Century Gothic"/>
                <a:cs typeface="Century Gothic"/>
              </a:rPr>
              <a:t>α</a:t>
            </a:r>
            <a:r>
              <a:rPr lang="en-US" sz="2200" b="1" dirty="0" smtClean="0">
                <a:latin typeface="Century Gothic"/>
                <a:cs typeface="Century Gothic"/>
              </a:rPr>
              <a:t>.</a:t>
            </a:r>
          </a:p>
          <a:p>
            <a:r>
              <a:rPr lang="en-US" sz="2200" b="1" dirty="0" smtClean="0">
                <a:latin typeface="Century Gothic"/>
                <a:cs typeface="Century Gothic"/>
              </a:rPr>
              <a:t>The Family of Related Network Were Compared to Determine Which Size Network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odels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Experimental Data Best. </a:t>
            </a:r>
            <a:endParaRPr lang="en-US" sz="2200" b="1" dirty="0" smtClean="0">
              <a:latin typeface="Century Gothic"/>
              <a:cs typeface="Century Gothic"/>
            </a:endParaRPr>
          </a:p>
          <a:p>
            <a:endParaRPr lang="en-US" sz="2000" b="1" dirty="0" smtClean="0">
              <a:latin typeface="Century Gothic"/>
              <a:cs typeface="Century Gothic"/>
            </a:endParaRPr>
          </a:p>
          <a:p>
            <a:endParaRPr lang="en-US" sz="2000" b="1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86752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dirty="0" err="1" smtClean="0">
                <a:solidFill>
                  <a:srgbClr val="008000"/>
                </a:solidFill>
                <a:latin typeface="Century Gothic"/>
                <a:cs typeface="Century Gothic"/>
              </a:rPr>
              <a:t>GRNmap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 Uses Ordinary Differential  Equations to Model the Dynamics of Each Gene in the Network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62200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Century Gothic"/>
                <a:cs typeface="Century Gothic"/>
              </a:rPr>
              <a:t>The MATLAB code and executable are available under an open source license at </a:t>
            </a:r>
          </a:p>
          <a:p>
            <a:pPr marL="0" indent="0">
              <a:buNone/>
            </a:pPr>
            <a:r>
              <a:rPr lang="en-US" sz="2000" dirty="0">
                <a:latin typeface="Century Gothic"/>
                <a:cs typeface="Century Gothic"/>
              </a:rPr>
              <a:t>     </a:t>
            </a:r>
            <a:r>
              <a:rPr lang="de-DE" sz="2000" dirty="0">
                <a:latin typeface="Century Gothic"/>
                <a:cs typeface="Century Gothic"/>
              </a:rPr>
              <a:t>https://</a:t>
            </a:r>
            <a:r>
              <a:rPr lang="de-DE" sz="2000" dirty="0" err="1">
                <a:latin typeface="Century Gothic"/>
                <a:cs typeface="Century Gothic"/>
              </a:rPr>
              <a:t>github.com</a:t>
            </a:r>
            <a:r>
              <a:rPr lang="de-DE" sz="2000" dirty="0">
                <a:latin typeface="Century Gothic"/>
                <a:cs typeface="Century Gothic"/>
              </a:rPr>
              <a:t>/</a:t>
            </a:r>
            <a:r>
              <a:rPr lang="de-DE" sz="2000" dirty="0" err="1">
                <a:latin typeface="Century Gothic"/>
                <a:cs typeface="Century Gothic"/>
              </a:rPr>
              <a:t>kdahlquist</a:t>
            </a:r>
            <a:r>
              <a:rPr lang="de-DE" sz="2000" dirty="0">
                <a:latin typeface="Century Gothic"/>
                <a:cs typeface="Century Gothic"/>
              </a:rPr>
              <a:t>/</a:t>
            </a:r>
            <a:r>
              <a:rPr lang="de-DE" sz="2000" dirty="0" err="1">
                <a:latin typeface="Century Gothic"/>
                <a:cs typeface="Century Gothic"/>
              </a:rPr>
              <a:t>GRNmap</a:t>
            </a:r>
            <a:r>
              <a:rPr lang="de-DE" sz="2000" dirty="0">
                <a:latin typeface="Century Gothic"/>
                <a:cs typeface="Century Gothic"/>
              </a:rPr>
              <a:t>/.</a:t>
            </a:r>
            <a:endParaRPr lang="en-US" sz="2000" dirty="0">
              <a:latin typeface="Century Gothic"/>
              <a:cs typeface="Century Gothic"/>
            </a:endParaRPr>
          </a:p>
          <a:p>
            <a:r>
              <a:rPr lang="en-US" sz="2000" dirty="0">
                <a:latin typeface="Century Gothic"/>
                <a:cs typeface="Century Gothic"/>
              </a:rPr>
              <a:t>The expression levels of the individual transcription factors were modeled using mass balance ordinary differential equations with a sigmoidal production function.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3555697"/>
              </p:ext>
            </p:extLst>
          </p:nvPr>
        </p:nvGraphicFramePr>
        <p:xfrm>
          <a:off x="2002368" y="4491004"/>
          <a:ext cx="4800600" cy="1188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3" name="Equation" r:id="rId4" imgW="2870200" imgH="711200" progId="Equation.3">
                  <p:embed/>
                </p:oleObj>
              </mc:Choice>
              <mc:Fallback>
                <p:oleObj name="Equation" r:id="rId4" imgW="2870200" imgH="71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2368" y="4491004"/>
                        <a:ext cx="4800600" cy="118826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651950" y="5840569"/>
            <a:ext cx="3736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entury Gothic"/>
                <a:cs typeface="Century Gothic"/>
              </a:rPr>
              <a:t>Unique threshold for each gene</a:t>
            </a: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00133" y="5056409"/>
            <a:ext cx="440267" cy="38136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9" idx="0"/>
            <a:endCxn id="10" idx="2"/>
          </p:cNvCxnSpPr>
          <p:nvPr/>
        </p:nvCxnSpPr>
        <p:spPr>
          <a:xfrm flipH="1" flipV="1">
            <a:off x="5520267" y="5437771"/>
            <a:ext cx="6" cy="40279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A Family of Networks for the</a:t>
            </a:r>
            <a:r>
              <a:rPr lang="en-US" sz="2400" b="1" dirty="0">
                <a:solidFill>
                  <a:srgbClr val="008000"/>
                </a:solidFill>
                <a:latin typeface="Century Gothic"/>
                <a:cs typeface="Century Gothic"/>
              </a:rPr>
              <a:t>Δgln3 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Deletion Strain Was Compared to Investigate the Cold Shock Response of Yeast  </a:t>
            </a:r>
            <a:endParaRPr lang="en-US" sz="2400" b="1" i="1" dirty="0">
              <a:solidFill>
                <a:srgbClr val="008000"/>
              </a:solidFill>
              <a:latin typeface="Century Gothic"/>
              <a:cs typeface="Century Gothic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145219"/>
            <a:ext cx="8229600" cy="4525963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Yeast Respond to Cold </a:t>
            </a:r>
            <a:r>
              <a:rPr lang="en-US" sz="2200" b="1" dirty="0">
                <a:solidFill>
                  <a:srgbClr val="7F7F7F"/>
                </a:solidFill>
                <a:latin typeface="Century Gothic"/>
                <a:cs typeface="Century Gothic"/>
              </a:rPr>
              <a:t>S</a:t>
            </a:r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hock by Changing </a:t>
            </a:r>
            <a:r>
              <a:rPr lang="en-US" sz="2200" b="1" dirty="0">
                <a:solidFill>
                  <a:srgbClr val="7F7F7F"/>
                </a:solidFill>
                <a:latin typeface="Century Gothic"/>
                <a:cs typeface="Century Gothic"/>
              </a:rPr>
              <a:t>G</a:t>
            </a:r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ene Expression.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Microarray Data was </a:t>
            </a:r>
            <a:r>
              <a:rPr lang="en-US" sz="2200" b="1" dirty="0">
                <a:solidFill>
                  <a:srgbClr val="7F7F7F"/>
                </a:solidFill>
                <a:latin typeface="Century Gothic"/>
                <a:cs typeface="Century Gothic"/>
              </a:rPr>
              <a:t>Generated </a:t>
            </a:r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 for Yeast Under Cold Shock Conditions.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A Family of Related Networks Was Generated from the YEASTRACT Database.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The Dynamics of Each Gene in the Network was Modeled Using Ordinary Differential Equations.</a:t>
            </a:r>
          </a:p>
          <a:p>
            <a:r>
              <a:rPr lang="en-US" sz="2200" b="1" dirty="0" smtClean="0">
                <a:latin typeface="Century Gothic"/>
                <a:cs typeface="Century Gothic"/>
              </a:rPr>
              <a:t>L-curve Analysis Was Performed to Determine the Best </a:t>
            </a:r>
            <a:r>
              <a:rPr lang="el-GR" sz="2200" b="1" dirty="0" smtClean="0">
                <a:latin typeface="Century Gothic"/>
                <a:cs typeface="Century Gothic"/>
              </a:rPr>
              <a:t>α</a:t>
            </a:r>
            <a:r>
              <a:rPr lang="en-US" sz="2200" b="1" dirty="0" smtClean="0">
                <a:latin typeface="Century Gothic"/>
                <a:cs typeface="Century Gothic"/>
              </a:rPr>
              <a:t>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The Family of Related Network Were Compared to Determine Which Size Network </a:t>
            </a:r>
            <a:r>
              <a:rPr lang="en-US" sz="2200" b="1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200" b="1" dirty="0" smtClean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odels </a:t>
            </a:r>
            <a:r>
              <a:rPr lang="en-US" sz="2200" b="1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200" b="1" dirty="0" smtClean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Data Best. </a:t>
            </a:r>
            <a:endParaRPr lang="en-US" sz="2200" b="1" dirty="0" smtClean="0">
              <a:solidFill>
                <a:srgbClr val="7F7F7F"/>
              </a:solidFill>
              <a:latin typeface="Century Gothic"/>
              <a:cs typeface="Century Gothic"/>
            </a:endParaRPr>
          </a:p>
          <a:p>
            <a:endParaRPr lang="en-US" sz="2000" b="1" dirty="0" smtClean="0">
              <a:latin typeface="Century Gothic"/>
              <a:cs typeface="Century Gothic"/>
            </a:endParaRPr>
          </a:p>
          <a:p>
            <a:endParaRPr lang="en-US" sz="2000" b="1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8966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282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A Penalized Least Squares Approach is Used 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/>
            </a:r>
            <a:b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</a:b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to 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Estimate Parameters</a:t>
            </a:r>
            <a:endParaRPr lang="en-US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5641425"/>
              </p:ext>
            </p:extLst>
          </p:nvPr>
        </p:nvGraphicFramePr>
        <p:xfrm>
          <a:off x="473205" y="1596718"/>
          <a:ext cx="4055997" cy="9108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9" name="Equation" r:id="rId4" imgW="2108200" imgH="444500" progId="Equation.3">
                  <p:embed/>
                </p:oleObj>
              </mc:Choice>
              <mc:Fallback>
                <p:oleObj name="Equation" r:id="rId4" imgW="21082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205" y="1596718"/>
                        <a:ext cx="4055997" cy="91089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4464319" y="2334252"/>
            <a:ext cx="446239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>
                <a:latin typeface="Century Gothic"/>
                <a:cs typeface="Century Gothic"/>
              </a:rPr>
              <a:t>Plotting the </a:t>
            </a:r>
            <a:r>
              <a:rPr lang="en-US" altLang="en-US" sz="2000" dirty="0">
                <a:latin typeface="Century Gothic"/>
                <a:cs typeface="Century Gothic"/>
              </a:rPr>
              <a:t>least squares error function showed that not all the graphs had clear minima</a:t>
            </a:r>
            <a:r>
              <a:rPr lang="en-US" altLang="en-US" sz="2000" dirty="0" smtClean="0">
                <a:latin typeface="Century Gothic"/>
                <a:cs typeface="Century Gothic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n-US" sz="2000" dirty="0"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Century Gothic"/>
                <a:cs typeface="Century Gothic"/>
              </a:rPr>
              <a:t>We added alpha and the penalty term to force the function to minimize on a single solution</a:t>
            </a:r>
            <a:endParaRPr lang="en-US" sz="2000" dirty="0"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endParaRPr lang="en-US" sz="2000" dirty="0" smtClean="0"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Century Gothic"/>
                <a:cs typeface="Century Gothic"/>
              </a:rPr>
              <a:t>We </a:t>
            </a:r>
            <a:r>
              <a:rPr lang="en-US" sz="2000" dirty="0" smtClean="0">
                <a:latin typeface="Century Gothic"/>
                <a:cs typeface="Century Gothic"/>
              </a:rPr>
              <a:t>performed an L-curve analysis to determine the best value to use for alpha. </a:t>
            </a:r>
          </a:p>
        </p:txBody>
      </p:sp>
      <p:pic>
        <p:nvPicPr>
          <p:cNvPr id="12" name="Picture 11" descr="Screen Shot 2016-03-10 at 9.23.19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67" y="2662621"/>
            <a:ext cx="4018358" cy="41412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2271" y="2748680"/>
            <a:ext cx="3261149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L-curve for the Smallest </a:t>
            </a:r>
            <a:r>
              <a:rPr lang="en-US" dirty="0" smtClean="0"/>
              <a:t>Network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211565" y="1891550"/>
            <a:ext cx="318880" cy="38136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96629" y="1235942"/>
            <a:ext cx="8730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entury Gothic"/>
                <a:cs typeface="Century Gothic"/>
              </a:rPr>
              <a:t>Penalty Term: combined production rate, weight, and threshold parameters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367632" y="1617628"/>
            <a:ext cx="0" cy="25764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651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282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A Penalized Least Squares Approach is Used to Estimate Parameters</a:t>
            </a:r>
            <a:endParaRPr lang="en-US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1028492"/>
              </p:ext>
            </p:extLst>
          </p:nvPr>
        </p:nvGraphicFramePr>
        <p:xfrm>
          <a:off x="473205" y="1596718"/>
          <a:ext cx="4055997" cy="9108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4" name="Equation" r:id="rId4" imgW="2108200" imgH="444500" progId="Equation.3">
                  <p:embed/>
                </p:oleObj>
              </mc:Choice>
              <mc:Fallback>
                <p:oleObj name="Equation" r:id="rId4" imgW="21082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205" y="1596718"/>
                        <a:ext cx="4055997" cy="91089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4529202" y="2170221"/>
            <a:ext cx="446239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Century Gothic"/>
                <a:cs typeface="Century Gothic"/>
              </a:rPr>
              <a:t>We performed an L-curve analysis to determine the best value to use for alpha. 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Century Gothic"/>
                <a:cs typeface="Century Gothic"/>
              </a:rPr>
              <a:t>Plotting the </a:t>
            </a:r>
            <a:r>
              <a:rPr lang="en-US" altLang="en-US" sz="2000" dirty="0">
                <a:latin typeface="Century Gothic"/>
                <a:cs typeface="Century Gothic"/>
              </a:rPr>
              <a:t>least squares error function showed that not all the graphs had clear minima</a:t>
            </a:r>
            <a:r>
              <a:rPr lang="en-US" altLang="en-US" sz="2000" dirty="0" smtClean="0">
                <a:latin typeface="Century Gothic"/>
                <a:cs typeface="Century Gothic"/>
              </a:rPr>
              <a:t>.</a:t>
            </a:r>
            <a:endParaRPr lang="en-US" sz="2000" dirty="0" smtClean="0"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endParaRPr lang="en-US" sz="2000" dirty="0" smtClean="0"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Century Gothic"/>
                <a:cs typeface="Century Gothic"/>
              </a:rPr>
              <a:t>Among the </a:t>
            </a:r>
            <a:r>
              <a:rPr lang="en-US" sz="2000" dirty="0" err="1" smtClean="0">
                <a:latin typeface="Century Gothic"/>
                <a:cs typeface="Century Gothic"/>
              </a:rPr>
              <a:t>GRNmap</a:t>
            </a:r>
            <a:r>
              <a:rPr lang="en-US" sz="2000" dirty="0" smtClean="0">
                <a:latin typeface="Century Gothic"/>
                <a:cs typeface="Century Gothic"/>
              </a:rPr>
              <a:t> data analysis team, it was decided that we would use α=0.002. </a:t>
            </a:r>
            <a:endParaRPr lang="en-US" sz="2000" dirty="0">
              <a:latin typeface="Century Gothic"/>
              <a:cs typeface="Century Gothic"/>
            </a:endParaRPr>
          </a:p>
        </p:txBody>
      </p:sp>
      <p:pic>
        <p:nvPicPr>
          <p:cNvPr id="12" name="Picture 11" descr="Screen Shot 2016-03-10 at 9.23.19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67" y="2662621"/>
            <a:ext cx="4018358" cy="41412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3205" y="2683108"/>
            <a:ext cx="3932086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L-curve for the Smallest Network Family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666528" y="1864655"/>
            <a:ext cx="761999" cy="38136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42249" y="2441106"/>
            <a:ext cx="1631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entury Gothic"/>
                <a:cs typeface="Century Gothic"/>
              </a:rPr>
              <a:t>Experimental</a:t>
            </a: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623261" y="1888819"/>
            <a:ext cx="761999" cy="38136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293707" y="1330384"/>
            <a:ext cx="142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Century Gothic"/>
                <a:cs typeface="Century Gothic"/>
              </a:rPr>
              <a:t>Theoretical </a:t>
            </a:r>
            <a:endParaRPr lang="en-US" dirty="0">
              <a:latin typeface="Century Gothic"/>
              <a:cs typeface="Century Gothic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004261" y="1679229"/>
            <a:ext cx="0" cy="189103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3014966" y="2266504"/>
            <a:ext cx="10603" cy="195089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761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5282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A Penalized Least Squares Approach is Used to Estimate Parameters</a:t>
            </a:r>
            <a:endParaRPr lang="en-US" sz="2400" b="1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1028492"/>
              </p:ext>
            </p:extLst>
          </p:nvPr>
        </p:nvGraphicFramePr>
        <p:xfrm>
          <a:off x="473205" y="1596718"/>
          <a:ext cx="4055997" cy="9108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8" name="Equation" r:id="rId4" imgW="2108200" imgH="444500" progId="Equation.3">
                  <p:embed/>
                </p:oleObj>
              </mc:Choice>
              <mc:Fallback>
                <p:oleObj name="Equation" r:id="rId4" imgW="21082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205" y="1596718"/>
                        <a:ext cx="4055997" cy="91089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4529202" y="2170221"/>
            <a:ext cx="446239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Century Gothic"/>
                <a:cs typeface="Century Gothic"/>
              </a:rPr>
              <a:t>We performed an L-curve analysis to determine the best value to use for alpha. 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Century Gothic"/>
                <a:cs typeface="Century Gothic"/>
              </a:rPr>
              <a:t>Plotting the </a:t>
            </a:r>
            <a:r>
              <a:rPr lang="en-US" altLang="en-US" sz="2000" dirty="0">
                <a:latin typeface="Century Gothic"/>
                <a:cs typeface="Century Gothic"/>
              </a:rPr>
              <a:t>least squares error function showed that not all the graphs had clear minima</a:t>
            </a:r>
            <a:r>
              <a:rPr lang="en-US" altLang="en-US" sz="2000" dirty="0" smtClean="0">
                <a:latin typeface="Century Gothic"/>
                <a:cs typeface="Century Gothic"/>
              </a:rPr>
              <a:t>.</a:t>
            </a:r>
            <a:endParaRPr lang="en-US" sz="2000" dirty="0" smtClean="0"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endParaRPr lang="en-US" sz="2000" dirty="0" smtClean="0"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Century Gothic"/>
                <a:cs typeface="Century Gothic"/>
              </a:rPr>
              <a:t>Among the </a:t>
            </a:r>
            <a:r>
              <a:rPr lang="en-US" sz="2000" dirty="0" err="1" smtClean="0">
                <a:latin typeface="Century Gothic"/>
                <a:cs typeface="Century Gothic"/>
              </a:rPr>
              <a:t>GRNmap</a:t>
            </a:r>
            <a:r>
              <a:rPr lang="en-US" sz="2000" dirty="0" smtClean="0">
                <a:latin typeface="Century Gothic"/>
                <a:cs typeface="Century Gothic"/>
              </a:rPr>
              <a:t> data analysis team, it was decided that we would use α=0.002. </a:t>
            </a:r>
            <a:endParaRPr lang="en-US" sz="2000" dirty="0">
              <a:latin typeface="Century Gothic"/>
              <a:cs typeface="Century Gothic"/>
            </a:endParaRPr>
          </a:p>
        </p:txBody>
      </p:sp>
      <p:pic>
        <p:nvPicPr>
          <p:cNvPr id="12" name="Picture 11" descr="Screen Shot 2016-03-10 at 9.23.19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67" y="2662621"/>
            <a:ext cx="4018358" cy="41412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3205" y="2683108"/>
            <a:ext cx="3932086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L-curve for the Smallest Network Family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88685" y="1851497"/>
            <a:ext cx="220133" cy="38136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-1" y="1277494"/>
            <a:ext cx="682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entury Gothic"/>
                <a:cs typeface="Century Gothic"/>
              </a:rPr>
              <a:t>α: determined empirically from the “elbow” of the curve </a:t>
            </a:r>
            <a:endParaRPr lang="en-US" dirty="0">
              <a:latin typeface="Century Gothic"/>
              <a:cs typeface="Century Gothic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109548" y="1630546"/>
            <a:ext cx="0" cy="25764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7612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A Family of Networks for the</a:t>
            </a:r>
            <a:r>
              <a:rPr lang="en-US" sz="2400" b="1" dirty="0">
                <a:solidFill>
                  <a:srgbClr val="008000"/>
                </a:solidFill>
                <a:latin typeface="Century Gothic"/>
                <a:cs typeface="Century Gothic"/>
              </a:rPr>
              <a:t>Δgln3 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Deletion Strain Was Compared to Investigate the Cold Shock Response of Yeast  </a:t>
            </a:r>
            <a:endParaRPr lang="en-US" sz="2400" b="1" i="1" dirty="0">
              <a:solidFill>
                <a:srgbClr val="008000"/>
              </a:solidFill>
              <a:latin typeface="Century Gothic"/>
              <a:cs typeface="Century Gothic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145219"/>
            <a:ext cx="8229600" cy="4525963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Yeast Respond to Cold </a:t>
            </a:r>
            <a:r>
              <a:rPr lang="en-US" sz="2200" b="1" dirty="0">
                <a:solidFill>
                  <a:srgbClr val="7F7F7F"/>
                </a:solidFill>
                <a:latin typeface="Century Gothic"/>
                <a:cs typeface="Century Gothic"/>
              </a:rPr>
              <a:t>S</a:t>
            </a:r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hock by Changing </a:t>
            </a:r>
            <a:r>
              <a:rPr lang="en-US" sz="2200" b="1" dirty="0">
                <a:solidFill>
                  <a:srgbClr val="7F7F7F"/>
                </a:solidFill>
                <a:latin typeface="Century Gothic"/>
                <a:cs typeface="Century Gothic"/>
              </a:rPr>
              <a:t>G</a:t>
            </a:r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ene Expression.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Microarray Data was </a:t>
            </a:r>
            <a:r>
              <a:rPr lang="en-US" sz="2200" b="1" dirty="0">
                <a:solidFill>
                  <a:srgbClr val="7F7F7F"/>
                </a:solidFill>
                <a:latin typeface="Century Gothic"/>
                <a:cs typeface="Century Gothic"/>
              </a:rPr>
              <a:t>Generated </a:t>
            </a:r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 for Yeast Under Cold Shock Conditions.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A Family of Related Networks Was Generated from the YEASTRACT Database.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The Dynamics of Each Gene in the Network was Modeled Using Ordinary Differential Equations.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L-curve Analysis Was Performed to Determine the Best </a:t>
            </a:r>
            <a:r>
              <a:rPr lang="el-GR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α</a:t>
            </a:r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.</a:t>
            </a:r>
          </a:p>
          <a:p>
            <a:r>
              <a:rPr lang="en-US" sz="2200" b="1" dirty="0" smtClean="0">
                <a:latin typeface="Century Gothic"/>
                <a:cs typeface="Century Gothic"/>
              </a:rPr>
              <a:t>The Family of Related Network Were Compared to Determine Which Size Network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odels </a:t>
            </a:r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Experimental Data Best. </a:t>
            </a:r>
            <a:endParaRPr lang="en-US" sz="2200" b="1" dirty="0" smtClean="0">
              <a:latin typeface="Century Gothic"/>
              <a:cs typeface="Century Gothic"/>
            </a:endParaRPr>
          </a:p>
          <a:p>
            <a:endParaRPr lang="en-US" sz="2000" b="1" dirty="0" smtClean="0">
              <a:latin typeface="Century Gothic"/>
              <a:cs typeface="Century Gothic"/>
            </a:endParaRPr>
          </a:p>
          <a:p>
            <a:endParaRPr lang="en-US" sz="2000" b="1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8966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Production Rate for Each Gene Remains Fairly Constant for All Network Sizes</a:t>
            </a:r>
            <a:endParaRPr lang="en-US" sz="2400" dirty="0">
              <a:solidFill>
                <a:srgbClr val="008000"/>
              </a:solidFill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200000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8532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The Threshold b Parameter Changes Sign for Key Genes in the Network</a:t>
            </a:r>
            <a:endParaRPr lang="en-US" sz="2400" dirty="0">
              <a:solidFill>
                <a:srgbClr val="008000"/>
              </a:solidFill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0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088139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034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4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944546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Weight Parameter 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Changes </a:t>
            </a:r>
            <a:r>
              <a:rPr lang="en-US" sz="2400" b="1" dirty="0">
                <a:solidFill>
                  <a:srgbClr val="008000"/>
                </a:solidFill>
                <a:latin typeface="Century Gothic"/>
                <a:cs typeface="Century Gothic"/>
              </a:rPr>
              <a:t>Sign for Key Genes 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/>
            </a:r>
            <a:b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</a:b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in </a:t>
            </a:r>
            <a:r>
              <a:rPr lang="en-US" sz="2400" b="1" dirty="0">
                <a:solidFill>
                  <a:srgbClr val="008000"/>
                </a:solidFill>
                <a:latin typeface="Century Gothic"/>
                <a:cs typeface="Century Gothic"/>
              </a:rPr>
              <a:t>the Network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41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530" y="14156"/>
            <a:ext cx="9151530" cy="1143000"/>
          </a:xfrm>
        </p:spPr>
        <p:txBody>
          <a:bodyPr>
            <a:normAutofit/>
          </a:bodyPr>
          <a:lstStyle/>
          <a:p>
            <a:r>
              <a:rPr lang="en-US" sz="2400" b="1" dirty="0" err="1" smtClean="0">
                <a:solidFill>
                  <a:srgbClr val="008000"/>
                </a:solidFill>
                <a:latin typeface="Century Gothic"/>
                <a:cs typeface="Century Gothic"/>
              </a:rPr>
              <a:t>GRNsight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 Facilitates Visualization of 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/>
            </a:r>
            <a:b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</a:b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Optimized</a:t>
            </a:r>
            <a:r>
              <a:rPr lang="en-US" sz="2400" b="1" dirty="0">
                <a:solidFill>
                  <a:srgbClr val="008000"/>
                </a:solidFill>
                <a:latin typeface="Century Gothic"/>
                <a:cs typeface="Century Gothic"/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Weight 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Parameters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1248" y="1135382"/>
            <a:ext cx="352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entury Gothic"/>
                <a:cs typeface="Century Gothic"/>
              </a:rPr>
              <a:t>32 gene 110 edges</a:t>
            </a: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4992" y="3926424"/>
            <a:ext cx="3367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entury Gothic"/>
                <a:cs typeface="Century Gothic"/>
              </a:rPr>
              <a:t>14 gene 35 edges</a:t>
            </a: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199" y="3926424"/>
            <a:ext cx="3619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entury Gothic"/>
                <a:cs typeface="Century Gothic"/>
              </a:rPr>
              <a:t>20 gene 52 edges</a:t>
            </a:r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47845" y="1135382"/>
            <a:ext cx="3853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entury Gothic"/>
                <a:cs typeface="Century Gothic"/>
              </a:rPr>
              <a:t> </a:t>
            </a:r>
            <a:r>
              <a:rPr lang="en-US" dirty="0" smtClean="0">
                <a:latin typeface="Century Gothic"/>
                <a:cs typeface="Century Gothic"/>
              </a:rPr>
              <a:t>29 gene 88 edges</a:t>
            </a:r>
            <a:endParaRPr lang="en-US" dirty="0">
              <a:latin typeface="Century Gothic"/>
              <a:cs typeface="Century Gothic"/>
            </a:endParaRPr>
          </a:p>
        </p:txBody>
      </p:sp>
      <p:pic>
        <p:nvPicPr>
          <p:cNvPr id="18" name="Picture 17"/>
          <p:cNvPicPr/>
          <p:nvPr/>
        </p:nvPicPr>
        <p:blipFill rotWithShape="1">
          <a:blip r:embed="rId3"/>
          <a:srcRect l="24988" t="16644" r="18469" b="17682"/>
          <a:stretch/>
        </p:blipFill>
        <p:spPr bwMode="auto">
          <a:xfrm>
            <a:off x="4861650" y="4295755"/>
            <a:ext cx="3360420" cy="23774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/>
          <p:cNvPicPr/>
          <p:nvPr/>
        </p:nvPicPr>
        <p:blipFill rotWithShape="1">
          <a:blip r:embed="rId4"/>
          <a:srcRect l="24988" t="12020" r="18470" b="24912"/>
          <a:stretch/>
        </p:blipFill>
        <p:spPr bwMode="auto">
          <a:xfrm>
            <a:off x="551247" y="4301471"/>
            <a:ext cx="3525272" cy="23362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/>
          <p:cNvPicPr/>
          <p:nvPr/>
        </p:nvPicPr>
        <p:blipFill rotWithShape="1">
          <a:blip r:embed="rId5"/>
          <a:srcRect l="25086" t="22073" r="18361" b="12420"/>
          <a:stretch/>
        </p:blipFill>
        <p:spPr bwMode="auto">
          <a:xfrm>
            <a:off x="551247" y="1536244"/>
            <a:ext cx="3525272" cy="23774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6"/>
          <a:srcRect l="25183" t="22079" r="18367" b="11881"/>
          <a:stretch/>
        </p:blipFill>
        <p:spPr bwMode="auto">
          <a:xfrm>
            <a:off x="4850313" y="1504713"/>
            <a:ext cx="3751198" cy="23774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5878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Outline</a:t>
            </a:r>
            <a:endParaRPr lang="en-US" sz="2400" b="1" i="1" dirty="0">
              <a:solidFill>
                <a:srgbClr val="008000"/>
              </a:solidFill>
              <a:latin typeface="Century Gothic"/>
              <a:cs typeface="Century Gothic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145219"/>
            <a:ext cx="8229600" cy="4525963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latin typeface="Century Gothic"/>
                <a:cs typeface="Century Gothic"/>
              </a:rPr>
              <a:t>Yeast Respond to Cold </a:t>
            </a:r>
            <a:r>
              <a:rPr lang="en-US" sz="2200" b="1" dirty="0">
                <a:latin typeface="Century Gothic"/>
                <a:cs typeface="Century Gothic"/>
              </a:rPr>
              <a:t>S</a:t>
            </a:r>
            <a:r>
              <a:rPr lang="en-US" sz="2200" b="1" dirty="0" smtClean="0">
                <a:latin typeface="Century Gothic"/>
                <a:cs typeface="Century Gothic"/>
              </a:rPr>
              <a:t>hock by Changing </a:t>
            </a:r>
            <a:r>
              <a:rPr lang="en-US" sz="2200" b="1" dirty="0">
                <a:latin typeface="Century Gothic"/>
                <a:cs typeface="Century Gothic"/>
              </a:rPr>
              <a:t>G</a:t>
            </a:r>
            <a:r>
              <a:rPr lang="en-US" sz="2200" b="1" dirty="0" smtClean="0">
                <a:latin typeface="Century Gothic"/>
                <a:cs typeface="Century Gothic"/>
              </a:rPr>
              <a:t>ene Expression.</a:t>
            </a:r>
          </a:p>
          <a:p>
            <a:r>
              <a:rPr lang="en-US" sz="2200" b="1" dirty="0" smtClean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Microarray Data was </a:t>
            </a:r>
            <a:r>
              <a:rPr lang="en-US" sz="2200" b="1" dirty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Generated </a:t>
            </a:r>
            <a:r>
              <a:rPr lang="en-US" sz="2200" b="1" dirty="0" smtClean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 for Yeast Under Cold Shock Conditions.</a:t>
            </a:r>
          </a:p>
          <a:p>
            <a:r>
              <a:rPr lang="en-US" sz="2200" b="1" dirty="0" smtClean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A Family of Related Networks Was Generated from the YEASTRACT Database.</a:t>
            </a:r>
          </a:p>
          <a:p>
            <a:r>
              <a:rPr lang="en-US" sz="2200" b="1" dirty="0" smtClean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The Dynamics of Each Gene in the Network was Modeled Using Ordinary Differential Equations.</a:t>
            </a:r>
          </a:p>
          <a:p>
            <a:r>
              <a:rPr lang="en-US" sz="2200" b="1" dirty="0" smtClean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L-curve Analysis Was Performed to Determine the Best </a:t>
            </a:r>
            <a:r>
              <a:rPr lang="el-GR" sz="2200" b="1" dirty="0" smtClean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α</a:t>
            </a:r>
            <a:r>
              <a:rPr lang="en-US" sz="2200" b="1" dirty="0" smtClean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.</a:t>
            </a:r>
          </a:p>
          <a:p>
            <a:r>
              <a:rPr lang="en-US" sz="2200" b="1" dirty="0" smtClean="0">
                <a:solidFill>
                  <a:schemeClr val="bg1">
                    <a:lumMod val="50000"/>
                  </a:schemeClr>
                </a:solidFill>
                <a:latin typeface="Century Gothic"/>
                <a:cs typeface="Century Gothic"/>
              </a:rPr>
              <a:t>The Family of Related Network Were Compared to Determine Which Size Network </a:t>
            </a:r>
            <a:r>
              <a:rPr lang="en-US" sz="2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2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odels </a:t>
            </a:r>
            <a:r>
              <a:rPr lang="en-US" sz="22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2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Data Best. </a:t>
            </a:r>
            <a:endParaRPr lang="en-US" sz="2200" b="1" dirty="0" smtClean="0">
              <a:solidFill>
                <a:schemeClr val="bg1">
                  <a:lumMod val="50000"/>
                </a:schemeClr>
              </a:solidFill>
              <a:latin typeface="Century Gothic"/>
              <a:cs typeface="Century Gothic"/>
            </a:endParaRPr>
          </a:p>
          <a:p>
            <a:endParaRPr lang="en-US" sz="2000" b="1" dirty="0" smtClean="0">
              <a:latin typeface="Century Gothic"/>
              <a:cs typeface="Century Gothic"/>
            </a:endParaRPr>
          </a:p>
          <a:p>
            <a:endParaRPr lang="en-US" sz="2000" b="1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8966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Comparison Between Minimum Theoretical LSE and LSE for the “Family” of Networks </a:t>
            </a:r>
            <a:endParaRPr lang="en-US" sz="2400" dirty="0">
              <a:solidFill>
                <a:srgbClr val="008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3172572"/>
              </p:ext>
            </p:extLst>
          </p:nvPr>
        </p:nvGraphicFramePr>
        <p:xfrm>
          <a:off x="952500" y="1414765"/>
          <a:ext cx="7094357" cy="1854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64129"/>
                <a:gridCol w="805180"/>
                <a:gridCol w="2649855"/>
                <a:gridCol w="217519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Network</a:t>
                      </a:r>
                      <a:r>
                        <a:rPr lang="en-US" sz="1600" baseline="0" dirty="0" smtClean="0"/>
                        <a:t> Size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LSE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Minimum Theoretical LSE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Ratio (LSE / min LSE)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0.7311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0.5378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1.3596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0.7206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0.5177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1.3920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29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0.7680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0.5534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1.3877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0.7313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0.5353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1.3660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b="1" dirty="0">
              <a:latin typeface="Century Gothic"/>
              <a:cs typeface="Century Gothic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3696789"/>
            <a:ext cx="8229600" cy="2834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Century Gothic"/>
                <a:cs typeface="Century Gothic"/>
              </a:rPr>
              <a:t>The LSE is a measure of how well the data is modeled.</a:t>
            </a:r>
          </a:p>
          <a:p>
            <a:r>
              <a:rPr lang="en-US" sz="2000" dirty="0" smtClean="0">
                <a:latin typeface="Century Gothic"/>
                <a:cs typeface="Century Gothic"/>
              </a:rPr>
              <a:t>It was expected that the LSE would increase as the size of the network increases, however the network with the largest LSE was the 29 gene network.</a:t>
            </a:r>
          </a:p>
          <a:p>
            <a:r>
              <a:rPr lang="en-US" sz="2000" dirty="0" smtClean="0">
                <a:latin typeface="Century Gothic"/>
                <a:cs typeface="Century Gothic"/>
              </a:rPr>
              <a:t>The network with the smallest LSE and minimum theoretical LSE was the 20 gene network. </a:t>
            </a:r>
          </a:p>
          <a:p>
            <a:r>
              <a:rPr lang="en-US" sz="2000" dirty="0" smtClean="0">
                <a:latin typeface="Century Gothic"/>
                <a:cs typeface="Century Gothic"/>
              </a:rPr>
              <a:t>The ratio of LSE and min LSE shows that the model performs similarly for the family of networks. </a:t>
            </a:r>
          </a:p>
        </p:txBody>
      </p:sp>
    </p:spTree>
    <p:extLst>
      <p:ext uri="{BB962C8B-B14F-4D97-AF65-F5344CB8AC3E}">
        <p14:creationId xmlns:p14="http://schemas.microsoft.com/office/powerpoint/2010/main" val="272118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534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YHP1 Is Modeled Best by the 29 and 20 gene Networks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9335" y="926375"/>
            <a:ext cx="20300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entury Gothic"/>
                <a:cs typeface="Century Gothic"/>
              </a:rPr>
              <a:t>32 gene 110 edges</a:t>
            </a:r>
            <a:endParaRPr lang="en-US" sz="1200" dirty="0">
              <a:latin typeface="Century Gothic"/>
              <a:cs typeface="Century Gothic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09064" y="923793"/>
            <a:ext cx="2059351" cy="279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entury Gothic"/>
                <a:cs typeface="Century Gothic"/>
              </a:rPr>
              <a:t>29 gene 88 edges</a:t>
            </a:r>
            <a:endParaRPr lang="en-US" sz="1200" dirty="0">
              <a:latin typeface="Century Gothic"/>
              <a:cs typeface="Century Gothic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38232" y="931723"/>
            <a:ext cx="2335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entury Gothic"/>
                <a:cs typeface="Century Gothic"/>
              </a:rPr>
              <a:t>20 gene 52 edges</a:t>
            </a:r>
            <a:endParaRPr lang="en-US" sz="1200" dirty="0">
              <a:latin typeface="Century Gothic"/>
              <a:cs typeface="Century Gothic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68353" y="926919"/>
            <a:ext cx="2175647" cy="279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entury Gothic"/>
                <a:cs typeface="Century Gothic"/>
              </a:rPr>
              <a:t>14 gene 35 edges</a:t>
            </a:r>
            <a:endParaRPr lang="en-US" sz="1200" dirty="0">
              <a:latin typeface="Century Gothic"/>
              <a:cs typeface="Century Gothic"/>
            </a:endParaRPr>
          </a:p>
        </p:txBody>
      </p:sp>
      <p:graphicFrame>
        <p:nvGraphicFramePr>
          <p:cNvPr id="1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1189346"/>
              </p:ext>
            </p:extLst>
          </p:nvPr>
        </p:nvGraphicFramePr>
        <p:xfrm>
          <a:off x="339335" y="3829027"/>
          <a:ext cx="2887999" cy="24333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35467"/>
                <a:gridCol w="10525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Network</a:t>
                      </a:r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 Size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Sum MSE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14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2.9446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20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3.2249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29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3.2738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32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3.1622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ANOVA </a:t>
                      </a:r>
                      <a:r>
                        <a:rPr lang="en-US" sz="1600" b="1" dirty="0" smtClean="0">
                          <a:solidFill>
                            <a:srgbClr val="FFFFFF"/>
                          </a:solidFill>
                          <a:latin typeface="Century Gothic"/>
                          <a:cs typeface="Century Gothic"/>
                        </a:rPr>
                        <a:t>p-value</a:t>
                      </a:r>
                      <a:endParaRPr lang="en-US" sz="1600" b="1" dirty="0">
                        <a:solidFill>
                          <a:srgbClr val="FFFFFF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0.0330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2" name="Picture 21" descr="YHP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529"/>
          <a:stretch/>
        </p:blipFill>
        <p:spPr>
          <a:xfrm>
            <a:off x="165101" y="1206500"/>
            <a:ext cx="2208330" cy="2194560"/>
          </a:xfrm>
          <a:prstGeom prst="rect">
            <a:avLst/>
          </a:prstGeom>
        </p:spPr>
      </p:pic>
      <p:graphicFrame>
        <p:nvGraphicFramePr>
          <p:cNvPr id="25" name="Char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9860117"/>
              </p:ext>
            </p:extLst>
          </p:nvPr>
        </p:nvGraphicFramePr>
        <p:xfrm>
          <a:off x="3591679" y="3583855"/>
          <a:ext cx="241844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Char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7811671"/>
              </p:ext>
            </p:extLst>
          </p:nvPr>
        </p:nvGraphicFramePr>
        <p:xfrm>
          <a:off x="6010125" y="3589544"/>
          <a:ext cx="266186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1" name="Picture 20" descr="YHP1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117"/>
          <a:stretch/>
        </p:blipFill>
        <p:spPr>
          <a:xfrm>
            <a:off x="2348031" y="1156859"/>
            <a:ext cx="2220384" cy="2194560"/>
          </a:xfrm>
          <a:prstGeom prst="rect">
            <a:avLst/>
          </a:prstGeom>
        </p:spPr>
      </p:pic>
      <p:pic>
        <p:nvPicPr>
          <p:cNvPr id="20" name="Picture 19" descr="YHP1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655"/>
          <a:stretch/>
        </p:blipFill>
        <p:spPr>
          <a:xfrm>
            <a:off x="4543015" y="1143000"/>
            <a:ext cx="2233926" cy="2194560"/>
          </a:xfrm>
          <a:prstGeom prst="rect">
            <a:avLst/>
          </a:prstGeom>
        </p:spPr>
      </p:pic>
      <p:pic>
        <p:nvPicPr>
          <p:cNvPr id="19" name="Picture 18" descr="YHP1.jp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778"/>
          <a:stretch/>
        </p:blipFill>
        <p:spPr>
          <a:xfrm>
            <a:off x="6738841" y="1169559"/>
            <a:ext cx="2201047" cy="2194560"/>
          </a:xfrm>
          <a:prstGeom prst="rect">
            <a:avLst/>
          </a:prstGeom>
        </p:spPr>
      </p:pic>
      <p:pic>
        <p:nvPicPr>
          <p:cNvPr id="27" name="Picture 26" descr="YHP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87" r="4896" b="57141"/>
          <a:stretch/>
        </p:blipFill>
        <p:spPr>
          <a:xfrm>
            <a:off x="8583846" y="1146949"/>
            <a:ext cx="452204" cy="666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31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534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008000"/>
                </a:solidFill>
                <a:latin typeface="Century Gothic"/>
                <a:cs typeface="Century Gothic"/>
              </a:rPr>
              <a:t>YHP1 Is Modeled Best by the 29 and 20 gene Networks</a:t>
            </a:r>
            <a:endParaRPr lang="en-US" sz="2400" dirty="0">
              <a:solidFill>
                <a:srgbClr val="008000"/>
              </a:solidFill>
            </a:endParaRPr>
          </a:p>
        </p:txBody>
      </p:sp>
      <p:pic>
        <p:nvPicPr>
          <p:cNvPr id="19" name="Picture 18" descr="YHP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125" y="1303753"/>
            <a:ext cx="2072640" cy="1554480"/>
          </a:xfrm>
          <a:prstGeom prst="rect">
            <a:avLst/>
          </a:prstGeom>
        </p:spPr>
      </p:pic>
      <p:pic>
        <p:nvPicPr>
          <p:cNvPr id="20" name="Picture 19" descr="YHP1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187"/>
          <a:stretch/>
        </p:blipFill>
        <p:spPr>
          <a:xfrm>
            <a:off x="4196136" y="1236753"/>
            <a:ext cx="1550614" cy="1554480"/>
          </a:xfrm>
          <a:prstGeom prst="rect">
            <a:avLst/>
          </a:prstGeom>
        </p:spPr>
      </p:pic>
      <p:pic>
        <p:nvPicPr>
          <p:cNvPr id="21" name="Picture 20" descr="YHP1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117"/>
          <a:stretch/>
        </p:blipFill>
        <p:spPr>
          <a:xfrm>
            <a:off x="2623364" y="1236753"/>
            <a:ext cx="1572772" cy="1554480"/>
          </a:xfrm>
          <a:prstGeom prst="rect">
            <a:avLst/>
          </a:prstGeom>
        </p:spPr>
      </p:pic>
      <p:pic>
        <p:nvPicPr>
          <p:cNvPr id="22" name="Picture 21" descr="YHP1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529"/>
          <a:stretch/>
        </p:blipFill>
        <p:spPr>
          <a:xfrm>
            <a:off x="1059130" y="1248291"/>
            <a:ext cx="1564234" cy="1554480"/>
          </a:xfrm>
          <a:prstGeom prst="rect">
            <a:avLst/>
          </a:prstGeom>
        </p:spPr>
      </p:pic>
      <p:graphicFrame>
        <p:nvGraphicFramePr>
          <p:cNvPr id="24" name="Char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5233959"/>
              </p:ext>
            </p:extLst>
          </p:nvPr>
        </p:nvGraphicFramePr>
        <p:xfrm>
          <a:off x="1059130" y="3996786"/>
          <a:ext cx="7023635" cy="2673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25" name="Picture 24" descr="Screen Shot 2016-03-17 at 10.39.37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30" y="2870608"/>
            <a:ext cx="1705991" cy="1126177"/>
          </a:xfrm>
          <a:prstGeom prst="rect">
            <a:avLst/>
          </a:prstGeom>
        </p:spPr>
      </p:pic>
      <p:pic>
        <p:nvPicPr>
          <p:cNvPr id="26" name="Picture 25" descr="Screen Shot 2016-03-17 at 10.42.58 P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785" y="2870608"/>
            <a:ext cx="1577791" cy="1126177"/>
          </a:xfrm>
          <a:prstGeom prst="rect">
            <a:avLst/>
          </a:prstGeom>
        </p:spPr>
      </p:pic>
      <p:pic>
        <p:nvPicPr>
          <p:cNvPr id="27" name="Picture 26" descr="Screen Shot 2016-03-17 at 10.45.18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162" y="2868372"/>
            <a:ext cx="1428963" cy="1032029"/>
          </a:xfrm>
          <a:prstGeom prst="rect">
            <a:avLst/>
          </a:prstGeom>
        </p:spPr>
      </p:pic>
      <p:pic>
        <p:nvPicPr>
          <p:cNvPr id="28" name="Picture 27" descr="Screen Shot 2016-03-17 at 10.47.34 PM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028" y="2868372"/>
            <a:ext cx="1503962" cy="1032029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1078212" y="910271"/>
            <a:ext cx="1742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entury Gothic"/>
                <a:cs typeface="Century Gothic"/>
              </a:rPr>
              <a:t>32 gene 110 edges</a:t>
            </a:r>
            <a:endParaRPr lang="en-US" sz="1200" dirty="0">
              <a:latin typeface="Century Gothic"/>
              <a:cs typeface="Century Gothic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36505" y="901519"/>
            <a:ext cx="1826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entury Gothic"/>
                <a:cs typeface="Century Gothic"/>
              </a:rPr>
              <a:t>29 gene 88 edges</a:t>
            </a:r>
            <a:endParaRPr lang="en-US" sz="1200" dirty="0">
              <a:latin typeface="Century Gothic"/>
              <a:cs typeface="Century Gothic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66826" y="904103"/>
            <a:ext cx="1895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entury Gothic"/>
                <a:cs typeface="Century Gothic"/>
              </a:rPr>
              <a:t>20 gene 52 edges</a:t>
            </a:r>
            <a:endParaRPr lang="en-US" sz="1200" dirty="0">
              <a:latin typeface="Century Gothic"/>
              <a:cs typeface="Century Gothic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10125" y="910271"/>
            <a:ext cx="2175647" cy="279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entury Gothic"/>
                <a:cs typeface="Century Gothic"/>
              </a:rPr>
              <a:t>14 gene 35 edges</a:t>
            </a:r>
            <a:endParaRPr lang="en-US" sz="12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6812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36"/>
            <a:ext cx="91440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Transcription Factor MSN2 Changes Its Dynamics for the Different Families 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of </a:t>
            </a:r>
            <a:r>
              <a:rPr lang="en-US" sz="2400" b="1" dirty="0">
                <a:solidFill>
                  <a:srgbClr val="008000"/>
                </a:solidFill>
                <a:latin typeface="Century Gothic"/>
                <a:cs typeface="Century Gothic"/>
              </a:rPr>
              <a:t>Related Networks</a:t>
            </a:r>
            <a:endParaRPr lang="en-US" sz="2400" dirty="0">
              <a:solidFill>
                <a:srgbClr val="008000"/>
              </a:solidFill>
            </a:endParaRPr>
          </a:p>
        </p:txBody>
      </p:sp>
      <p:graphicFrame>
        <p:nvGraphicFramePr>
          <p:cNvPr id="1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4415247"/>
              </p:ext>
            </p:extLst>
          </p:nvPr>
        </p:nvGraphicFramePr>
        <p:xfrm>
          <a:off x="72075" y="4031430"/>
          <a:ext cx="3127705" cy="2225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35467"/>
                <a:gridCol w="12922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 Gothic"/>
                          <a:cs typeface="Century Gothic"/>
                        </a:rPr>
                        <a:t>Network</a:t>
                      </a:r>
                      <a:r>
                        <a:rPr lang="en-US" sz="1600" b="1" baseline="0" dirty="0" smtClean="0">
                          <a:latin typeface="Century Gothic"/>
                          <a:cs typeface="Century Gothic"/>
                        </a:rPr>
                        <a:t> Size</a:t>
                      </a:r>
                      <a:endParaRPr lang="en-US" sz="1600" b="1" dirty="0">
                        <a:latin typeface="Century Gothic"/>
                        <a:cs typeface="Century Gothic"/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entury Gothic"/>
                          <a:cs typeface="Century Gothic"/>
                        </a:rPr>
                        <a:t>Sum MSE</a:t>
                      </a:r>
                      <a:endParaRPr lang="en-US" sz="1600" b="1" dirty="0">
                        <a:latin typeface="Century Gothic"/>
                        <a:cs typeface="Century Gothic"/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14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2.2065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20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2.6366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29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2.8613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32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2.3691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entury Gothic"/>
                          <a:cs typeface="Century Gothic"/>
                        </a:rPr>
                        <a:t>ANOVA 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entury Gothic"/>
                          <a:cs typeface="Century Gothic"/>
                        </a:rPr>
                        <a:t>p-value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0.2550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3" name="Picture 22" descr="MSN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470"/>
          <a:stretch/>
        </p:blipFill>
        <p:spPr>
          <a:xfrm>
            <a:off x="178302" y="1244600"/>
            <a:ext cx="2210053" cy="2194560"/>
          </a:xfrm>
          <a:prstGeom prst="rect">
            <a:avLst/>
          </a:prstGeom>
        </p:spPr>
      </p:pic>
      <p:pic>
        <p:nvPicPr>
          <p:cNvPr id="24" name="Picture 23" descr="MSN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191"/>
          <a:stretch/>
        </p:blipFill>
        <p:spPr>
          <a:xfrm>
            <a:off x="2437885" y="1173436"/>
            <a:ext cx="2306003" cy="2194560"/>
          </a:xfrm>
          <a:prstGeom prst="rect">
            <a:avLst/>
          </a:prstGeom>
        </p:spPr>
      </p:pic>
      <p:pic>
        <p:nvPicPr>
          <p:cNvPr id="25" name="Picture 24" descr="MSN2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30"/>
          <a:stretch/>
        </p:blipFill>
        <p:spPr>
          <a:xfrm>
            <a:off x="4665812" y="1147186"/>
            <a:ext cx="2193685" cy="2194560"/>
          </a:xfrm>
          <a:prstGeom prst="rect">
            <a:avLst/>
          </a:prstGeom>
        </p:spPr>
      </p:pic>
      <p:pic>
        <p:nvPicPr>
          <p:cNvPr id="26" name="Picture 25" descr="MSN2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174"/>
          <a:stretch/>
        </p:blipFill>
        <p:spPr>
          <a:xfrm>
            <a:off x="6879894" y="1196975"/>
            <a:ext cx="2218744" cy="2194560"/>
          </a:xfrm>
          <a:prstGeom prst="rect">
            <a:avLst/>
          </a:prstGeom>
        </p:spPr>
      </p:pic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5837364"/>
              </p:ext>
            </p:extLst>
          </p:nvPr>
        </p:nvGraphicFramePr>
        <p:xfrm>
          <a:off x="3199780" y="3668919"/>
          <a:ext cx="276494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7235400"/>
              </p:ext>
            </p:extLst>
          </p:nvPr>
        </p:nvGraphicFramePr>
        <p:xfrm>
          <a:off x="5964722" y="3668919"/>
          <a:ext cx="288480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450671" y="1003707"/>
            <a:ext cx="20300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entury Gothic"/>
                <a:cs typeface="Century Gothic"/>
              </a:rPr>
              <a:t>32 gene 110 edges</a:t>
            </a:r>
            <a:endParaRPr lang="en-US" sz="1200" dirty="0">
              <a:latin typeface="Century Gothic"/>
              <a:cs typeface="Century Gothic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09522" y="991370"/>
            <a:ext cx="2059351" cy="279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entury Gothic"/>
                <a:cs typeface="Century Gothic"/>
              </a:rPr>
              <a:t>29 gene 88 edges</a:t>
            </a:r>
            <a:endParaRPr lang="en-US" sz="1200" dirty="0">
              <a:latin typeface="Century Gothic"/>
              <a:cs typeface="Century Gothic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96959" y="947052"/>
            <a:ext cx="2335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entury Gothic"/>
                <a:cs typeface="Century Gothic"/>
              </a:rPr>
              <a:t>20 gene 52 edges</a:t>
            </a:r>
            <a:endParaRPr lang="en-US" sz="1200" dirty="0">
              <a:latin typeface="Century Gothic"/>
              <a:cs typeface="Century Gothic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68353" y="981525"/>
            <a:ext cx="2175647" cy="279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entury Gothic"/>
                <a:cs typeface="Century Gothic"/>
              </a:rPr>
              <a:t>14 gene 35 edges</a:t>
            </a:r>
            <a:endParaRPr lang="en-US" sz="12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2179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36"/>
            <a:ext cx="91440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Transcription Factor MSN2 Changes Its Dynamics for the Different Families of Related Networks</a:t>
            </a:r>
            <a:endParaRPr lang="en-US" sz="2400" dirty="0">
              <a:solidFill>
                <a:srgbClr val="008000"/>
              </a:solidFill>
            </a:endParaRPr>
          </a:p>
        </p:txBody>
      </p:sp>
      <p:pic>
        <p:nvPicPr>
          <p:cNvPr id="23" name="Picture 22" descr="MSN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130" y="1604511"/>
            <a:ext cx="2072640" cy="1554480"/>
          </a:xfrm>
          <a:prstGeom prst="rect">
            <a:avLst/>
          </a:prstGeom>
        </p:spPr>
      </p:pic>
      <p:pic>
        <p:nvPicPr>
          <p:cNvPr id="24" name="Picture 23" descr="MSN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900" y="1592133"/>
            <a:ext cx="2072640" cy="1554480"/>
          </a:xfrm>
          <a:prstGeom prst="rect">
            <a:avLst/>
          </a:prstGeom>
        </p:spPr>
      </p:pic>
      <p:pic>
        <p:nvPicPr>
          <p:cNvPr id="25" name="Picture 24" descr="MSN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280" y="1604511"/>
            <a:ext cx="2072640" cy="1554480"/>
          </a:xfrm>
          <a:prstGeom prst="rect">
            <a:avLst/>
          </a:prstGeom>
        </p:spPr>
      </p:pic>
      <p:pic>
        <p:nvPicPr>
          <p:cNvPr id="26" name="Picture 25" descr="MSN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140" y="1576258"/>
            <a:ext cx="2072640" cy="1554480"/>
          </a:xfrm>
          <a:prstGeom prst="rect">
            <a:avLst/>
          </a:prstGeom>
        </p:spPr>
      </p:pic>
      <p:pic>
        <p:nvPicPr>
          <p:cNvPr id="3" name="Picture 2" descr="Screen Shot 2016-03-17 at 10.50.54 PM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96" b="23695"/>
          <a:stretch/>
        </p:blipFill>
        <p:spPr>
          <a:xfrm>
            <a:off x="6184700" y="3342906"/>
            <a:ext cx="1619250" cy="371923"/>
          </a:xfrm>
          <a:prstGeom prst="rect">
            <a:avLst/>
          </a:prstGeom>
        </p:spPr>
      </p:pic>
      <p:pic>
        <p:nvPicPr>
          <p:cNvPr id="4" name="Picture 3" descr="Screen Shot 2016-03-17 at 10.51.14 PM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79"/>
          <a:stretch/>
        </p:blipFill>
        <p:spPr>
          <a:xfrm>
            <a:off x="4334639" y="3358256"/>
            <a:ext cx="1630083" cy="341225"/>
          </a:xfrm>
          <a:prstGeom prst="rect">
            <a:avLst/>
          </a:prstGeom>
        </p:spPr>
      </p:pic>
      <p:pic>
        <p:nvPicPr>
          <p:cNvPr id="5" name="Picture 4" descr="Screen Shot 2016-03-17 at 10.52.09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699" y="3305146"/>
            <a:ext cx="1421771" cy="341225"/>
          </a:xfrm>
          <a:prstGeom prst="rect">
            <a:avLst/>
          </a:prstGeom>
        </p:spPr>
      </p:pic>
      <p:pic>
        <p:nvPicPr>
          <p:cNvPr id="6" name="Picture 5" descr="Screen Shot 2016-03-17 at 10.52.50 P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1199456" y="3341090"/>
            <a:ext cx="1500083" cy="321384"/>
          </a:xfrm>
          <a:prstGeom prst="rect">
            <a:avLst/>
          </a:prstGeom>
        </p:spPr>
      </p:pic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8962768"/>
              </p:ext>
            </p:extLst>
          </p:nvPr>
        </p:nvGraphicFramePr>
        <p:xfrm>
          <a:off x="1059130" y="3873500"/>
          <a:ext cx="6712650" cy="298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078212" y="1084896"/>
            <a:ext cx="1742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entury Gothic"/>
                <a:cs typeface="Century Gothic"/>
              </a:rPr>
              <a:t>32 gene 110 edges</a:t>
            </a:r>
            <a:endParaRPr lang="en-US" sz="1200" dirty="0">
              <a:latin typeface="Century Gothic"/>
              <a:cs typeface="Century Gothic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36505" y="1076144"/>
            <a:ext cx="1826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entury Gothic"/>
                <a:cs typeface="Century Gothic"/>
              </a:rPr>
              <a:t>29 gene 88 edges</a:t>
            </a:r>
            <a:endParaRPr lang="en-US" sz="1200" dirty="0">
              <a:latin typeface="Century Gothic"/>
              <a:cs typeface="Century Gothic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66826" y="1078728"/>
            <a:ext cx="1895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entury Gothic"/>
                <a:cs typeface="Century Gothic"/>
              </a:rPr>
              <a:t>20 gene 52 edges</a:t>
            </a:r>
            <a:endParaRPr lang="en-US" sz="1200" dirty="0">
              <a:latin typeface="Century Gothic"/>
              <a:cs typeface="Century Gothic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10125" y="1084896"/>
            <a:ext cx="2175647" cy="279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entury Gothic"/>
                <a:cs typeface="Century Gothic"/>
              </a:rPr>
              <a:t>14 gene 35 edges</a:t>
            </a:r>
            <a:endParaRPr lang="en-US" sz="12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25946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8841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Century Gothic"/>
                <a:cs typeface="Century Gothic"/>
              </a:rPr>
              <a:t>We Successfully Modeled a Family of Four Networks </a:t>
            </a:r>
            <a:br>
              <a:rPr lang="en-US" sz="2400" dirty="0" smtClean="0">
                <a:latin typeface="Century Gothic"/>
                <a:cs typeface="Century Gothic"/>
              </a:rPr>
            </a:br>
            <a:r>
              <a:rPr lang="en-US" sz="2400" dirty="0" smtClean="0">
                <a:latin typeface="Century Gothic"/>
                <a:cs typeface="Century Gothic"/>
              </a:rPr>
              <a:t>Using </a:t>
            </a:r>
            <a:r>
              <a:rPr lang="en-US" sz="2400" dirty="0" err="1" smtClean="0">
                <a:latin typeface="Century Gothic"/>
                <a:cs typeface="Century Gothic"/>
              </a:rPr>
              <a:t>GRNmap</a:t>
            </a:r>
            <a:endParaRPr lang="en-US" sz="2400" b="1" i="1" dirty="0">
              <a:solidFill>
                <a:srgbClr val="008000"/>
              </a:solidFill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4983" y="1600200"/>
            <a:ext cx="4914145" cy="4525963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AutoNum type="arabicPeriod"/>
            </a:pPr>
            <a:r>
              <a:rPr lang="en-US" sz="2000" b="1" dirty="0" smtClean="0">
                <a:latin typeface="Century Gothic"/>
                <a:cs typeface="Century Gothic"/>
              </a:rPr>
              <a:t>Which </a:t>
            </a:r>
            <a:r>
              <a:rPr lang="en-US" sz="2000" b="1" dirty="0" smtClean="0">
                <a:latin typeface="Century Gothic"/>
                <a:cs typeface="Century Gothic"/>
              </a:rPr>
              <a:t>transcription factors regulate the cold shock response in yeast? </a:t>
            </a:r>
            <a:endParaRPr lang="en-US" sz="2000" b="1" dirty="0" smtClean="0">
              <a:latin typeface="Century Gothic"/>
              <a:cs typeface="Century Gothic"/>
            </a:endParaRPr>
          </a:p>
          <a:p>
            <a:pPr marL="857250" lvl="1" indent="-457200"/>
            <a:r>
              <a:rPr lang="en-US" sz="1600" b="1" dirty="0" smtClean="0">
                <a:latin typeface="Century Gothic"/>
                <a:cs typeface="Century Gothic"/>
              </a:rPr>
              <a:t>YHP1 and MSN2 play key roles in the network </a:t>
            </a:r>
          </a:p>
          <a:p>
            <a:pPr marL="857250" lvl="1" indent="-457200"/>
            <a:r>
              <a:rPr lang="en-US" sz="1600" b="1" dirty="0" smtClean="0">
                <a:latin typeface="Century Gothic"/>
                <a:cs typeface="Century Gothic"/>
              </a:rPr>
              <a:t>The effect of GLN3 may be because of its regulation by YHP1</a:t>
            </a:r>
            <a:endParaRPr lang="en-US" sz="1600" b="1" dirty="0">
              <a:latin typeface="Century Gothic"/>
              <a:cs typeface="Century Gothic"/>
            </a:endParaRPr>
          </a:p>
          <a:p>
            <a:pPr marL="457200" indent="-457200"/>
            <a:r>
              <a:rPr lang="en-US" sz="2400" b="1" dirty="0" smtClean="0">
                <a:latin typeface="Century Gothic"/>
                <a:cs typeface="Century Gothic"/>
              </a:rPr>
              <a:t>What </a:t>
            </a:r>
            <a:r>
              <a:rPr lang="en-US" sz="2400" b="1" dirty="0" smtClean="0">
                <a:latin typeface="Century Gothic"/>
                <a:cs typeface="Century Gothic"/>
              </a:rPr>
              <a:t>is the indirect </a:t>
            </a:r>
            <a:r>
              <a:rPr lang="en-US" sz="2400" b="1" dirty="0" smtClean="0">
                <a:latin typeface="Century Gothic"/>
                <a:cs typeface="Century Gothic"/>
              </a:rPr>
              <a:t>effect of other transcription factors?</a:t>
            </a:r>
          </a:p>
          <a:p>
            <a:pPr marL="857250" lvl="1" indent="-457200"/>
            <a:r>
              <a:rPr lang="en-US" sz="2000" dirty="0">
                <a:latin typeface="Century Gothic"/>
                <a:cs typeface="Century Gothic"/>
              </a:rPr>
              <a:t>The 20 gene network best accounts for indirect effects of other regulatory transcription factors upon cold shock gene expression</a:t>
            </a:r>
            <a:r>
              <a:rPr lang="en-US" sz="2000" dirty="0" smtClean="0">
                <a:latin typeface="Century Gothic"/>
                <a:cs typeface="Century Gothic"/>
              </a:rPr>
              <a:t>.</a:t>
            </a:r>
            <a:endParaRPr lang="en-US" sz="2000" b="1" dirty="0" smtClean="0">
              <a:latin typeface="Century Gothic"/>
              <a:cs typeface="Century Gothic"/>
            </a:endParaRPr>
          </a:p>
          <a:p>
            <a:pPr marL="857250" lvl="1" indent="-457200"/>
            <a:r>
              <a:rPr lang="en-US" sz="2000" b="1" dirty="0" smtClean="0">
                <a:latin typeface="Century Gothic"/>
                <a:cs typeface="Century Gothic"/>
              </a:rPr>
              <a:t>Deleting nodes and edges from the network affected the parameters, suggesting indirect effects are important </a:t>
            </a:r>
            <a:endParaRPr lang="en-US" sz="2000" b="1" dirty="0">
              <a:latin typeface="Century Gothic"/>
              <a:cs typeface="Century Gothic"/>
            </a:endParaRPr>
          </a:p>
          <a:p>
            <a:pPr marL="457200" indent="-457200"/>
            <a:r>
              <a:rPr lang="en-US" sz="2400" b="1" dirty="0" smtClean="0">
                <a:latin typeface="Century Gothic"/>
                <a:cs typeface="Century Gothic"/>
              </a:rPr>
              <a:t>Can </a:t>
            </a:r>
            <a:r>
              <a:rPr lang="en-US" sz="2400" b="1" dirty="0" smtClean="0">
                <a:latin typeface="Century Gothic"/>
                <a:cs typeface="Century Gothic"/>
              </a:rPr>
              <a:t>we make predictions based on our understanding </a:t>
            </a:r>
            <a:r>
              <a:rPr lang="en-US" sz="2400" b="1" dirty="0" err="1" smtClean="0">
                <a:latin typeface="Century Gothic"/>
                <a:cs typeface="Century Gothic"/>
              </a:rPr>
              <a:t>ofthe</a:t>
            </a:r>
            <a:r>
              <a:rPr lang="en-US" sz="2400" b="1" dirty="0" smtClean="0">
                <a:latin typeface="Century Gothic"/>
                <a:cs typeface="Century Gothic"/>
              </a:rPr>
              <a:t> </a:t>
            </a:r>
            <a:r>
              <a:rPr lang="en-US" sz="2400" b="1" dirty="0" smtClean="0">
                <a:latin typeface="Century Gothic"/>
                <a:cs typeface="Century Gothic"/>
              </a:rPr>
              <a:t>network? </a:t>
            </a:r>
            <a:endParaRPr lang="en-US" sz="2400" b="1" dirty="0" smtClean="0">
              <a:latin typeface="Century Gothic"/>
              <a:cs typeface="Century Gothic"/>
            </a:endParaRPr>
          </a:p>
          <a:p>
            <a:pPr marL="857250" lvl="1" indent="-457200"/>
            <a:r>
              <a:rPr lang="en-US" sz="2000" b="1" dirty="0" smtClean="0">
                <a:latin typeface="Century Gothic"/>
                <a:cs typeface="Century Gothic"/>
              </a:rPr>
              <a:t>The wet lab team is now studying the effects of ASH1 </a:t>
            </a:r>
            <a:endParaRPr lang="en-US" sz="2000" b="1" dirty="0" smtClean="0">
              <a:latin typeface="Century Gothic"/>
              <a:cs typeface="Century Gothic"/>
            </a:endParaRPr>
          </a:p>
          <a:p>
            <a:pPr marL="0" indent="0" algn="ctr">
              <a:buNone/>
            </a:pPr>
            <a:endParaRPr lang="en-US" sz="2000" b="1" dirty="0" smtClean="0">
              <a:latin typeface="Century Gothic"/>
              <a:cs typeface="Century Gothic"/>
            </a:endParaRPr>
          </a:p>
          <a:p>
            <a:pPr marL="0" indent="0">
              <a:buNone/>
            </a:pPr>
            <a:endParaRPr lang="en-US" sz="2000" dirty="0" smtClean="0">
              <a:latin typeface="Century Gothic"/>
              <a:cs typeface="Century Gothic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25" y="1191841"/>
            <a:ext cx="4106326" cy="3085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070488" y="1736619"/>
            <a:ext cx="666282" cy="360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69" tIns="41134" rIns="82269" bIns="41134">
            <a:spAutoFit/>
          </a:bodyPr>
          <a:lstStyle>
            <a:lvl1pPr defTabSz="82232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232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232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232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232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DNA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073785" y="2165607"/>
            <a:ext cx="871466" cy="360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69" tIns="41134" rIns="82269" bIns="41134">
            <a:spAutoFit/>
          </a:bodyPr>
          <a:lstStyle>
            <a:lvl1pPr defTabSz="82232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232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232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232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232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mRNA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691208" y="3505554"/>
            <a:ext cx="961322" cy="360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69" tIns="41134" rIns="82269" bIns="41134">
            <a:spAutoFit/>
          </a:bodyPr>
          <a:lstStyle>
            <a:lvl1pPr defTabSz="82232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232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232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232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232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Protein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0" y="1980941"/>
            <a:ext cx="16468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Transcription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3414344"/>
            <a:ext cx="14160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Translation</a:t>
            </a:r>
          </a:p>
        </p:txBody>
      </p:sp>
      <p:pic>
        <p:nvPicPr>
          <p:cNvPr id="11" name="Picture 2" descr="Transcrip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94"/>
          <a:stretch>
            <a:fillRect/>
          </a:stretch>
        </p:blipFill>
        <p:spPr>
          <a:xfrm>
            <a:off x="0" y="4277327"/>
            <a:ext cx="3810180" cy="21650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6704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36"/>
            <a:ext cx="91440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Acknowledgements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76811"/>
            <a:ext cx="8229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en-US" sz="2000" b="1" dirty="0" err="1" smtClean="0">
                <a:latin typeface="Century Gothic"/>
                <a:cs typeface="Century Gothic"/>
              </a:rPr>
              <a:t>GRNmap</a:t>
            </a:r>
            <a:r>
              <a:rPr lang="en-US" sz="2000" b="1" dirty="0" smtClean="0">
                <a:latin typeface="Century Gothic"/>
                <a:cs typeface="Century Gothic"/>
              </a:rPr>
              <a:t> data analysis team</a:t>
            </a:r>
            <a:r>
              <a:rPr lang="en-US" sz="2000" dirty="0" smtClean="0">
                <a:latin typeface="Century Gothic"/>
                <a:cs typeface="Century Gothic"/>
              </a:rPr>
              <a:t>: Kristen M. </a:t>
            </a:r>
            <a:r>
              <a:rPr lang="en-US" sz="2000" dirty="0" err="1" smtClean="0">
                <a:latin typeface="Century Gothic"/>
                <a:cs typeface="Century Gothic"/>
              </a:rPr>
              <a:t>Horstmann</a:t>
            </a:r>
            <a:r>
              <a:rPr lang="en-US" sz="2000" dirty="0" smtClean="0">
                <a:latin typeface="Century Gothic"/>
                <a:cs typeface="Century Gothic"/>
              </a:rPr>
              <a:t>, K. Grace Johnson,  Brandon Klein, Margaret J. O’Neil</a:t>
            </a:r>
          </a:p>
          <a:p>
            <a:pPr marL="285750" indent="-285750"/>
            <a:r>
              <a:rPr lang="en-US" sz="2000" b="1" dirty="0" err="1" smtClean="0">
                <a:latin typeface="Century Gothic"/>
                <a:cs typeface="Century Gothic"/>
              </a:rPr>
              <a:t>GRNmap</a:t>
            </a:r>
            <a:r>
              <a:rPr lang="en-US" sz="2000" b="1" dirty="0" smtClean="0">
                <a:latin typeface="Century Gothic"/>
                <a:cs typeface="Century Gothic"/>
              </a:rPr>
              <a:t> coding team</a:t>
            </a:r>
            <a:r>
              <a:rPr lang="en-US" sz="2000" dirty="0" smtClean="0">
                <a:latin typeface="Century Gothic"/>
                <a:cs typeface="Century Gothic"/>
              </a:rPr>
              <a:t>: Juan S. Carrillo, Trixie A. </a:t>
            </a:r>
            <a:r>
              <a:rPr lang="en-US" sz="2000" dirty="0" err="1" smtClean="0">
                <a:latin typeface="Century Gothic"/>
                <a:cs typeface="Century Gothic"/>
              </a:rPr>
              <a:t>Roque</a:t>
            </a:r>
            <a:r>
              <a:rPr lang="en-US" sz="2000" dirty="0" smtClean="0">
                <a:latin typeface="Century Gothic"/>
                <a:cs typeface="Century Gothic"/>
              </a:rPr>
              <a:t>, Nicholas A. </a:t>
            </a:r>
            <a:r>
              <a:rPr lang="en-US" sz="2000" dirty="0" err="1" smtClean="0">
                <a:latin typeface="Century Gothic"/>
                <a:cs typeface="Century Gothic"/>
              </a:rPr>
              <a:t>Rohacz</a:t>
            </a:r>
            <a:r>
              <a:rPr lang="en-US" sz="2000" dirty="0" smtClean="0">
                <a:latin typeface="Century Gothic"/>
                <a:cs typeface="Century Gothic"/>
              </a:rPr>
              <a:t>, Katrina </a:t>
            </a:r>
            <a:r>
              <a:rPr lang="en-US" sz="2000" dirty="0" err="1" smtClean="0">
                <a:latin typeface="Century Gothic"/>
                <a:cs typeface="Century Gothic"/>
              </a:rPr>
              <a:t>Sherbina</a:t>
            </a:r>
            <a:r>
              <a:rPr lang="en-US" sz="2000" dirty="0" smtClean="0">
                <a:latin typeface="Century Gothic"/>
                <a:cs typeface="Century Gothic"/>
              </a:rPr>
              <a:t>, and </a:t>
            </a:r>
          </a:p>
          <a:p>
            <a:pPr marL="0" indent="0">
              <a:buNone/>
            </a:pPr>
            <a:r>
              <a:rPr lang="en-US" sz="2000" dirty="0">
                <a:latin typeface="Century Gothic"/>
                <a:cs typeface="Century Gothic"/>
              </a:rPr>
              <a:t> </a:t>
            </a:r>
            <a:r>
              <a:rPr lang="en-US" sz="2000" dirty="0" smtClean="0">
                <a:latin typeface="Century Gothic"/>
                <a:cs typeface="Century Gothic"/>
              </a:rPr>
              <a:t>   </a:t>
            </a:r>
            <a:r>
              <a:rPr lang="en-US" sz="2000" dirty="0" err="1" smtClean="0">
                <a:latin typeface="Century Gothic"/>
                <a:cs typeface="Century Gothic"/>
              </a:rPr>
              <a:t>Chukwuemeka</a:t>
            </a:r>
            <a:r>
              <a:rPr lang="en-US" sz="2000" dirty="0" smtClean="0">
                <a:latin typeface="Century Gothic"/>
                <a:cs typeface="Century Gothic"/>
              </a:rPr>
              <a:t> </a:t>
            </a:r>
            <a:r>
              <a:rPr lang="en-US" sz="2000" dirty="0" err="1">
                <a:latin typeface="Century Gothic"/>
                <a:cs typeface="Century Gothic"/>
              </a:rPr>
              <a:t>Azinge</a:t>
            </a:r>
            <a:r>
              <a:rPr lang="en-US" sz="2000" dirty="0">
                <a:latin typeface="Century Gothic"/>
                <a:cs typeface="Century Gothic"/>
              </a:rPr>
              <a:t> </a:t>
            </a:r>
          </a:p>
          <a:p>
            <a:pPr marL="285750" indent="-285750"/>
            <a:r>
              <a:rPr lang="en-US" sz="2000" b="1" dirty="0" err="1" smtClean="0">
                <a:latin typeface="Century Gothic"/>
                <a:cs typeface="Century Gothic"/>
              </a:rPr>
              <a:t>GRNsight</a:t>
            </a:r>
            <a:r>
              <a:rPr lang="en-US" sz="2000" b="1" dirty="0" smtClean="0">
                <a:latin typeface="Century Gothic"/>
                <a:cs typeface="Century Gothic"/>
              </a:rPr>
              <a:t> team: </a:t>
            </a:r>
            <a:r>
              <a:rPr lang="en-US" sz="2000" dirty="0" smtClean="0">
                <a:latin typeface="Century Gothic"/>
                <a:cs typeface="Century Gothic"/>
              </a:rPr>
              <a:t>Nicole A. </a:t>
            </a:r>
            <a:r>
              <a:rPr lang="en-US" sz="2000" dirty="0" err="1" smtClean="0">
                <a:latin typeface="Century Gothic"/>
                <a:cs typeface="Century Gothic"/>
              </a:rPr>
              <a:t>Anguiano</a:t>
            </a:r>
            <a:r>
              <a:rPr lang="en-US" sz="2000" dirty="0" smtClean="0">
                <a:latin typeface="Century Gothic"/>
                <a:cs typeface="Century Gothic"/>
              </a:rPr>
              <a:t>, </a:t>
            </a:r>
            <a:r>
              <a:rPr lang="en-US" sz="2000" dirty="0" err="1" smtClean="0">
                <a:latin typeface="Century Gothic"/>
                <a:cs typeface="Century Gothic"/>
              </a:rPr>
              <a:t>Anindita</a:t>
            </a:r>
            <a:r>
              <a:rPr lang="en-US" sz="2000" dirty="0" smtClean="0">
                <a:latin typeface="Century Gothic"/>
                <a:cs typeface="Century Gothic"/>
              </a:rPr>
              <a:t> </a:t>
            </a:r>
            <a:r>
              <a:rPr lang="en-US" sz="2000" dirty="0" err="1" smtClean="0">
                <a:latin typeface="Century Gothic"/>
                <a:cs typeface="Century Gothic"/>
              </a:rPr>
              <a:t>Varshneya</a:t>
            </a:r>
            <a:r>
              <a:rPr lang="en-US" sz="2000" dirty="0" smtClean="0">
                <a:latin typeface="Century Gothic"/>
                <a:cs typeface="Century Gothic"/>
              </a:rPr>
              <a:t>, and </a:t>
            </a:r>
            <a:r>
              <a:rPr lang="en-US" sz="2000" dirty="0" err="1">
                <a:latin typeface="Century Gothic"/>
                <a:cs typeface="Century Gothic"/>
              </a:rPr>
              <a:t>Mihir</a:t>
            </a:r>
            <a:r>
              <a:rPr lang="en-US" sz="2000" dirty="0">
                <a:latin typeface="Century Gothic"/>
                <a:cs typeface="Century Gothic"/>
              </a:rPr>
              <a:t> </a:t>
            </a:r>
            <a:r>
              <a:rPr lang="en-US" sz="2000" dirty="0" err="1">
                <a:latin typeface="Century Gothic"/>
                <a:cs typeface="Century Gothic"/>
              </a:rPr>
              <a:t>Samdarshi</a:t>
            </a:r>
            <a:r>
              <a:rPr lang="en-US" sz="2000" dirty="0">
                <a:latin typeface="Century Gothic"/>
                <a:cs typeface="Century Gothic"/>
              </a:rPr>
              <a:t> </a:t>
            </a:r>
            <a:endParaRPr lang="en-US" sz="2000" dirty="0" smtClean="0">
              <a:latin typeface="Century Gothic"/>
              <a:cs typeface="Century Gothic"/>
            </a:endParaRPr>
          </a:p>
          <a:p>
            <a:r>
              <a:rPr lang="en-US" sz="2000" b="1" dirty="0">
                <a:latin typeface="Century Gothic"/>
                <a:cs typeface="Century Gothic"/>
              </a:rPr>
              <a:t>Wet-lab team</a:t>
            </a:r>
            <a:r>
              <a:rPr lang="en-US" sz="2000" dirty="0">
                <a:latin typeface="Century Gothic"/>
                <a:cs typeface="Century Gothic"/>
              </a:rPr>
              <a:t>: Cybele </a:t>
            </a:r>
            <a:r>
              <a:rPr lang="en-US" sz="2000" dirty="0" err="1">
                <a:latin typeface="Century Gothic"/>
                <a:cs typeface="Century Gothic"/>
              </a:rPr>
              <a:t>Arsan</a:t>
            </a:r>
            <a:r>
              <a:rPr lang="en-US" sz="2000" dirty="0">
                <a:latin typeface="Century Gothic"/>
                <a:cs typeface="Century Gothic"/>
              </a:rPr>
              <a:t>, Wesley </a:t>
            </a:r>
            <a:r>
              <a:rPr lang="en-US" sz="2000" dirty="0" err="1">
                <a:latin typeface="Century Gothic"/>
                <a:cs typeface="Century Gothic"/>
              </a:rPr>
              <a:t>Citti</a:t>
            </a:r>
            <a:r>
              <a:rPr lang="en-US" sz="2000" dirty="0">
                <a:latin typeface="Century Gothic"/>
                <a:cs typeface="Century Gothic"/>
              </a:rPr>
              <a:t>, Kevin </a:t>
            </a:r>
            <a:r>
              <a:rPr lang="en-US" sz="2000" dirty="0" err="1">
                <a:latin typeface="Century Gothic"/>
                <a:cs typeface="Century Gothic"/>
              </a:rPr>
              <a:t>Entzminger</a:t>
            </a:r>
            <a:r>
              <a:rPr lang="en-US" sz="2000" dirty="0">
                <a:latin typeface="Century Gothic"/>
                <a:cs typeface="Century Gothic"/>
              </a:rPr>
              <a:t>, Andrew Herman, Monica Hong, Heather King, Lauren </a:t>
            </a:r>
            <a:r>
              <a:rPr lang="en-US" sz="2000" dirty="0" err="1">
                <a:latin typeface="Century Gothic"/>
                <a:cs typeface="Century Gothic"/>
              </a:rPr>
              <a:t>Kubeck</a:t>
            </a:r>
            <a:r>
              <a:rPr lang="en-US" sz="2000" dirty="0">
                <a:latin typeface="Century Gothic"/>
                <a:cs typeface="Century Gothic"/>
              </a:rPr>
              <a:t>, Stephanie </a:t>
            </a:r>
            <a:r>
              <a:rPr lang="en-US" sz="2000" dirty="0" err="1">
                <a:latin typeface="Century Gothic"/>
                <a:cs typeface="Century Gothic"/>
              </a:rPr>
              <a:t>Kuelbs</a:t>
            </a:r>
            <a:r>
              <a:rPr lang="en-US" sz="2000" dirty="0">
                <a:latin typeface="Century Gothic"/>
                <a:cs typeface="Century Gothic"/>
              </a:rPr>
              <a:t>, Elizabeth Liu, Matthew Mejia, Kevin McGee, Kenny Rodriguez, Olivia </a:t>
            </a:r>
            <a:r>
              <a:rPr lang="en-US" sz="2000" dirty="0" err="1">
                <a:latin typeface="Century Gothic"/>
                <a:cs typeface="Century Gothic"/>
              </a:rPr>
              <a:t>Sakhon</a:t>
            </a:r>
            <a:r>
              <a:rPr lang="en-US" sz="2000" dirty="0">
                <a:latin typeface="Century Gothic"/>
                <a:cs typeface="Century Gothic"/>
              </a:rPr>
              <a:t>, </a:t>
            </a:r>
            <a:r>
              <a:rPr lang="en-US" sz="2000" dirty="0" err="1">
                <a:latin typeface="Century Gothic"/>
                <a:cs typeface="Century Gothic"/>
              </a:rPr>
              <a:t>Alondra</a:t>
            </a:r>
            <a:r>
              <a:rPr lang="en-US" sz="2000" dirty="0">
                <a:latin typeface="Century Gothic"/>
                <a:cs typeface="Century Gothic"/>
              </a:rPr>
              <a:t> Vega, and Kevin Wyllie.</a:t>
            </a:r>
          </a:p>
          <a:p>
            <a:pPr marL="285750" indent="-285750"/>
            <a:r>
              <a:rPr lang="en-US" sz="2000" b="1" dirty="0" smtClean="0">
                <a:latin typeface="Century Gothic"/>
                <a:cs typeface="Century Gothic"/>
              </a:rPr>
              <a:t>Mentors</a:t>
            </a:r>
            <a:r>
              <a:rPr lang="en-US" sz="2000" dirty="0" smtClean="0">
                <a:latin typeface="Century Gothic"/>
                <a:cs typeface="Century Gothic"/>
              </a:rPr>
              <a:t>: Dr</a:t>
            </a:r>
            <a:r>
              <a:rPr lang="en-US" sz="2000" dirty="0">
                <a:latin typeface="Century Gothic"/>
                <a:cs typeface="Century Gothic"/>
              </a:rPr>
              <a:t>.</a:t>
            </a:r>
            <a:r>
              <a:rPr lang="en-US" sz="2000" dirty="0" smtClean="0">
                <a:latin typeface="Century Gothic"/>
                <a:cs typeface="Century Gothic"/>
              </a:rPr>
              <a:t> </a:t>
            </a:r>
            <a:r>
              <a:rPr lang="en-US" sz="2000" dirty="0" err="1" smtClean="0">
                <a:latin typeface="Century Gothic"/>
                <a:cs typeface="Century Gothic"/>
              </a:rPr>
              <a:t>Kam</a:t>
            </a:r>
            <a:r>
              <a:rPr lang="en-US" sz="2000" dirty="0" smtClean="0">
                <a:latin typeface="Century Gothic"/>
                <a:cs typeface="Century Gothic"/>
              </a:rPr>
              <a:t> </a:t>
            </a:r>
            <a:r>
              <a:rPr lang="en-US" sz="2000" dirty="0" err="1" smtClean="0">
                <a:latin typeface="Century Gothic"/>
                <a:cs typeface="Century Gothic"/>
              </a:rPr>
              <a:t>Dahlquist</a:t>
            </a:r>
            <a:r>
              <a:rPr lang="en-US" sz="2000" dirty="0" smtClean="0">
                <a:latin typeface="Century Gothic"/>
                <a:cs typeface="Century Gothic"/>
              </a:rPr>
              <a:t> and Dr. Ben Fitzpatrick </a:t>
            </a:r>
          </a:p>
        </p:txBody>
      </p:sp>
    </p:spTree>
    <p:extLst>
      <p:ext uri="{BB962C8B-B14F-4D97-AF65-F5344CB8AC3E}">
        <p14:creationId xmlns:p14="http://schemas.microsoft.com/office/powerpoint/2010/main" val="3282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7548"/>
            <a:ext cx="91440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References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0548"/>
            <a:ext cx="8229600" cy="5161875"/>
          </a:xfrm>
        </p:spPr>
        <p:txBody>
          <a:bodyPr>
            <a:normAutofit fontScale="85000" lnSpcReduction="20000"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Belle, A., </a:t>
            </a:r>
            <a:r>
              <a:rPr lang="en-US" sz="2000" dirty="0" err="1">
                <a:latin typeface="Century Gothic" panose="020B0502020202020204" pitchFamily="34" charset="0"/>
              </a:rPr>
              <a:t>Tanay</a:t>
            </a:r>
            <a:r>
              <a:rPr lang="en-US" sz="2000" dirty="0">
                <a:latin typeface="Century Gothic" panose="020B0502020202020204" pitchFamily="34" charset="0"/>
              </a:rPr>
              <a:t>, A., </a:t>
            </a:r>
            <a:r>
              <a:rPr lang="en-US" sz="2000" dirty="0" err="1">
                <a:latin typeface="Century Gothic" panose="020B0502020202020204" pitchFamily="34" charset="0"/>
              </a:rPr>
              <a:t>Bitincka</a:t>
            </a:r>
            <a:r>
              <a:rPr lang="en-US" sz="2000" dirty="0">
                <a:latin typeface="Century Gothic" panose="020B0502020202020204" pitchFamily="34" charset="0"/>
              </a:rPr>
              <a:t>, L., Shamir, R., &amp; O’Shea, E. K. (2006). Quantification of protein half-lives in the budding yeast </a:t>
            </a:r>
            <a:r>
              <a:rPr lang="en-US" sz="2000" dirty="0" err="1">
                <a:latin typeface="Century Gothic" panose="020B0502020202020204" pitchFamily="34" charset="0"/>
              </a:rPr>
              <a:t>proteome.Proceedings</a:t>
            </a:r>
            <a:r>
              <a:rPr lang="en-US" sz="2000" dirty="0">
                <a:latin typeface="Century Gothic" panose="020B0502020202020204" pitchFamily="34" charset="0"/>
              </a:rPr>
              <a:t> of the National Academy of Sciences, 103(35), 13004-13009.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Century Gothic" panose="020B0502020202020204" pitchFamily="34" charset="0"/>
              </a:rPr>
              <a:t>Dahlquist</a:t>
            </a:r>
            <a:r>
              <a:rPr lang="en-US" sz="2000" dirty="0">
                <a:latin typeface="Century Gothic" panose="020B0502020202020204" pitchFamily="34" charset="0"/>
              </a:rPr>
              <a:t>, K., Fitzpatrick, B., Camacho, E., </a:t>
            </a:r>
            <a:r>
              <a:rPr lang="en-US" sz="2000" dirty="0" err="1">
                <a:latin typeface="Century Gothic" panose="020B0502020202020204" pitchFamily="34" charset="0"/>
              </a:rPr>
              <a:t>Entzminger</a:t>
            </a:r>
            <a:r>
              <a:rPr lang="en-US" sz="2000" dirty="0">
                <a:latin typeface="Century Gothic" panose="020B0502020202020204" pitchFamily="34" charset="0"/>
              </a:rPr>
              <a:t>, S., &amp; </a:t>
            </a:r>
            <a:r>
              <a:rPr lang="en-US" sz="2000" dirty="0" err="1">
                <a:latin typeface="Century Gothic" panose="020B0502020202020204" pitchFamily="34" charset="0"/>
              </a:rPr>
              <a:t>Wanner</a:t>
            </a:r>
            <a:r>
              <a:rPr lang="en-US" sz="2000" dirty="0">
                <a:latin typeface="Century Gothic" panose="020B0502020202020204" pitchFamily="34" charset="0"/>
              </a:rPr>
              <a:t>, N. (2015). Parameter Estimation for Gene Regulatory Networks from Microarray Data: Cold Shock Response in Saccharomyces cerevisiae. </a:t>
            </a:r>
            <a:r>
              <a:rPr lang="en-US" sz="2000" i="1" dirty="0">
                <a:latin typeface="Century Gothic" panose="020B0502020202020204" pitchFamily="34" charset="0"/>
              </a:rPr>
              <a:t>Bulletin Of Mathematical Biology</a:t>
            </a:r>
            <a:r>
              <a:rPr lang="en-US" sz="2000" dirty="0">
                <a:latin typeface="Century Gothic" panose="020B0502020202020204" pitchFamily="34" charset="0"/>
              </a:rPr>
              <a:t>, </a:t>
            </a:r>
            <a:r>
              <a:rPr lang="en-US" sz="2000" i="1" dirty="0">
                <a:latin typeface="Century Gothic" panose="020B0502020202020204" pitchFamily="34" charset="0"/>
              </a:rPr>
              <a:t>77</a:t>
            </a:r>
            <a:r>
              <a:rPr lang="en-US" sz="2000" dirty="0">
                <a:latin typeface="Century Gothic" panose="020B0502020202020204" pitchFamily="34" charset="0"/>
              </a:rPr>
              <a:t>(8), 1457-1492. </a:t>
            </a:r>
            <a:r>
              <a:rPr lang="en-US" sz="2000" u="sng" dirty="0">
                <a:latin typeface="Century Gothic" panose="020B0502020202020204" pitchFamily="34" charset="0"/>
              </a:rPr>
              <a:t>http://dx.doi.org/10.1007/s11538-015-0092-6</a:t>
            </a:r>
            <a:r>
              <a:rPr lang="en-US" sz="2000" dirty="0">
                <a:latin typeface="Century Gothic" panose="020B0502020202020204" pitchFamily="34" charset="0"/>
              </a:rPr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Century Gothic" panose="020B0502020202020204" pitchFamily="34" charset="0"/>
              </a:rPr>
              <a:t>Dário</a:t>
            </a:r>
            <a:r>
              <a:rPr lang="en-US" sz="2000" dirty="0">
                <a:latin typeface="Century Gothic" panose="020B0502020202020204" pitchFamily="34" charset="0"/>
              </a:rPr>
              <a:t> </a:t>
            </a:r>
            <a:r>
              <a:rPr lang="en-US" sz="2000" dirty="0" err="1">
                <a:latin typeface="Century Gothic" panose="020B0502020202020204" pitchFamily="34" charset="0"/>
              </a:rPr>
              <a:t>Abdulrehman</a:t>
            </a:r>
            <a:r>
              <a:rPr lang="en-US" sz="2000" dirty="0">
                <a:latin typeface="Century Gothic" panose="020B0502020202020204" pitchFamily="34" charset="0"/>
              </a:rPr>
              <a:t>, Pedro T. Monteiro, Miguel C. Teixeira, </a:t>
            </a:r>
            <a:r>
              <a:rPr lang="en-US" sz="2000" dirty="0" err="1">
                <a:latin typeface="Century Gothic" panose="020B0502020202020204" pitchFamily="34" charset="0"/>
              </a:rPr>
              <a:t>Nuno</a:t>
            </a:r>
            <a:r>
              <a:rPr lang="en-US" sz="2000" dirty="0">
                <a:latin typeface="Century Gothic" panose="020B0502020202020204" pitchFamily="34" charset="0"/>
              </a:rPr>
              <a:t> P. Mira, </a:t>
            </a:r>
            <a:r>
              <a:rPr lang="en-US" sz="2000" dirty="0" err="1">
                <a:latin typeface="Century Gothic" panose="020B0502020202020204" pitchFamily="34" charset="0"/>
              </a:rPr>
              <a:t>Artur</a:t>
            </a:r>
            <a:r>
              <a:rPr lang="en-US" sz="2000" dirty="0">
                <a:latin typeface="Century Gothic" panose="020B0502020202020204" pitchFamily="34" charset="0"/>
              </a:rPr>
              <a:t> B. </a:t>
            </a:r>
            <a:r>
              <a:rPr lang="en-US" sz="2000" dirty="0" err="1">
                <a:latin typeface="Century Gothic" panose="020B0502020202020204" pitchFamily="34" charset="0"/>
              </a:rPr>
              <a:t>Lourenço</a:t>
            </a:r>
            <a:r>
              <a:rPr lang="en-US" sz="2000" dirty="0">
                <a:latin typeface="Century Gothic" panose="020B0502020202020204" pitchFamily="34" charset="0"/>
              </a:rPr>
              <a:t>, Sandra C. dos Santos, </a:t>
            </a:r>
            <a:r>
              <a:rPr lang="en-US" sz="2000" dirty="0" err="1">
                <a:latin typeface="Century Gothic" panose="020B0502020202020204" pitchFamily="34" charset="0"/>
              </a:rPr>
              <a:t>Tânia</a:t>
            </a:r>
            <a:r>
              <a:rPr lang="en-US" sz="2000" dirty="0">
                <a:latin typeface="Century Gothic" panose="020B0502020202020204" pitchFamily="34" charset="0"/>
              </a:rPr>
              <a:t> R. </a:t>
            </a:r>
            <a:r>
              <a:rPr lang="en-US" sz="2000" dirty="0" err="1">
                <a:latin typeface="Century Gothic" panose="020B0502020202020204" pitchFamily="34" charset="0"/>
              </a:rPr>
              <a:t>Cabrito</a:t>
            </a:r>
            <a:r>
              <a:rPr lang="en-US" sz="2000" dirty="0">
                <a:latin typeface="Century Gothic" panose="020B0502020202020204" pitchFamily="34" charset="0"/>
              </a:rPr>
              <a:t>, Alexandre P. Francisco, Sara C. Madeira, Ricardo S. Aires, </a:t>
            </a:r>
            <a:r>
              <a:rPr lang="en-US" sz="2000" dirty="0" err="1">
                <a:latin typeface="Century Gothic" panose="020B0502020202020204" pitchFamily="34" charset="0"/>
              </a:rPr>
              <a:t>Arlindo</a:t>
            </a:r>
            <a:r>
              <a:rPr lang="en-US" sz="2000" dirty="0">
                <a:latin typeface="Century Gothic" panose="020B0502020202020204" pitchFamily="34" charset="0"/>
              </a:rPr>
              <a:t> L. Oliveira, Isabel </a:t>
            </a:r>
            <a:r>
              <a:rPr lang="en-US" sz="2000" dirty="0" err="1">
                <a:latin typeface="Century Gothic" panose="020B0502020202020204" pitchFamily="34" charset="0"/>
              </a:rPr>
              <a:t>Sá-Correia</a:t>
            </a:r>
            <a:r>
              <a:rPr lang="en-US" sz="2000" dirty="0">
                <a:latin typeface="Century Gothic" panose="020B0502020202020204" pitchFamily="34" charset="0"/>
              </a:rPr>
              <a:t>, Ana T. Freitas (2011). YEASTRACT: providing a programmatic access to curated transcriptional regulatory associations in </a:t>
            </a:r>
            <a:r>
              <a:rPr lang="en-US" sz="2000" i="1" dirty="0">
                <a:latin typeface="Century Gothic" panose="020B0502020202020204" pitchFamily="34" charset="0"/>
              </a:rPr>
              <a:t>Saccharomyces cerevisiae</a:t>
            </a:r>
            <a:r>
              <a:rPr lang="en-US" sz="2000" dirty="0">
                <a:latin typeface="Century Gothic" panose="020B0502020202020204" pitchFamily="34" charset="0"/>
              </a:rPr>
              <a:t> through a web services interface </a:t>
            </a:r>
            <a:r>
              <a:rPr lang="en-US" sz="2000" dirty="0" err="1">
                <a:latin typeface="Century Gothic" panose="020B0502020202020204" pitchFamily="34" charset="0"/>
              </a:rPr>
              <a:t>Nucl</a:t>
            </a:r>
            <a:r>
              <a:rPr lang="en-US" sz="2000" dirty="0">
                <a:latin typeface="Century Gothic" panose="020B0502020202020204" pitchFamily="34" charset="0"/>
              </a:rPr>
              <a:t>. Acids Res., 39: D136-D140, Oxford University Press.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entury Gothic" panose="020B0502020202020204" pitchFamily="34" charset="0"/>
              </a:rPr>
              <a:t>Freeman, S. (2002). </a:t>
            </a:r>
            <a:r>
              <a:rPr lang="en-US" sz="2000" i="1" dirty="0">
                <a:latin typeface="Century Gothic" panose="020B0502020202020204" pitchFamily="34" charset="0"/>
              </a:rPr>
              <a:t>Biological science</a:t>
            </a:r>
            <a:r>
              <a:rPr lang="en-US" sz="2000" dirty="0">
                <a:latin typeface="Century Gothic" panose="020B0502020202020204" pitchFamily="34" charset="0"/>
              </a:rPr>
              <a:t>. Upper Saddle River, NJ: Prentice Hall.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Century Gothic" panose="020B0502020202020204" pitchFamily="34" charset="0"/>
              </a:rPr>
              <a:t>GRNsightt</a:t>
            </a:r>
            <a:r>
              <a:rPr lang="en-US" sz="2000" dirty="0">
                <a:latin typeface="Century Gothic" panose="020B0502020202020204" pitchFamily="34" charset="0"/>
              </a:rPr>
              <a:t>. (</a:t>
            </a:r>
            <a:r>
              <a:rPr lang="en-US" sz="2000" dirty="0" err="1">
                <a:latin typeface="Century Gothic" panose="020B0502020202020204" pitchFamily="34" charset="0"/>
              </a:rPr>
              <a:t>n.d.</a:t>
            </a:r>
            <a:r>
              <a:rPr lang="en-US" sz="2000" dirty="0">
                <a:latin typeface="Century Gothic" panose="020B0502020202020204" pitchFamily="34" charset="0"/>
              </a:rPr>
              <a:t>). Retrieved March 10, 2016, from http://dondi.github.io/GRNsight/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Century Gothic" panose="020B0502020202020204" pitchFamily="34" charset="0"/>
              </a:rPr>
              <a:t>GRNmap</a:t>
            </a:r>
            <a:r>
              <a:rPr lang="en-US" sz="2000" dirty="0">
                <a:latin typeface="Century Gothic" panose="020B0502020202020204" pitchFamily="34" charset="0"/>
              </a:rPr>
              <a:t>. (</a:t>
            </a:r>
            <a:r>
              <a:rPr lang="en-US" sz="2000" dirty="0" err="1">
                <a:latin typeface="Century Gothic" panose="020B0502020202020204" pitchFamily="34" charset="0"/>
              </a:rPr>
              <a:t>n.d.</a:t>
            </a:r>
            <a:r>
              <a:rPr lang="en-US" sz="2000" dirty="0">
                <a:latin typeface="Century Gothic" panose="020B0502020202020204" pitchFamily="34" charset="0"/>
              </a:rPr>
              <a:t>). Retrieved March 10, 2016, from https://github.com/kdahlquist/GRNmap </a:t>
            </a:r>
            <a:endParaRPr lang="de-DE" dirty="0" smtClean="0">
              <a:latin typeface="Century Gothic" panose="020B0502020202020204" pitchFamily="34" charset="0"/>
            </a:endParaRPr>
          </a:p>
          <a:p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38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8841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i="1" dirty="0" smtClean="0">
                <a:solidFill>
                  <a:srgbClr val="008000"/>
                </a:solidFill>
                <a:latin typeface="Century Gothic"/>
                <a:cs typeface="Century Gothic"/>
              </a:rPr>
              <a:t>Saccharomyces </a:t>
            </a:r>
            <a:r>
              <a:rPr lang="en-US" sz="2400" b="1" i="1" dirty="0" err="1">
                <a:solidFill>
                  <a:srgbClr val="008000"/>
                </a:solidFill>
                <a:latin typeface="Century Gothic"/>
                <a:cs typeface="Century Gothic"/>
              </a:rPr>
              <a:t>cerevisiae</a:t>
            </a:r>
            <a:r>
              <a:rPr lang="en-US" sz="2400" b="1" i="1" dirty="0">
                <a:solidFill>
                  <a:srgbClr val="008000"/>
                </a:solidFill>
                <a:latin typeface="Century Gothic"/>
                <a:cs typeface="Century Gothic"/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is an Ideal Model Organism for Systems Biology</a:t>
            </a:r>
            <a:endParaRPr lang="en-US" sz="2400" b="1" i="1" dirty="0">
              <a:solidFill>
                <a:srgbClr val="008000"/>
              </a:solidFill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7752" y="1600200"/>
            <a:ext cx="4629048" cy="4525963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latin typeface="Century Gothic"/>
                <a:cs typeface="Century Gothic"/>
              </a:rPr>
              <a:t>Budding </a:t>
            </a:r>
            <a:r>
              <a:rPr lang="en-US" sz="2000" dirty="0" smtClean="0">
                <a:latin typeface="Century Gothic"/>
                <a:cs typeface="Century Gothic"/>
              </a:rPr>
              <a:t>yeast </a:t>
            </a:r>
            <a:r>
              <a:rPr lang="en-US" sz="2000" dirty="0" smtClean="0">
                <a:latin typeface="Century Gothic"/>
                <a:cs typeface="Century Gothic"/>
              </a:rPr>
              <a:t>is </a:t>
            </a:r>
            <a:r>
              <a:rPr lang="en-US" sz="2000" dirty="0" smtClean="0">
                <a:latin typeface="Century Gothic"/>
                <a:cs typeface="Century Gothic"/>
              </a:rPr>
              <a:t>used as a model organism due to its small genome </a:t>
            </a:r>
            <a:r>
              <a:rPr lang="en-US" sz="2000" dirty="0" smtClean="0">
                <a:latin typeface="Century Gothic"/>
                <a:cs typeface="Century Gothic"/>
              </a:rPr>
              <a:t>size</a:t>
            </a:r>
            <a:r>
              <a:rPr lang="en-US" sz="2000" dirty="0">
                <a:latin typeface="Century Gothic"/>
                <a:cs typeface="Century Gothic"/>
              </a:rPr>
              <a:t> </a:t>
            </a:r>
            <a:r>
              <a:rPr lang="en-US" sz="2000" dirty="0" smtClean="0">
                <a:latin typeface="Century Gothic"/>
                <a:cs typeface="Century Gothic"/>
              </a:rPr>
              <a:t>of </a:t>
            </a:r>
            <a:r>
              <a:rPr lang="en-US" sz="2000" dirty="0" smtClean="0">
                <a:latin typeface="Century Gothic"/>
                <a:cs typeface="Century Gothic"/>
              </a:rPr>
              <a:t>approximately 6000 genes.</a:t>
            </a:r>
          </a:p>
          <a:p>
            <a:r>
              <a:rPr lang="en-US" sz="2000" dirty="0" smtClean="0">
                <a:latin typeface="Century Gothic"/>
                <a:cs typeface="Century Gothic"/>
              </a:rPr>
              <a:t>These 6000 genes are regulated by ~250 transcription factors, which can increase or decrease gene expression.</a:t>
            </a:r>
          </a:p>
          <a:p>
            <a:r>
              <a:rPr lang="en-US" sz="2000" dirty="0" smtClean="0">
                <a:latin typeface="Century Gothic"/>
                <a:cs typeface="Century Gothic"/>
              </a:rPr>
              <a:t>Yeast deletion strains and other molecular genetic tools are readily available. </a:t>
            </a:r>
            <a:endParaRPr lang="en-US" sz="2000" dirty="0" smtClean="0">
              <a:latin typeface="Century Gothic"/>
              <a:cs typeface="Century Gothic"/>
            </a:endParaRPr>
          </a:p>
          <a:p>
            <a:r>
              <a:rPr lang="en-US" sz="2000" dirty="0" smtClean="0">
                <a:latin typeface="Century Gothic"/>
                <a:cs typeface="Century Gothic"/>
              </a:rPr>
              <a:t>For example, we have gained important information about cancer from studying yeast.</a:t>
            </a:r>
            <a:endParaRPr lang="en-US" sz="2000" dirty="0" smtClean="0">
              <a:latin typeface="Century Gothic"/>
              <a:cs typeface="Century Gothic"/>
            </a:endParaRPr>
          </a:p>
          <a:p>
            <a:pPr marL="0" indent="0">
              <a:buNone/>
            </a:pPr>
            <a:endParaRPr lang="en-US" sz="2000" dirty="0" smtClean="0">
              <a:latin typeface="Century Gothic"/>
              <a:cs typeface="Century Gothic"/>
            </a:endParaRPr>
          </a:p>
        </p:txBody>
      </p:sp>
      <p:pic>
        <p:nvPicPr>
          <p:cNvPr id="4" name="Content Placeholder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6" b="474"/>
          <a:stretch/>
        </p:blipFill>
        <p:spPr bwMode="auto">
          <a:xfrm>
            <a:off x="152400" y="1866530"/>
            <a:ext cx="3905352" cy="3437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752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8841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The Response to the Environmental Stress Cold Shock 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/>
            </a:r>
            <a:b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</a:b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Is 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Not Well Studied</a:t>
            </a:r>
            <a:endParaRPr lang="en-US" sz="2400" b="1" i="1" dirty="0">
              <a:solidFill>
                <a:srgbClr val="008000"/>
              </a:solidFill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65536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entury Gothic"/>
                <a:cs typeface="Century Gothic"/>
              </a:rPr>
              <a:t>Cold shock for yeast is from 10-18℃.</a:t>
            </a:r>
          </a:p>
          <a:p>
            <a:r>
              <a:rPr lang="en-US" sz="2000" dirty="0" smtClean="0">
                <a:latin typeface="Century Gothic"/>
                <a:cs typeface="Century Gothic"/>
              </a:rPr>
              <a:t>The response is not as well characterized as heat shock. </a:t>
            </a:r>
          </a:p>
          <a:p>
            <a:pPr marL="0" indent="0">
              <a:buNone/>
            </a:pPr>
            <a:endParaRPr lang="en-US" sz="2000" dirty="0" smtClean="0">
              <a:latin typeface="Century Gothic"/>
              <a:cs typeface="Century Gothic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387569"/>
              </p:ext>
            </p:extLst>
          </p:nvPr>
        </p:nvGraphicFramePr>
        <p:xfrm>
          <a:off x="375260" y="2765737"/>
          <a:ext cx="8515238" cy="336121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4257619"/>
                <a:gridCol w="4257619"/>
              </a:tblGrid>
              <a:tr h="23200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Heat Shock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Cold</a:t>
                      </a:r>
                      <a:r>
                        <a:rPr lang="en-US" baseline="0" dirty="0" smtClean="0">
                          <a:latin typeface="Century Gothic"/>
                          <a:cs typeface="Century Gothic"/>
                        </a:rPr>
                        <a:t> Shock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0044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Proteins</a:t>
                      </a:r>
                      <a:r>
                        <a:rPr lang="en-US" baseline="0" dirty="0" smtClean="0">
                          <a:latin typeface="Century Gothic"/>
                          <a:cs typeface="Century Gothic"/>
                        </a:rPr>
                        <a:t> denature 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Decrease fluidity of membranes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Induction of heat shock proteins that assist</a:t>
                      </a:r>
                      <a:r>
                        <a:rPr lang="en-US" baseline="0" dirty="0" smtClean="0">
                          <a:latin typeface="Century Gothic"/>
                          <a:cs typeface="Century Gothic"/>
                        </a:rPr>
                        <a:t> in protein folding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Stabilizes DNA and RNA secondary</a:t>
                      </a:r>
                      <a:r>
                        <a:rPr lang="en-US" baseline="0" dirty="0" smtClean="0">
                          <a:latin typeface="Century Gothic"/>
                          <a:cs typeface="Century Gothic"/>
                        </a:rPr>
                        <a:t> structures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0044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Conserved</a:t>
                      </a:r>
                      <a:r>
                        <a:rPr lang="en-US" baseline="0" dirty="0" smtClean="0">
                          <a:latin typeface="Century Gothic"/>
                          <a:cs typeface="Century Gothic"/>
                        </a:rPr>
                        <a:t> in all organisms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Impair</a:t>
                      </a:r>
                      <a:r>
                        <a:rPr lang="en-US" baseline="0" dirty="0" smtClean="0">
                          <a:latin typeface="Century Gothic"/>
                          <a:cs typeface="Century Gothic"/>
                        </a:rPr>
                        <a:t> ribosome function and protein synthesis 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00445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Decreased Enzymatic activities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No equivalent</a:t>
                      </a:r>
                      <a:r>
                        <a:rPr lang="en-US" baseline="0" dirty="0" smtClean="0">
                          <a:latin typeface="Century Gothic"/>
                          <a:cs typeface="Century Gothic"/>
                        </a:rPr>
                        <a:t> set of cold shock proteins that are conserved in all organisms 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26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8841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Century Gothic"/>
                <a:cs typeface="Century Gothic"/>
              </a:rPr>
              <a:t>Yeast </a:t>
            </a:r>
            <a:r>
              <a:rPr lang="en-US" sz="2400" dirty="0">
                <a:latin typeface="Century Gothic"/>
                <a:cs typeface="Century Gothic"/>
              </a:rPr>
              <a:t>respond to cold shock by changing the level of</a:t>
            </a:r>
            <a:br>
              <a:rPr lang="en-US" sz="2400" dirty="0">
                <a:latin typeface="Century Gothic"/>
                <a:cs typeface="Century Gothic"/>
              </a:rPr>
            </a:br>
            <a:r>
              <a:rPr lang="en-US" sz="2400" dirty="0">
                <a:latin typeface="Century Gothic"/>
                <a:cs typeface="Century Gothic"/>
              </a:rPr>
              <a:t>     gene </a:t>
            </a:r>
            <a:r>
              <a:rPr lang="en-US" sz="2400" dirty="0" smtClean="0">
                <a:latin typeface="Century Gothic"/>
                <a:cs typeface="Century Gothic"/>
              </a:rPr>
              <a:t>expression</a:t>
            </a:r>
            <a:r>
              <a:rPr lang="en-US" sz="2400" dirty="0">
                <a:latin typeface="Century Gothic"/>
                <a:cs typeface="Century Gothic"/>
              </a:rPr>
              <a:t/>
            </a:r>
            <a:br>
              <a:rPr lang="en-US" sz="2400" dirty="0">
                <a:latin typeface="Century Gothic"/>
                <a:cs typeface="Century Gothic"/>
              </a:rPr>
            </a:br>
            <a:endParaRPr lang="en-US" sz="2400" b="1" i="1" dirty="0">
              <a:solidFill>
                <a:srgbClr val="008000"/>
              </a:solidFill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191842"/>
            <a:ext cx="4267200" cy="52505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sz="2000" dirty="0" smtClean="0">
              <a:latin typeface="Century Gothic"/>
              <a:cs typeface="Century Gothic"/>
            </a:endParaRPr>
          </a:p>
          <a:p>
            <a:r>
              <a:rPr lang="en-US" sz="2000" dirty="0">
                <a:latin typeface="Century Gothic"/>
                <a:cs typeface="Century Gothic"/>
              </a:rPr>
              <a:t>Transcription factors control gene expression by binding to regulatory DNA sequences.</a:t>
            </a:r>
          </a:p>
          <a:p>
            <a:endParaRPr lang="en-US" sz="2000" dirty="0" smtClean="0">
              <a:latin typeface="Century Gothic"/>
              <a:cs typeface="Century Gothic"/>
            </a:endParaRPr>
          </a:p>
          <a:p>
            <a:r>
              <a:rPr lang="en-US" sz="2000" dirty="0" smtClean="0">
                <a:latin typeface="Century Gothic"/>
                <a:cs typeface="Century Gothic"/>
              </a:rPr>
              <a:t>Activators increase expression and repressors decrease expression</a:t>
            </a:r>
            <a:endParaRPr lang="en-US" sz="2000" dirty="0" smtClean="0">
              <a:latin typeface="Century Gothic"/>
              <a:cs typeface="Century Gothic"/>
            </a:endParaRPr>
          </a:p>
          <a:p>
            <a:endParaRPr lang="en-US" sz="2000" dirty="0" smtClean="0">
              <a:latin typeface="Century Gothic"/>
              <a:cs typeface="Century Gothic"/>
            </a:endParaRPr>
          </a:p>
          <a:p>
            <a:r>
              <a:rPr lang="en-US" sz="2000" dirty="0">
                <a:latin typeface="Century Gothic"/>
                <a:cs typeface="Century Gothic"/>
              </a:rPr>
              <a:t>Transcription factors are </a:t>
            </a:r>
            <a:r>
              <a:rPr lang="en-US" sz="2000" dirty="0" smtClean="0">
                <a:latin typeface="Century Gothic"/>
                <a:cs typeface="Century Gothic"/>
              </a:rPr>
              <a:t>themselves proteins </a:t>
            </a:r>
            <a:r>
              <a:rPr lang="en-US" sz="2000" dirty="0">
                <a:latin typeface="Century Gothic"/>
                <a:cs typeface="Century Gothic"/>
              </a:rPr>
              <a:t>encoded by </a:t>
            </a:r>
            <a:r>
              <a:rPr lang="en-US" sz="2000" dirty="0" smtClean="0">
                <a:latin typeface="Century Gothic"/>
                <a:cs typeface="Century Gothic"/>
              </a:rPr>
              <a:t>genes.</a:t>
            </a:r>
          </a:p>
          <a:p>
            <a:endParaRPr lang="en-US" sz="2000" dirty="0" smtClean="0">
              <a:latin typeface="Century Gothic"/>
              <a:cs typeface="Century Gothic"/>
            </a:endParaRPr>
          </a:p>
          <a:p>
            <a:r>
              <a:rPr lang="en-US" sz="2000" dirty="0" smtClean="0">
                <a:latin typeface="Century Gothic"/>
                <a:cs typeface="Century Gothic"/>
              </a:rPr>
              <a:t>A gene regulatory network (GRN) is a set of transcription factors that regulate the expression of genes encoding other transcription factors.</a:t>
            </a:r>
          </a:p>
          <a:p>
            <a:pPr marL="0" indent="0">
              <a:buNone/>
            </a:pPr>
            <a:endParaRPr lang="en-US" sz="2000" dirty="0" smtClean="0">
              <a:latin typeface="Century Gothic"/>
              <a:cs typeface="Century Gothic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25" y="1191841"/>
            <a:ext cx="4106326" cy="3085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070488" y="1736619"/>
            <a:ext cx="666282" cy="360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69" tIns="41134" rIns="82269" bIns="41134">
            <a:spAutoFit/>
          </a:bodyPr>
          <a:lstStyle>
            <a:lvl1pPr defTabSz="82232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232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232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232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232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DNA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073785" y="2165607"/>
            <a:ext cx="871466" cy="360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69" tIns="41134" rIns="82269" bIns="41134">
            <a:spAutoFit/>
          </a:bodyPr>
          <a:lstStyle>
            <a:lvl1pPr defTabSz="82232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232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232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232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232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mRNA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691208" y="3505554"/>
            <a:ext cx="961322" cy="360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69" tIns="41134" rIns="82269" bIns="41134">
            <a:spAutoFit/>
          </a:bodyPr>
          <a:lstStyle>
            <a:lvl1pPr defTabSz="82232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232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232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232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232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Protein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0" y="1980941"/>
            <a:ext cx="16468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Transcription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3414344"/>
            <a:ext cx="14160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Translation</a:t>
            </a:r>
          </a:p>
        </p:txBody>
      </p:sp>
      <p:pic>
        <p:nvPicPr>
          <p:cNvPr id="11" name="Picture 2" descr="Transcrip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94"/>
          <a:stretch>
            <a:fillRect/>
          </a:stretch>
        </p:blipFill>
        <p:spPr>
          <a:xfrm>
            <a:off x="0" y="4277327"/>
            <a:ext cx="3810180" cy="21650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26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8841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dirty="0">
                <a:latin typeface="Century Gothic"/>
                <a:cs typeface="Century Gothic"/>
              </a:rPr>
              <a:t>Yeast respond to cold shock by changing the level of</a:t>
            </a:r>
            <a:br>
              <a:rPr lang="en-US" sz="2400" dirty="0">
                <a:latin typeface="Century Gothic"/>
                <a:cs typeface="Century Gothic"/>
              </a:rPr>
            </a:br>
            <a:r>
              <a:rPr lang="en-US" sz="2400" dirty="0">
                <a:latin typeface="Century Gothic"/>
                <a:cs typeface="Century Gothic"/>
              </a:rPr>
              <a:t>     gene </a:t>
            </a:r>
            <a:r>
              <a:rPr lang="en-US" sz="2400" dirty="0" smtClean="0">
                <a:latin typeface="Century Gothic"/>
                <a:cs typeface="Century Gothic"/>
              </a:rPr>
              <a:t>expression</a:t>
            </a:r>
            <a:endParaRPr lang="en-US" sz="2400" b="1" i="1" dirty="0">
              <a:solidFill>
                <a:srgbClr val="008000"/>
              </a:solidFill>
              <a:latin typeface="Century Gothic"/>
              <a:cs typeface="Century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600200"/>
            <a:ext cx="4267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latin typeface="Century Gothic"/>
                <a:cs typeface="Century Gothic"/>
              </a:rPr>
              <a:t>1. Which </a:t>
            </a:r>
            <a:r>
              <a:rPr lang="en-US" sz="2000" b="1" dirty="0" smtClean="0">
                <a:latin typeface="Century Gothic"/>
                <a:cs typeface="Century Gothic"/>
              </a:rPr>
              <a:t>transcription factors regulate the cold shock response in yeast? </a:t>
            </a:r>
          </a:p>
          <a:p>
            <a:pPr marL="0" indent="0">
              <a:buNone/>
            </a:pPr>
            <a:endParaRPr lang="en-US" sz="2000" b="1" dirty="0" smtClean="0">
              <a:latin typeface="Century Gothic"/>
              <a:cs typeface="Century Gothic"/>
            </a:endParaRPr>
          </a:p>
          <a:p>
            <a:pPr marL="0" indent="0">
              <a:buNone/>
            </a:pPr>
            <a:r>
              <a:rPr lang="en-US" sz="2000" b="1" dirty="0" smtClean="0">
                <a:latin typeface="Century Gothic"/>
                <a:cs typeface="Century Gothic"/>
              </a:rPr>
              <a:t>2. What </a:t>
            </a:r>
            <a:r>
              <a:rPr lang="en-US" sz="2000" b="1" dirty="0" smtClean="0">
                <a:latin typeface="Century Gothic"/>
                <a:cs typeface="Century Gothic"/>
              </a:rPr>
              <a:t>is the indirect </a:t>
            </a:r>
            <a:r>
              <a:rPr lang="en-US" sz="2000" b="1" dirty="0" smtClean="0">
                <a:latin typeface="Century Gothic"/>
                <a:cs typeface="Century Gothic"/>
              </a:rPr>
              <a:t>effect of other transcription factors?</a:t>
            </a:r>
            <a:endParaRPr lang="en-US" sz="2000" b="1" dirty="0" smtClean="0">
              <a:latin typeface="Century Gothic"/>
              <a:cs typeface="Century Gothic"/>
            </a:endParaRPr>
          </a:p>
          <a:p>
            <a:pPr marL="457200" indent="-457200">
              <a:buAutoNum type="arabicPeriod"/>
            </a:pPr>
            <a:endParaRPr lang="en-US" sz="2000" b="1" dirty="0" smtClean="0">
              <a:latin typeface="Century Gothic"/>
              <a:cs typeface="Century Gothic"/>
            </a:endParaRPr>
          </a:p>
          <a:p>
            <a:pPr marL="0" indent="0">
              <a:buNone/>
            </a:pPr>
            <a:r>
              <a:rPr lang="en-US" sz="2000" b="1" dirty="0" smtClean="0">
                <a:latin typeface="Century Gothic"/>
                <a:cs typeface="Century Gothic"/>
              </a:rPr>
              <a:t>3. Can </a:t>
            </a:r>
            <a:r>
              <a:rPr lang="en-US" sz="2000" b="1" dirty="0" smtClean="0">
                <a:latin typeface="Century Gothic"/>
                <a:cs typeface="Century Gothic"/>
              </a:rPr>
              <a:t>we make predictions based on our understanding of            the network? </a:t>
            </a:r>
          </a:p>
          <a:p>
            <a:pPr marL="0" indent="0" algn="ctr">
              <a:buNone/>
            </a:pPr>
            <a:endParaRPr lang="en-US" sz="2000" b="1" dirty="0" smtClean="0">
              <a:latin typeface="Century Gothic"/>
              <a:cs typeface="Century Gothic"/>
            </a:endParaRPr>
          </a:p>
          <a:p>
            <a:pPr marL="0" indent="0">
              <a:buNone/>
            </a:pPr>
            <a:endParaRPr lang="en-US" sz="2000" dirty="0" smtClean="0">
              <a:latin typeface="Century Gothic"/>
              <a:cs typeface="Century Gothic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25" y="1191841"/>
            <a:ext cx="4106326" cy="3085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070488" y="1736619"/>
            <a:ext cx="666282" cy="360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69" tIns="41134" rIns="82269" bIns="41134">
            <a:spAutoFit/>
          </a:bodyPr>
          <a:lstStyle>
            <a:lvl1pPr defTabSz="82232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232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232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232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232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DNA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073785" y="2165607"/>
            <a:ext cx="871466" cy="360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69" tIns="41134" rIns="82269" bIns="41134">
            <a:spAutoFit/>
          </a:bodyPr>
          <a:lstStyle>
            <a:lvl1pPr defTabSz="82232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232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232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232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232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mRNA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691208" y="3505554"/>
            <a:ext cx="961322" cy="360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269" tIns="41134" rIns="82269" bIns="41134">
            <a:spAutoFit/>
          </a:bodyPr>
          <a:lstStyle>
            <a:lvl1pPr defTabSz="82232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822325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822325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822325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822325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Protein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0" y="1980941"/>
            <a:ext cx="16468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Transcription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3414344"/>
            <a:ext cx="14160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Translation</a:t>
            </a:r>
          </a:p>
        </p:txBody>
      </p:sp>
      <p:pic>
        <p:nvPicPr>
          <p:cNvPr id="11" name="Picture 2" descr="Transcrip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94"/>
          <a:stretch>
            <a:fillRect/>
          </a:stretch>
        </p:blipFill>
        <p:spPr>
          <a:xfrm>
            <a:off x="0" y="4277327"/>
            <a:ext cx="3810180" cy="21650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17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A Family of Networks for the</a:t>
            </a:r>
            <a:r>
              <a:rPr lang="en-US" sz="2400" b="1" dirty="0">
                <a:solidFill>
                  <a:srgbClr val="008000"/>
                </a:solidFill>
                <a:latin typeface="Century Gothic"/>
                <a:cs typeface="Century Gothic"/>
              </a:rPr>
              <a:t>Δgln3 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Deletion Strain Was Compared to Investigate the Cold Shock Response of Yeast  </a:t>
            </a:r>
            <a:endParaRPr lang="en-US" sz="2400" b="1" i="1" dirty="0">
              <a:solidFill>
                <a:srgbClr val="008000"/>
              </a:solidFill>
              <a:latin typeface="Century Gothic"/>
              <a:cs typeface="Century Gothic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145219"/>
            <a:ext cx="8229600" cy="4525963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Yeast Respond to Cold </a:t>
            </a:r>
            <a:r>
              <a:rPr lang="en-US" sz="2200" b="1" dirty="0">
                <a:solidFill>
                  <a:srgbClr val="7F7F7F"/>
                </a:solidFill>
                <a:latin typeface="Century Gothic"/>
                <a:cs typeface="Century Gothic"/>
              </a:rPr>
              <a:t>S</a:t>
            </a:r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hock by Changing </a:t>
            </a:r>
            <a:r>
              <a:rPr lang="en-US" sz="2200" b="1" dirty="0">
                <a:solidFill>
                  <a:srgbClr val="7F7F7F"/>
                </a:solidFill>
                <a:latin typeface="Century Gothic"/>
                <a:cs typeface="Century Gothic"/>
              </a:rPr>
              <a:t>G</a:t>
            </a:r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ene Expression.</a:t>
            </a:r>
          </a:p>
          <a:p>
            <a:r>
              <a:rPr lang="en-US" sz="2200" b="1" dirty="0" smtClean="0">
                <a:latin typeface="Century Gothic"/>
                <a:cs typeface="Century Gothic"/>
              </a:rPr>
              <a:t>Microarray Data was </a:t>
            </a:r>
            <a:r>
              <a:rPr lang="en-US" sz="2200" b="1" dirty="0">
                <a:latin typeface="Century Gothic"/>
                <a:cs typeface="Century Gothic"/>
              </a:rPr>
              <a:t>Generated </a:t>
            </a:r>
            <a:r>
              <a:rPr lang="en-US" sz="2200" b="1" dirty="0" smtClean="0">
                <a:latin typeface="Century Gothic"/>
                <a:cs typeface="Century Gothic"/>
              </a:rPr>
              <a:t> for Yeast Under Cold Shock Conditions.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A Family of Related Networks Was Generated from the YEASTRACT Database.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The Dynamics of Each Gene in the Network was Modeled Using Ordinary Differential Equations.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L-curve Analysis Was Performed to Determine the Best </a:t>
            </a:r>
            <a:r>
              <a:rPr lang="el-GR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α</a:t>
            </a:r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.</a:t>
            </a:r>
          </a:p>
          <a:p>
            <a:r>
              <a:rPr lang="en-US" sz="2200" b="1" dirty="0" smtClean="0">
                <a:solidFill>
                  <a:srgbClr val="7F7F7F"/>
                </a:solidFill>
                <a:latin typeface="Century Gothic"/>
                <a:cs typeface="Century Gothic"/>
              </a:rPr>
              <a:t>The Family of Related Network Were Compared to Determine Which Size Network </a:t>
            </a:r>
            <a:r>
              <a:rPr lang="en-US" sz="2200" b="1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200" b="1" dirty="0" smtClean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odels </a:t>
            </a:r>
            <a:r>
              <a:rPr lang="en-US" sz="2200" b="1" dirty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200" b="1" dirty="0" smtClean="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Data Best. </a:t>
            </a:r>
            <a:endParaRPr lang="en-US" sz="2200" b="1" dirty="0" smtClean="0">
              <a:solidFill>
                <a:srgbClr val="7F7F7F"/>
              </a:solidFill>
              <a:latin typeface="Century Gothic"/>
              <a:cs typeface="Century Gothic"/>
            </a:endParaRPr>
          </a:p>
          <a:p>
            <a:endParaRPr lang="en-US" sz="2000" b="1" dirty="0" smtClean="0">
              <a:latin typeface="Century Gothic"/>
              <a:cs typeface="Century Gothic"/>
            </a:endParaRPr>
          </a:p>
          <a:p>
            <a:endParaRPr lang="en-US" sz="2000" b="1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8966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The </a:t>
            </a:r>
            <a:r>
              <a:rPr lang="en-US" sz="2400" b="1" dirty="0" err="1" smtClean="0">
                <a:solidFill>
                  <a:srgbClr val="008000"/>
                </a:solidFill>
                <a:latin typeface="Century Gothic"/>
                <a:cs typeface="Century Gothic"/>
              </a:rPr>
              <a:t>Dahlquist</a:t>
            </a:r>
            <a:r>
              <a:rPr lang="en-US" sz="2400" b="1" dirty="0" smtClean="0">
                <a:solidFill>
                  <a:srgbClr val="008000"/>
                </a:solidFill>
                <a:latin typeface="Century Gothic"/>
                <a:cs typeface="Century Gothic"/>
              </a:rPr>
              <a:t> Lab Utilizes a Systems Biology Work Flow to Investigate the Cold Shock Response In Yeast</a:t>
            </a:r>
            <a:endParaRPr lang="en-US" sz="2400" b="1" dirty="0">
              <a:solidFill>
                <a:srgbClr val="008000"/>
              </a:solidFill>
              <a:latin typeface="Century Gothic"/>
              <a:cs typeface="Century Gothic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9787502"/>
              </p:ext>
            </p:extLst>
          </p:nvPr>
        </p:nvGraphicFramePr>
        <p:xfrm>
          <a:off x="457199" y="1143000"/>
          <a:ext cx="8467725" cy="5476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2727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4038</TotalTime>
  <Words>3692</Words>
  <Application>Microsoft Office PowerPoint</Application>
  <PresentationFormat>On-screen Show (4:3)</PresentationFormat>
  <Paragraphs>469</Paragraphs>
  <Slides>37</Slides>
  <Notes>23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Office Theme</vt:lpstr>
      <vt:lpstr>Equation</vt:lpstr>
      <vt:lpstr>Mathematical Modeling Shows  that Gln3 Affects the Dynamics of the  Gene Regulatory Network Controlling the Cold Shock Response in  Saccharomyces cerevisiae </vt:lpstr>
      <vt:lpstr>Outline</vt:lpstr>
      <vt:lpstr>Outline</vt:lpstr>
      <vt:lpstr>Saccharomyces cerevisiae is an Ideal Model Organism for Systems Biology</vt:lpstr>
      <vt:lpstr>The Response to the Environmental Stress Cold Shock  Is Not Well Studied</vt:lpstr>
      <vt:lpstr>Yeast respond to cold shock by changing the level of      gene expression </vt:lpstr>
      <vt:lpstr>Yeast respond to cold shock by changing the level of      gene expression</vt:lpstr>
      <vt:lpstr>A Family of Networks for theΔgln3 Deletion Strain Was Compared to Investigate the Cold Shock Response of Yeast  </vt:lpstr>
      <vt:lpstr>The Dahlquist Lab Utilizes a Systems Biology Work Flow to Investigate the Cold Shock Response In Yeast</vt:lpstr>
      <vt:lpstr>Yeast Cells with Particular Transcription Factors Deleted are Harvested Before, During, and After Cold Shock</vt:lpstr>
      <vt:lpstr>Microarray Data is Used to Observe Changes in Gene Expression for All 6000 Genes in Yeast</vt:lpstr>
      <vt:lpstr>A Family of Networks for theΔgln3 Deletion Strain Was Compared to Investigate the Cold Shock Response of Yeast  </vt:lpstr>
      <vt:lpstr>The Δgln3  Strain Microarray Data Was Used to Derive a Family of Related GRNs from the YEASTRACT Database</vt:lpstr>
      <vt:lpstr>A “Family” of Related Networks Was Created by Paring Down Genes and Edges from the Largest Network</vt:lpstr>
      <vt:lpstr>A Family of Networks for theΔgln3 Deletion Strain Was Compared to Investigate the Cold Shock Response of Yeast  </vt:lpstr>
      <vt:lpstr>GRNmap Uses Ordinary Differential  Equations to Model the Dynamics of Each Gene in the Network</vt:lpstr>
      <vt:lpstr>GRNmap Uses Ordinary Differential  Equations to Model the Dynamics of Each Gene in the Network</vt:lpstr>
      <vt:lpstr>GRNmap Uses Ordinary Differential  Equations to Model the Dynamics of Each Gene in the Network</vt:lpstr>
      <vt:lpstr>GRNmap Uses Ordinary Differential  Equations to Model the Dynamics of Each Gene in the Network</vt:lpstr>
      <vt:lpstr>GRNmap Uses Ordinary Differential  Equations to Model the Dynamics of Each Gene in the Network</vt:lpstr>
      <vt:lpstr>A Family of Networks for theΔgln3 Deletion Strain Was Compared to Investigate the Cold Shock Response of Yeast  </vt:lpstr>
      <vt:lpstr>A Penalized Least Squares Approach is Used  to Estimate Parameters</vt:lpstr>
      <vt:lpstr>A Penalized Least Squares Approach is Used to Estimate Parameters</vt:lpstr>
      <vt:lpstr>A Penalized Least Squares Approach is Used to Estimate Parameters</vt:lpstr>
      <vt:lpstr>A Family of Networks for theΔgln3 Deletion Strain Was Compared to Investigate the Cold Shock Response of Yeast  </vt:lpstr>
      <vt:lpstr>Production Rate for Each Gene Remains Fairly Constant for All Network Sizes</vt:lpstr>
      <vt:lpstr>The Threshold b Parameter Changes Sign for Key Genes in the Network</vt:lpstr>
      <vt:lpstr>Weight Parameter Changes Sign for Key Genes  in the Network</vt:lpstr>
      <vt:lpstr>GRNsight Facilitates Visualization of  Optimized Weight Parameters</vt:lpstr>
      <vt:lpstr>Comparison Between Minimum Theoretical LSE and LSE for the “Family” of Networks </vt:lpstr>
      <vt:lpstr>YHP1 Is Modeled Best by the 29 and 20 gene Networks</vt:lpstr>
      <vt:lpstr>YHP1 Is Modeled Best by the 29 and 20 gene Networks</vt:lpstr>
      <vt:lpstr>Transcription Factor MSN2 Changes Its Dynamics for the Different Families of Related Networks</vt:lpstr>
      <vt:lpstr>Transcription Factor MSN2 Changes Its Dynamics for the Different Families of Related Networks</vt:lpstr>
      <vt:lpstr>We Successfully Modeled a Family of Four Networks  Using GRNmap</vt:lpstr>
      <vt:lpstr>Acknowledgements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Tessa Morris</dc:creator>
  <cp:lastModifiedBy>Student</cp:lastModifiedBy>
  <cp:revision>79</cp:revision>
  <dcterms:created xsi:type="dcterms:W3CDTF">2016-03-09T18:49:16Z</dcterms:created>
  <dcterms:modified xsi:type="dcterms:W3CDTF">2016-03-18T23:11:27Z</dcterms:modified>
</cp:coreProperties>
</file>