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48" r:id="rId1"/>
  </p:sldMasterIdLst>
  <p:notesMasterIdLst>
    <p:notesMasterId r:id="rId25"/>
  </p:notesMasterIdLst>
  <p:sldIdLst>
    <p:sldId id="336" r:id="rId2"/>
    <p:sldId id="268" r:id="rId3"/>
    <p:sldId id="379" r:id="rId4"/>
    <p:sldId id="373" r:id="rId5"/>
    <p:sldId id="383" r:id="rId6"/>
    <p:sldId id="370" r:id="rId7"/>
    <p:sldId id="380" r:id="rId8"/>
    <p:sldId id="362" r:id="rId9"/>
    <p:sldId id="338" r:id="rId10"/>
    <p:sldId id="339" r:id="rId11"/>
    <p:sldId id="340" r:id="rId12"/>
    <p:sldId id="342" r:id="rId13"/>
    <p:sldId id="381" r:id="rId14"/>
    <p:sldId id="343" r:id="rId15"/>
    <p:sldId id="344" r:id="rId16"/>
    <p:sldId id="345" r:id="rId17"/>
    <p:sldId id="346" r:id="rId18"/>
    <p:sldId id="347" r:id="rId19"/>
    <p:sldId id="385" r:id="rId20"/>
    <p:sldId id="382" r:id="rId21"/>
    <p:sldId id="312" r:id="rId22"/>
    <p:sldId id="378" r:id="rId23"/>
    <p:sldId id="386" r:id="rId24"/>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ohn David N. Dionisio" initials="JD" lastIdx="5"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C9C9C"/>
    <a:srgbClr val="16693F"/>
    <a:srgbClr val="05CDDA"/>
    <a:srgbClr val="C51789"/>
    <a:srgbClr val="F9238E"/>
    <a:srgbClr val="FA54A7"/>
    <a:srgbClr val="E38D1B"/>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424" autoAdjust="0"/>
    <p:restoredTop sz="83013" autoAdjust="0"/>
  </p:normalViewPr>
  <p:slideViewPr>
    <p:cSldViewPr snapToGrid="0" snapToObjects="1">
      <p:cViewPr varScale="1">
        <p:scale>
          <a:sx n="88" d="100"/>
          <a:sy n="88" d="100"/>
        </p:scale>
        <p:origin x="1192" y="184"/>
      </p:cViewPr>
      <p:guideLst>
        <p:guide orient="horz" pos="2160"/>
        <p:guide pos="2880"/>
      </p:guideLst>
    </p:cSldViewPr>
  </p:slideViewPr>
  <p:notesTextViewPr>
    <p:cViewPr>
      <p:scale>
        <a:sx n="100" d="100"/>
        <a:sy n="100" d="100"/>
      </p:scale>
      <p:origin x="0" y="0"/>
    </p:cViewPr>
  </p:notesTextViewPr>
  <p:sorterViewPr>
    <p:cViewPr varScale="1">
      <p:scale>
        <a:sx n="1" d="1"/>
        <a:sy n="1" d="1"/>
      </p:scale>
      <p:origin x="0" y="-882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oleObject" Target="Untitled:Users:Natalie:Downloads:pvalue_MSE_comparison%20(2).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096158128313719E-2"/>
          <c:y val="5.3140831346200151E-2"/>
          <c:w val="0.90191191147360483"/>
          <c:h val="0.79381638062555793"/>
        </c:manualLayout>
      </c:layout>
      <c:barChart>
        <c:barDir val="col"/>
        <c:grouping val="clustered"/>
        <c:varyColors val="0"/>
        <c:ser>
          <c:idx val="0"/>
          <c:order val="0"/>
          <c:tx>
            <c:strRef>
              <c:f>Graphs!$B$1</c:f>
              <c:strCache>
                <c:ptCount val="1"/>
                <c:pt idx="0">
                  <c:v>LSE:minLSE Ratio</c:v>
                </c:pt>
              </c:strCache>
            </c:strRef>
          </c:tx>
          <c:spPr>
            <a:solidFill>
              <a:schemeClr val="accent1"/>
            </a:solidFill>
            <a:ln>
              <a:noFill/>
            </a:ln>
            <a:effectLst/>
          </c:spPr>
          <c:invertIfNegative val="0"/>
          <c:cat>
            <c:strRef>
              <c:f>Graphs!$A$2:$A$37</c:f>
              <c:strCache>
                <c:ptCount val="36"/>
                <c:pt idx="0">
                  <c:v>db1</c:v>
                </c:pt>
                <c:pt idx="1">
                  <c:v>db2</c:v>
                </c:pt>
                <c:pt idx="2">
                  <c:v>db3</c:v>
                </c:pt>
                <c:pt idx="3">
                  <c:v>db4</c:v>
                </c:pt>
                <c:pt idx="4">
                  <c:v>db6</c:v>
                </c:pt>
                <c:pt idx="5">
                  <c:v>db5</c:v>
                </c:pt>
                <c:pt idx="6">
                  <c:v>rand1</c:v>
                </c:pt>
                <c:pt idx="7">
                  <c:v>rand2</c:v>
                </c:pt>
                <c:pt idx="8">
                  <c:v>rand3</c:v>
                </c:pt>
                <c:pt idx="9">
                  <c:v>rand4</c:v>
                </c:pt>
                <c:pt idx="10">
                  <c:v>rand6</c:v>
                </c:pt>
                <c:pt idx="11">
                  <c:v>rand7</c:v>
                </c:pt>
                <c:pt idx="12">
                  <c:v>rand8</c:v>
                </c:pt>
                <c:pt idx="13">
                  <c:v>rand9</c:v>
                </c:pt>
                <c:pt idx="14">
                  <c:v>rand10</c:v>
                </c:pt>
                <c:pt idx="15">
                  <c:v>rand11</c:v>
                </c:pt>
                <c:pt idx="16">
                  <c:v>rand12</c:v>
                </c:pt>
                <c:pt idx="17">
                  <c:v>rand13</c:v>
                </c:pt>
                <c:pt idx="18">
                  <c:v>rand14</c:v>
                </c:pt>
                <c:pt idx="19">
                  <c:v>rand15</c:v>
                </c:pt>
                <c:pt idx="20">
                  <c:v>rand16</c:v>
                </c:pt>
                <c:pt idx="21">
                  <c:v>rand17</c:v>
                </c:pt>
                <c:pt idx="22">
                  <c:v>rand18</c:v>
                </c:pt>
                <c:pt idx="23">
                  <c:v>rand19</c:v>
                </c:pt>
                <c:pt idx="24">
                  <c:v>rand20</c:v>
                </c:pt>
                <c:pt idx="25">
                  <c:v>rand21</c:v>
                </c:pt>
                <c:pt idx="26">
                  <c:v>rand22</c:v>
                </c:pt>
                <c:pt idx="27">
                  <c:v>rand23</c:v>
                </c:pt>
                <c:pt idx="28">
                  <c:v>rand24</c:v>
                </c:pt>
                <c:pt idx="29">
                  <c:v>rand25</c:v>
                </c:pt>
                <c:pt idx="30">
                  <c:v>rand26</c:v>
                </c:pt>
                <c:pt idx="31">
                  <c:v>rand27</c:v>
                </c:pt>
                <c:pt idx="32">
                  <c:v>rand28</c:v>
                </c:pt>
                <c:pt idx="33">
                  <c:v>rand29</c:v>
                </c:pt>
                <c:pt idx="34">
                  <c:v>rand30</c:v>
                </c:pt>
                <c:pt idx="35">
                  <c:v>rand31</c:v>
                </c:pt>
              </c:strCache>
            </c:strRef>
          </c:cat>
          <c:val>
            <c:numRef>
              <c:f>Graphs!$B$2:$B$37</c:f>
              <c:numCache>
                <c:formatCode>0.0000</c:formatCode>
                <c:ptCount val="36"/>
                <c:pt idx="0" formatCode="General">
                  <c:v>1.4206000000000001</c:v>
                </c:pt>
                <c:pt idx="1">
                  <c:v>1.3580000000000001</c:v>
                </c:pt>
                <c:pt idx="2">
                  <c:v>1.41</c:v>
                </c:pt>
                <c:pt idx="3">
                  <c:v>1.3</c:v>
                </c:pt>
                <c:pt idx="4" formatCode="General">
                  <c:v>1.3973</c:v>
                </c:pt>
                <c:pt idx="5" formatCode="General">
                  <c:v>1.4262899447569051</c:v>
                </c:pt>
                <c:pt idx="6" formatCode="General">
                  <c:v>1.4529772496030109</c:v>
                </c:pt>
                <c:pt idx="7" formatCode="General">
                  <c:v>1.4277504444793809</c:v>
                </c:pt>
                <c:pt idx="8" formatCode="General">
                  <c:v>1.4302051790725401</c:v>
                </c:pt>
                <c:pt idx="9" formatCode="General">
                  <c:v>1.493268683665407</c:v>
                </c:pt>
                <c:pt idx="10" formatCode="General">
                  <c:v>1.4312963121043709</c:v>
                </c:pt>
                <c:pt idx="11" formatCode="General">
                  <c:v>1.5202127530724621</c:v>
                </c:pt>
                <c:pt idx="12" formatCode="General">
                  <c:v>1.4772793948104259</c:v>
                </c:pt>
                <c:pt idx="13" formatCode="General">
                  <c:v>1.4247047673594271</c:v>
                </c:pt>
                <c:pt idx="14" formatCode="General">
                  <c:v>1.4920723175922099</c:v>
                </c:pt>
                <c:pt idx="15" formatCode="General">
                  <c:v>1.474130371093106</c:v>
                </c:pt>
                <c:pt idx="16" formatCode="General">
                  <c:v>1.50802490023544</c:v>
                </c:pt>
                <c:pt idx="17" formatCode="General">
                  <c:v>1.437326432858917</c:v>
                </c:pt>
                <c:pt idx="18" formatCode="General">
                  <c:v>1.4585603192939991</c:v>
                </c:pt>
                <c:pt idx="19" formatCode="General">
                  <c:v>1.406274906534285</c:v>
                </c:pt>
                <c:pt idx="20" formatCode="General">
                  <c:v>1.4164661667032179</c:v>
                </c:pt>
                <c:pt idx="21" formatCode="General">
                  <c:v>1.4929661684491691</c:v>
                </c:pt>
                <c:pt idx="22" formatCode="General">
                  <c:v>1.4318481493703139</c:v>
                </c:pt>
                <c:pt idx="23" formatCode="General">
                  <c:v>1.430550446590096</c:v>
                </c:pt>
                <c:pt idx="24" formatCode="General">
                  <c:v>1.4817458907365531</c:v>
                </c:pt>
                <c:pt idx="25" formatCode="General">
                  <c:v>1.4527745613945511</c:v>
                </c:pt>
                <c:pt idx="26" formatCode="General">
                  <c:v>1.4839400290137399</c:v>
                </c:pt>
                <c:pt idx="27" formatCode="General">
                  <c:v>1.4332184572675251</c:v>
                </c:pt>
                <c:pt idx="28" formatCode="General">
                  <c:v>1.3880085624760621</c:v>
                </c:pt>
                <c:pt idx="29" formatCode="General">
                  <c:v>1.4433091987442901</c:v>
                </c:pt>
                <c:pt idx="30" formatCode="General">
                  <c:v>1.420561799242408</c:v>
                </c:pt>
                <c:pt idx="31" formatCode="General">
                  <c:v>1.451985022002058</c:v>
                </c:pt>
                <c:pt idx="32" formatCode="General">
                  <c:v>1.4318485216486621</c:v>
                </c:pt>
                <c:pt idx="33" formatCode="General">
                  <c:v>1.4434426448330231</c:v>
                </c:pt>
                <c:pt idx="34" formatCode="General">
                  <c:v>1.4760844231147059</c:v>
                </c:pt>
                <c:pt idx="35" formatCode="General">
                  <c:v>1.500948370377672</c:v>
                </c:pt>
              </c:numCache>
            </c:numRef>
          </c:val>
          <c:extLst>
            <c:ext xmlns:c16="http://schemas.microsoft.com/office/drawing/2014/chart" uri="{C3380CC4-5D6E-409C-BE32-E72D297353CC}">
              <c16:uniqueId val="{00000000-BB72-1441-AC73-202618724177}"/>
            </c:ext>
          </c:extLst>
        </c:ser>
        <c:dLbls>
          <c:showLegendKey val="0"/>
          <c:showVal val="0"/>
          <c:showCatName val="0"/>
          <c:showSerName val="0"/>
          <c:showPercent val="0"/>
          <c:showBubbleSize val="0"/>
        </c:dLbls>
        <c:gapWidth val="219"/>
        <c:axId val="2132687992"/>
        <c:axId val="2132691704"/>
      </c:barChart>
      <c:lineChart>
        <c:grouping val="standard"/>
        <c:varyColors val="0"/>
        <c:ser>
          <c:idx val="1"/>
          <c:order val="1"/>
          <c:spPr>
            <a:ln w="44450" cap="rnd">
              <a:solidFill>
                <a:srgbClr val="C00000"/>
              </a:solidFill>
              <a:round/>
            </a:ln>
            <a:effectLst/>
          </c:spPr>
          <c:marker>
            <c:symbol val="none"/>
          </c:marker>
          <c:val>
            <c:numRef>
              <c:f>Graphs!$C$2:$C$37</c:f>
              <c:numCache>
                <c:formatCode>General</c:formatCode>
                <c:ptCount val="36"/>
                <c:pt idx="0">
                  <c:v>1.4262899447569051</c:v>
                </c:pt>
                <c:pt idx="1">
                  <c:v>1.4262899447569051</c:v>
                </c:pt>
                <c:pt idx="2">
                  <c:v>1.4262899447569051</c:v>
                </c:pt>
                <c:pt idx="3">
                  <c:v>1.4262899447569051</c:v>
                </c:pt>
                <c:pt idx="4">
                  <c:v>1.4262899447569051</c:v>
                </c:pt>
                <c:pt idx="5">
                  <c:v>1.4262899447569051</c:v>
                </c:pt>
                <c:pt idx="6">
                  <c:v>1.4262899447569051</c:v>
                </c:pt>
                <c:pt idx="7">
                  <c:v>1.4262899447569051</c:v>
                </c:pt>
                <c:pt idx="8">
                  <c:v>1.4262899447569051</c:v>
                </c:pt>
                <c:pt idx="9">
                  <c:v>1.4262899447569051</c:v>
                </c:pt>
                <c:pt idx="10">
                  <c:v>1.4262899447569051</c:v>
                </c:pt>
                <c:pt idx="11">
                  <c:v>1.4262899447569051</c:v>
                </c:pt>
                <c:pt idx="12">
                  <c:v>1.4262899447569051</c:v>
                </c:pt>
                <c:pt idx="13">
                  <c:v>1.4262899447569051</c:v>
                </c:pt>
                <c:pt idx="14">
                  <c:v>1.4262899447569051</c:v>
                </c:pt>
                <c:pt idx="15">
                  <c:v>1.4262899447569051</c:v>
                </c:pt>
                <c:pt idx="16">
                  <c:v>1.4262899447569051</c:v>
                </c:pt>
                <c:pt idx="17">
                  <c:v>1.4262899447569051</c:v>
                </c:pt>
                <c:pt idx="18">
                  <c:v>1.4262899447569051</c:v>
                </c:pt>
                <c:pt idx="19">
                  <c:v>1.4262899447569051</c:v>
                </c:pt>
                <c:pt idx="20">
                  <c:v>1.4262899447569051</c:v>
                </c:pt>
                <c:pt idx="21">
                  <c:v>1.4262899447569051</c:v>
                </c:pt>
                <c:pt idx="22">
                  <c:v>1.4262899447569051</c:v>
                </c:pt>
                <c:pt idx="23">
                  <c:v>1.4262899447569051</c:v>
                </c:pt>
                <c:pt idx="24">
                  <c:v>1.4262899447569051</c:v>
                </c:pt>
                <c:pt idx="25">
                  <c:v>1.4262899447569051</c:v>
                </c:pt>
                <c:pt idx="26">
                  <c:v>1.4262899447569051</c:v>
                </c:pt>
                <c:pt idx="27">
                  <c:v>1.4262899447569051</c:v>
                </c:pt>
                <c:pt idx="28">
                  <c:v>1.4262899447569051</c:v>
                </c:pt>
                <c:pt idx="29">
                  <c:v>1.42628994475691</c:v>
                </c:pt>
                <c:pt idx="30">
                  <c:v>1.42628994475691</c:v>
                </c:pt>
                <c:pt idx="31">
                  <c:v>1.42628994475691</c:v>
                </c:pt>
                <c:pt idx="32">
                  <c:v>1.42628994475691</c:v>
                </c:pt>
                <c:pt idx="33">
                  <c:v>1.42628994475691</c:v>
                </c:pt>
                <c:pt idx="34">
                  <c:v>1.42628994475691</c:v>
                </c:pt>
                <c:pt idx="35">
                  <c:v>1.42628994475691</c:v>
                </c:pt>
              </c:numCache>
            </c:numRef>
          </c:val>
          <c:smooth val="0"/>
          <c:extLst>
            <c:ext xmlns:c16="http://schemas.microsoft.com/office/drawing/2014/chart" uri="{C3380CC4-5D6E-409C-BE32-E72D297353CC}">
              <c16:uniqueId val="{00000001-BB72-1441-AC73-202618724177}"/>
            </c:ext>
          </c:extLst>
        </c:ser>
        <c:dLbls>
          <c:showLegendKey val="0"/>
          <c:showVal val="0"/>
          <c:showCatName val="0"/>
          <c:showSerName val="0"/>
          <c:showPercent val="0"/>
          <c:showBubbleSize val="0"/>
        </c:dLbls>
        <c:marker val="1"/>
        <c:smooth val="0"/>
        <c:axId val="2132687992"/>
        <c:axId val="2132691704"/>
      </c:lineChart>
      <c:catAx>
        <c:axId val="21326879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mn-lt"/>
                <a:ea typeface="+mn-ea"/>
                <a:cs typeface="+mn-cs"/>
              </a:defRPr>
            </a:pPr>
            <a:endParaRPr lang="en-US"/>
          </a:p>
        </c:txPr>
        <c:crossAx val="2132691704"/>
        <c:crosses val="autoZero"/>
        <c:auto val="1"/>
        <c:lblAlgn val="ctr"/>
        <c:lblOffset val="100"/>
        <c:noMultiLvlLbl val="0"/>
      </c:catAx>
      <c:valAx>
        <c:axId val="2132691704"/>
        <c:scaling>
          <c:orientation val="minMax"/>
          <c:min val="1.2849999999999999"/>
        </c:scaling>
        <c:delete val="0"/>
        <c:axPos val="l"/>
        <c:majorGridlines>
          <c:spPr>
            <a:ln w="9525" cap="flat" cmpd="sng" algn="ctr">
              <a:solidFill>
                <a:schemeClr val="tx1">
                  <a:lumMod val="15000"/>
                  <a:lumOff val="85000"/>
                </a:schemeClr>
              </a:solidFill>
              <a:round/>
            </a:ln>
            <a:effectLst/>
          </c:spPr>
        </c:majorGridlines>
        <c:title>
          <c:tx>
            <c:rich>
              <a:bodyPr/>
              <a:lstStyle/>
              <a:p>
                <a:pPr>
                  <a:defRPr sz="1050"/>
                </a:pPr>
                <a:r>
                  <a:rPr lang="en-US" sz="1050" dirty="0" err="1"/>
                  <a:t>LSE:minLSE</a:t>
                </a:r>
                <a:r>
                  <a:rPr lang="en-US" sz="1050" dirty="0"/>
                  <a:t> Ratio</a:t>
                </a:r>
              </a:p>
            </c:rich>
          </c:tx>
          <c:overlay val="0"/>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en-US" sz="1050"/>
            </a:pPr>
            <a:endParaRPr lang="en-US"/>
          </a:p>
        </c:txPr>
        <c:crossAx val="2132687992"/>
        <c:crosses val="autoZero"/>
        <c:crossBetween val="between"/>
      </c:valAx>
      <c:spPr>
        <a:noFill/>
        <a:ln>
          <a:noFill/>
        </a:ln>
        <a:effectLst/>
      </c:spPr>
    </c:plotArea>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en-US"/>
    </a:p>
  </c:txPr>
  <c:externalData r:id="rId1">
    <c:autoUpdate val="0"/>
  </c:externalData>
</c:chartSpace>
</file>

<file path=ppt/drawings/_rels/vmlDrawing1.v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image" Target="../media/image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5138"/>
          </a:xfrm>
          <a:prstGeom prst="rect">
            <a:avLst/>
          </a:prstGeom>
        </p:spPr>
        <p:txBody>
          <a:bodyPr vert="horz" lIns="91440" tIns="45720" rIns="91440" bIns="45720" rtlCol="0"/>
          <a:lstStyle>
            <a:lvl1pPr algn="r">
              <a:defRPr sz="1200"/>
            </a:lvl1pPr>
          </a:lstStyle>
          <a:p>
            <a:fld id="{16B39F3F-B769-4086-9379-2E97F0DE416C}" type="datetimeFigureOut">
              <a:rPr lang="en-US" smtClean="0"/>
              <a:t>4/5/18</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lIns="91440" tIns="45720" rIns="91440" bIns="45720" rtlCol="0" anchor="b"/>
          <a:lstStyle>
            <a:lvl1pPr algn="r">
              <a:defRPr sz="1200"/>
            </a:lvl1pPr>
          </a:lstStyle>
          <a:p>
            <a:fld id="{AA71EC1C-5ADC-44AF-BC95-94CFA2649419}" type="slidenum">
              <a:rPr lang="en-US" smtClean="0"/>
              <a:t>‹#›</a:t>
            </a:fld>
            <a:endParaRPr lang="en-US"/>
          </a:p>
        </p:txBody>
      </p:sp>
    </p:spTree>
    <p:extLst>
      <p:ext uri="{BB962C8B-B14F-4D97-AF65-F5344CB8AC3E}">
        <p14:creationId xmlns:p14="http://schemas.microsoft.com/office/powerpoint/2010/main" val="16944923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Impaired translation due to DNA</a:t>
            </a:r>
            <a:r>
              <a:rPr lang="en-US"/>
              <a:t>/RNA secondary </a:t>
            </a:r>
            <a:r>
              <a:rPr lang="en-US" dirty="0"/>
              <a:t>structure stabilization.</a:t>
            </a:r>
          </a:p>
        </p:txBody>
      </p:sp>
      <p:sp>
        <p:nvSpPr>
          <p:cNvPr id="4" name="Slide Number Placeholder 3"/>
          <p:cNvSpPr>
            <a:spLocks noGrp="1"/>
          </p:cNvSpPr>
          <p:nvPr>
            <p:ph type="sldNum" sz="quarter" idx="10"/>
          </p:nvPr>
        </p:nvSpPr>
        <p:spPr/>
        <p:txBody>
          <a:bodyPr/>
          <a:lstStyle/>
          <a:p>
            <a:fld id="{AA71EC1C-5ADC-44AF-BC95-94CFA2649419}" type="slidenum">
              <a:rPr lang="en-US" smtClean="0"/>
              <a:t>4</a:t>
            </a:fld>
            <a:endParaRPr lang="en-US"/>
          </a:p>
        </p:txBody>
      </p:sp>
    </p:spTree>
    <p:extLst>
      <p:ext uri="{BB962C8B-B14F-4D97-AF65-F5344CB8AC3E}">
        <p14:creationId xmlns:p14="http://schemas.microsoft.com/office/powerpoint/2010/main" val="16441670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15 genes, 34 edges (highly connected; most similar to db4 in this respect, which had lowest LSE:minLSE ratio but also included TEC1).</a:t>
            </a:r>
          </a:p>
          <a:p>
            <a:endParaRPr lang="en-US" dirty="0"/>
          </a:p>
          <a:p>
            <a:r>
              <a:rPr lang="en-US" dirty="0"/>
              <a:t>Colored pairs = paralogs.</a:t>
            </a:r>
          </a:p>
          <a:p>
            <a:r>
              <a:rPr lang="en-US" dirty="0"/>
              <a:t>Orange borders = known cold-sensitive phenotypes on SGD.</a:t>
            </a:r>
          </a:p>
          <a:p>
            <a:r>
              <a:rPr lang="en-US" dirty="0"/>
              <a:t>Green borders = tested by Dahlquist lab.</a:t>
            </a:r>
          </a:p>
          <a:p>
            <a:r>
              <a:rPr lang="en-US" dirty="0"/>
              <a:t>Light grey shading = appears distinct from ESR (not MSN2/4 mediated).</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GCN4</a:t>
            </a:r>
            <a:r>
              <a:rPr lang="en-US" dirty="0"/>
              <a:t> has </a:t>
            </a:r>
            <a:r>
              <a:rPr lang="en-US" b="1" dirty="0" err="1"/>
              <a:t>eigen</a:t>
            </a:r>
            <a:r>
              <a:rPr lang="en-US" dirty="0"/>
              <a:t> of 1 in both n</a:t>
            </a:r>
            <a:r>
              <a:rPr lang="en-US" b="1" dirty="0"/>
              <a:t>SFP1</a:t>
            </a:r>
            <a:r>
              <a:rPr lang="en-US" dirty="0"/>
              <a:t> in 5/6 networks + high </a:t>
            </a:r>
            <a:r>
              <a:rPr lang="en-US" b="1" dirty="0" err="1"/>
              <a:t>eigen</a:t>
            </a:r>
            <a:r>
              <a:rPr lang="en-US" dirty="0"/>
              <a:t> + consistent repression of SWI5.</a:t>
            </a:r>
          </a:p>
          <a:p>
            <a:r>
              <a:rPr lang="en-US" dirty="0" err="1"/>
              <a:t>etworks</a:t>
            </a:r>
            <a:r>
              <a:rPr lang="en-US" dirty="0"/>
              <a:t> where it appears… connects disparate “modules” and created negative feedback loop.</a:t>
            </a:r>
          </a:p>
          <a:p>
            <a:endParaRPr lang="en-US" dirty="0"/>
          </a:p>
          <a:p>
            <a:r>
              <a:rPr lang="en-US" dirty="0"/>
              <a:t>Nodes that did not make it: </a:t>
            </a:r>
            <a:r>
              <a:rPr lang="en-US" b="1" dirty="0"/>
              <a:t>TEC1</a:t>
            </a:r>
            <a:r>
              <a:rPr lang="en-US" dirty="0"/>
              <a:t> (highly connected, but 1 network), </a:t>
            </a:r>
            <a:r>
              <a:rPr lang="en-US" b="1" dirty="0"/>
              <a:t>GCR2</a:t>
            </a:r>
            <a:r>
              <a:rPr lang="en-US" dirty="0"/>
              <a:t> (5/6, but negligible experimental expression ∆), </a:t>
            </a:r>
            <a:r>
              <a:rPr lang="en-US" b="1" dirty="0"/>
              <a:t>CST6</a:t>
            </a:r>
            <a:r>
              <a:rPr lang="en-US" dirty="0"/>
              <a:t> (known cold phenotype, but only connected to </a:t>
            </a:r>
            <a:r>
              <a:rPr lang="en-US" b="1" dirty="0"/>
              <a:t>ABF1</a:t>
            </a:r>
            <a:r>
              <a:rPr lang="en-US" dirty="0"/>
              <a:t>, which is not in this GRN).</a:t>
            </a:r>
          </a:p>
        </p:txBody>
      </p:sp>
      <p:sp>
        <p:nvSpPr>
          <p:cNvPr id="4" name="Slide Number Placeholder 3"/>
          <p:cNvSpPr>
            <a:spLocks noGrp="1"/>
          </p:cNvSpPr>
          <p:nvPr>
            <p:ph type="sldNum" sz="quarter" idx="10"/>
          </p:nvPr>
        </p:nvSpPr>
        <p:spPr/>
        <p:txBody>
          <a:bodyPr/>
          <a:lstStyle/>
          <a:p>
            <a:fld id="{AA71EC1C-5ADC-44AF-BC95-94CFA2649419}" type="slidenum">
              <a:rPr lang="en-US" smtClean="0"/>
              <a:t>16</a:t>
            </a:fld>
            <a:endParaRPr lang="en-US"/>
          </a:p>
        </p:txBody>
      </p:sp>
    </p:spTree>
    <p:extLst>
      <p:ext uri="{BB962C8B-B14F-4D97-AF65-F5344CB8AC3E}">
        <p14:creationId xmlns:p14="http://schemas.microsoft.com/office/powerpoint/2010/main" val="1850446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15 genes, 34 edges (highly connected; most similar to db4 in this respect, which had lowest LSE:minLSE ratio but also included TEC1).</a:t>
            </a:r>
          </a:p>
          <a:p>
            <a:endParaRPr lang="en-US" dirty="0"/>
          </a:p>
          <a:p>
            <a:r>
              <a:rPr lang="en-US" dirty="0"/>
              <a:t>Colored pairs = paralogs.</a:t>
            </a:r>
          </a:p>
          <a:p>
            <a:r>
              <a:rPr lang="en-US" dirty="0"/>
              <a:t>Orange borders = known cold-sensitive phenotypes on SGD.</a:t>
            </a:r>
          </a:p>
          <a:p>
            <a:r>
              <a:rPr lang="en-US" dirty="0"/>
              <a:t>Green borders = tested by Dahlquist lab.</a:t>
            </a:r>
          </a:p>
          <a:p>
            <a:r>
              <a:rPr lang="en-US" dirty="0"/>
              <a:t>Light grey shading = appears distinct from ESR (not MSN2/4 mediated).</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GCN4</a:t>
            </a:r>
            <a:r>
              <a:rPr lang="en-US" dirty="0"/>
              <a:t> has </a:t>
            </a:r>
            <a:r>
              <a:rPr lang="en-US" b="1" dirty="0" err="1"/>
              <a:t>eigen</a:t>
            </a:r>
            <a:r>
              <a:rPr lang="en-US" dirty="0"/>
              <a:t> of 1 in both n</a:t>
            </a:r>
            <a:r>
              <a:rPr lang="en-US" b="1" dirty="0"/>
              <a:t>SFP1</a:t>
            </a:r>
            <a:r>
              <a:rPr lang="en-US" dirty="0"/>
              <a:t> in 5/6 networks + high </a:t>
            </a:r>
            <a:r>
              <a:rPr lang="en-US" b="1" dirty="0" err="1"/>
              <a:t>eigen</a:t>
            </a:r>
            <a:r>
              <a:rPr lang="en-US" dirty="0"/>
              <a:t> + consistent repression of SWI5.</a:t>
            </a:r>
          </a:p>
          <a:p>
            <a:r>
              <a:rPr lang="en-US" dirty="0" err="1"/>
              <a:t>etworks</a:t>
            </a:r>
            <a:r>
              <a:rPr lang="en-US" dirty="0"/>
              <a:t> where it appears… connects disparate “modules” and created negative feedback loop.</a:t>
            </a:r>
          </a:p>
          <a:p>
            <a:endParaRPr lang="en-US" dirty="0"/>
          </a:p>
          <a:p>
            <a:r>
              <a:rPr lang="en-US" dirty="0"/>
              <a:t>Nodes that did not make it: </a:t>
            </a:r>
            <a:r>
              <a:rPr lang="en-US" b="1" dirty="0"/>
              <a:t>TEC1</a:t>
            </a:r>
            <a:r>
              <a:rPr lang="en-US" dirty="0"/>
              <a:t> (highly connected, but 1 network), </a:t>
            </a:r>
            <a:r>
              <a:rPr lang="en-US" b="1" dirty="0"/>
              <a:t>GCR2</a:t>
            </a:r>
            <a:r>
              <a:rPr lang="en-US" dirty="0"/>
              <a:t> (5/6, but negligible experimental expression ∆), </a:t>
            </a:r>
            <a:r>
              <a:rPr lang="en-US" b="1" dirty="0"/>
              <a:t>CST6</a:t>
            </a:r>
            <a:r>
              <a:rPr lang="en-US" dirty="0"/>
              <a:t> (known cold phenotype, but only connected to </a:t>
            </a:r>
            <a:r>
              <a:rPr lang="en-US" b="1" dirty="0"/>
              <a:t>ABF1</a:t>
            </a:r>
            <a:r>
              <a:rPr lang="en-US" dirty="0"/>
              <a:t>, which is not in this GRN).</a:t>
            </a:r>
          </a:p>
        </p:txBody>
      </p:sp>
      <p:sp>
        <p:nvSpPr>
          <p:cNvPr id="4" name="Slide Number Placeholder 3"/>
          <p:cNvSpPr>
            <a:spLocks noGrp="1"/>
          </p:cNvSpPr>
          <p:nvPr>
            <p:ph type="sldNum" sz="quarter" idx="10"/>
          </p:nvPr>
        </p:nvSpPr>
        <p:spPr/>
        <p:txBody>
          <a:bodyPr/>
          <a:lstStyle/>
          <a:p>
            <a:fld id="{AA71EC1C-5ADC-44AF-BC95-94CFA2649419}" type="slidenum">
              <a:rPr lang="en-US" smtClean="0"/>
              <a:t>17</a:t>
            </a:fld>
            <a:endParaRPr lang="en-US"/>
          </a:p>
        </p:txBody>
      </p:sp>
    </p:spTree>
    <p:extLst>
      <p:ext uri="{BB962C8B-B14F-4D97-AF65-F5344CB8AC3E}">
        <p14:creationId xmlns:p14="http://schemas.microsoft.com/office/powerpoint/2010/main" val="32531829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15 genes, 34 edges (highly connected; most similar to db4 in this respect, which had lowest LSE:minLSE ratio but also included TEC1).</a:t>
            </a:r>
          </a:p>
          <a:p>
            <a:endParaRPr lang="en-US" dirty="0"/>
          </a:p>
          <a:p>
            <a:r>
              <a:rPr lang="en-US" dirty="0"/>
              <a:t>Colored pairs = paralogs.</a:t>
            </a:r>
          </a:p>
          <a:p>
            <a:r>
              <a:rPr lang="en-US" dirty="0"/>
              <a:t>Orange borders = known cold-sensitive phenotypes on SGD.</a:t>
            </a:r>
          </a:p>
          <a:p>
            <a:r>
              <a:rPr lang="en-US" dirty="0"/>
              <a:t>Green borders = tested by Dahlquist lab.</a:t>
            </a:r>
          </a:p>
          <a:p>
            <a:r>
              <a:rPr lang="en-US" dirty="0"/>
              <a:t>Light grey shading = appears distinct from ESR (not MSN2/4 mediated).</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GCN4</a:t>
            </a:r>
            <a:r>
              <a:rPr lang="en-US" dirty="0"/>
              <a:t> has </a:t>
            </a:r>
            <a:r>
              <a:rPr lang="en-US" b="1" dirty="0" err="1"/>
              <a:t>eigen</a:t>
            </a:r>
            <a:r>
              <a:rPr lang="en-US" dirty="0"/>
              <a:t> of 1 in both </a:t>
            </a:r>
            <a:r>
              <a:rPr lang="en-US" b="1" dirty="0"/>
              <a:t>SFP1</a:t>
            </a:r>
            <a:r>
              <a:rPr lang="en-US" dirty="0"/>
              <a:t> in 5/6 networks + high </a:t>
            </a:r>
            <a:r>
              <a:rPr lang="en-US" b="1" dirty="0" err="1"/>
              <a:t>eigen</a:t>
            </a:r>
            <a:r>
              <a:rPr lang="en-US" dirty="0"/>
              <a:t> + consistent repression of SWI5.</a:t>
            </a:r>
          </a:p>
          <a:p>
            <a:r>
              <a:rPr lang="en-US" dirty="0" err="1"/>
              <a:t>etworks</a:t>
            </a:r>
            <a:r>
              <a:rPr lang="en-US" dirty="0"/>
              <a:t> where it appears… connects disparate “modules” and created negative feedback loop.</a:t>
            </a:r>
          </a:p>
          <a:p>
            <a:endParaRPr lang="en-US" dirty="0"/>
          </a:p>
          <a:p>
            <a:r>
              <a:rPr lang="en-US" dirty="0"/>
              <a:t>Nodes that did not make it: </a:t>
            </a:r>
            <a:r>
              <a:rPr lang="en-US" b="1" dirty="0"/>
              <a:t>TEC1</a:t>
            </a:r>
            <a:r>
              <a:rPr lang="en-US" dirty="0"/>
              <a:t> (highly connected, but 1 network), </a:t>
            </a:r>
            <a:r>
              <a:rPr lang="en-US" b="1" dirty="0"/>
              <a:t>GCR2</a:t>
            </a:r>
            <a:r>
              <a:rPr lang="en-US" dirty="0"/>
              <a:t> (5/6, but negligible experimental expression ∆), </a:t>
            </a:r>
            <a:r>
              <a:rPr lang="en-US" b="1" dirty="0"/>
              <a:t>CST6</a:t>
            </a:r>
            <a:r>
              <a:rPr lang="en-US" dirty="0"/>
              <a:t> (known cold phenotype, but only connected to </a:t>
            </a:r>
            <a:r>
              <a:rPr lang="en-US" b="1" dirty="0"/>
              <a:t>ABF1</a:t>
            </a:r>
            <a:r>
              <a:rPr lang="en-US" dirty="0"/>
              <a:t>, which is not in this GRN).</a:t>
            </a:r>
          </a:p>
        </p:txBody>
      </p:sp>
      <p:sp>
        <p:nvSpPr>
          <p:cNvPr id="4" name="Slide Number Placeholder 3"/>
          <p:cNvSpPr>
            <a:spLocks noGrp="1"/>
          </p:cNvSpPr>
          <p:nvPr>
            <p:ph type="sldNum" sz="quarter" idx="10"/>
          </p:nvPr>
        </p:nvSpPr>
        <p:spPr/>
        <p:txBody>
          <a:bodyPr/>
          <a:lstStyle/>
          <a:p>
            <a:fld id="{AA71EC1C-5ADC-44AF-BC95-94CFA2649419}" type="slidenum">
              <a:rPr lang="en-US" smtClean="0"/>
              <a:t>18</a:t>
            </a:fld>
            <a:endParaRPr lang="en-US"/>
          </a:p>
        </p:txBody>
      </p:sp>
    </p:spTree>
    <p:extLst>
      <p:ext uri="{BB962C8B-B14F-4D97-AF65-F5344CB8AC3E}">
        <p14:creationId xmlns:p14="http://schemas.microsoft.com/office/powerpoint/2010/main" val="28888332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15 genes, 34 edges (highly connected; most similar to db4 in this respect, which had lowest LSE:minLSE ratio but also included TEC1).</a:t>
            </a:r>
          </a:p>
          <a:p>
            <a:endParaRPr lang="en-US" dirty="0"/>
          </a:p>
          <a:p>
            <a:r>
              <a:rPr lang="en-US" dirty="0"/>
              <a:t>Colored pairs = paralogs.</a:t>
            </a:r>
          </a:p>
          <a:p>
            <a:r>
              <a:rPr lang="en-US" dirty="0"/>
              <a:t>Orange borders = known cold-sensitive phenotypes on SGD.</a:t>
            </a:r>
          </a:p>
          <a:p>
            <a:r>
              <a:rPr lang="en-US" dirty="0"/>
              <a:t>Green borders = tested by Dahlquist lab.</a:t>
            </a:r>
          </a:p>
          <a:p>
            <a:r>
              <a:rPr lang="en-US" dirty="0"/>
              <a:t>Light grey shading = appears distinct from ESR (not MSN2/4 mediated).</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GCN4</a:t>
            </a:r>
            <a:r>
              <a:rPr lang="en-US" dirty="0"/>
              <a:t> has </a:t>
            </a:r>
            <a:r>
              <a:rPr lang="en-US" b="1" dirty="0" err="1"/>
              <a:t>eigen</a:t>
            </a:r>
            <a:r>
              <a:rPr lang="en-US" dirty="0"/>
              <a:t> of 1 in both n</a:t>
            </a:r>
            <a:r>
              <a:rPr lang="en-US" b="1" dirty="0"/>
              <a:t>SFP1</a:t>
            </a:r>
            <a:r>
              <a:rPr lang="en-US" dirty="0"/>
              <a:t> in 5/6 networks + high </a:t>
            </a:r>
            <a:r>
              <a:rPr lang="en-US" b="1" dirty="0" err="1"/>
              <a:t>eigen</a:t>
            </a:r>
            <a:r>
              <a:rPr lang="en-US" dirty="0"/>
              <a:t> + consistent repression of SWI5.</a:t>
            </a:r>
          </a:p>
          <a:p>
            <a:r>
              <a:rPr lang="en-US" dirty="0" err="1"/>
              <a:t>etworks</a:t>
            </a:r>
            <a:r>
              <a:rPr lang="en-US" dirty="0"/>
              <a:t> where it appears… connects disparate “modules” and created negative feedback loop.</a:t>
            </a:r>
          </a:p>
          <a:p>
            <a:endParaRPr lang="en-US" dirty="0"/>
          </a:p>
          <a:p>
            <a:r>
              <a:rPr lang="en-US" dirty="0"/>
              <a:t>Nodes that did not make it: </a:t>
            </a:r>
            <a:r>
              <a:rPr lang="en-US" b="1" dirty="0"/>
              <a:t>TEC1</a:t>
            </a:r>
            <a:r>
              <a:rPr lang="en-US" dirty="0"/>
              <a:t> (highly connected, but 1 network), </a:t>
            </a:r>
            <a:r>
              <a:rPr lang="en-US" b="1" dirty="0"/>
              <a:t>GCR2</a:t>
            </a:r>
            <a:r>
              <a:rPr lang="en-US" dirty="0"/>
              <a:t> (5/6, but negligible experimental expression ∆), </a:t>
            </a:r>
            <a:r>
              <a:rPr lang="en-US" b="1" dirty="0"/>
              <a:t>CST6</a:t>
            </a:r>
            <a:r>
              <a:rPr lang="en-US" dirty="0"/>
              <a:t> (known cold phenotype, but only connected to </a:t>
            </a:r>
            <a:r>
              <a:rPr lang="en-US" b="1" dirty="0"/>
              <a:t>ABF1</a:t>
            </a:r>
            <a:r>
              <a:rPr lang="en-US" dirty="0"/>
              <a:t>, which is not in this GRN).</a:t>
            </a:r>
          </a:p>
        </p:txBody>
      </p:sp>
      <p:sp>
        <p:nvSpPr>
          <p:cNvPr id="4" name="Slide Number Placeholder 3"/>
          <p:cNvSpPr>
            <a:spLocks noGrp="1"/>
          </p:cNvSpPr>
          <p:nvPr>
            <p:ph type="sldNum" sz="quarter" idx="10"/>
          </p:nvPr>
        </p:nvSpPr>
        <p:spPr/>
        <p:txBody>
          <a:bodyPr/>
          <a:lstStyle/>
          <a:p>
            <a:fld id="{AA71EC1C-5ADC-44AF-BC95-94CFA2649419}" type="slidenum">
              <a:rPr lang="en-US" smtClean="0"/>
              <a:t>19</a:t>
            </a:fld>
            <a:endParaRPr lang="en-US"/>
          </a:p>
        </p:txBody>
      </p:sp>
    </p:spTree>
    <p:extLst>
      <p:ext uri="{BB962C8B-B14F-4D97-AF65-F5344CB8AC3E}">
        <p14:creationId xmlns:p14="http://schemas.microsoft.com/office/powerpoint/2010/main" val="1941977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A71EC1C-5ADC-44AF-BC95-94CFA2649419}" type="slidenum">
              <a:rPr lang="en-US" smtClean="0"/>
              <a:t>21</a:t>
            </a:fld>
            <a:endParaRPr lang="en-US"/>
          </a:p>
        </p:txBody>
      </p:sp>
    </p:spTree>
    <p:extLst>
      <p:ext uri="{BB962C8B-B14F-4D97-AF65-F5344CB8AC3E}">
        <p14:creationId xmlns:p14="http://schemas.microsoft.com/office/powerpoint/2010/main" val="26568603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A71EC1C-5ADC-44AF-BC95-94CFA2649419}" type="slidenum">
              <a:rPr lang="en-US" smtClean="0"/>
              <a:t>22</a:t>
            </a:fld>
            <a:endParaRPr lang="en-US"/>
          </a:p>
        </p:txBody>
      </p:sp>
    </p:spTree>
    <p:extLst>
      <p:ext uri="{BB962C8B-B14F-4D97-AF65-F5344CB8AC3E}">
        <p14:creationId xmlns:p14="http://schemas.microsoft.com/office/powerpoint/2010/main" val="32521407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200" dirty="0">
                <a:solidFill>
                  <a:srgbClr val="16693F"/>
                </a:solidFill>
              </a:rPr>
              <a:t>Systems Biology Workflow</a:t>
            </a:r>
            <a:endParaRPr lang="en-US" altLang="en-US" sz="1200" i="1" dirty="0">
              <a:solidFill>
                <a:srgbClr val="16693F"/>
              </a:solidFill>
            </a:endParaRPr>
          </a:p>
          <a:p>
            <a:endParaRPr lang="en-US" dirty="0"/>
          </a:p>
        </p:txBody>
      </p:sp>
      <p:sp>
        <p:nvSpPr>
          <p:cNvPr id="4" name="Slide Number Placeholder 3"/>
          <p:cNvSpPr>
            <a:spLocks noGrp="1"/>
          </p:cNvSpPr>
          <p:nvPr>
            <p:ph type="sldNum" sz="quarter" idx="10"/>
          </p:nvPr>
        </p:nvSpPr>
        <p:spPr/>
        <p:txBody>
          <a:bodyPr/>
          <a:lstStyle/>
          <a:p>
            <a:fld id="{AA71EC1C-5ADC-44AF-BC95-94CFA2649419}" type="slidenum">
              <a:rPr lang="en-US" smtClean="0"/>
              <a:t>23</a:t>
            </a:fld>
            <a:endParaRPr lang="en-US"/>
          </a:p>
        </p:txBody>
      </p:sp>
    </p:spTree>
    <p:extLst>
      <p:ext uri="{BB962C8B-B14F-4D97-AF65-F5344CB8AC3E}">
        <p14:creationId xmlns:p14="http://schemas.microsoft.com/office/powerpoint/2010/main" val="4488748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Mention Overarching Goal: cracking gene regulatory code.</a:t>
            </a:r>
          </a:p>
        </p:txBody>
      </p:sp>
      <p:sp>
        <p:nvSpPr>
          <p:cNvPr id="4" name="Slide Number Placeholder 3"/>
          <p:cNvSpPr>
            <a:spLocks noGrp="1"/>
          </p:cNvSpPr>
          <p:nvPr>
            <p:ph type="sldNum" sz="quarter" idx="10"/>
          </p:nvPr>
        </p:nvSpPr>
        <p:spPr/>
        <p:txBody>
          <a:bodyPr/>
          <a:lstStyle/>
          <a:p>
            <a:fld id="{AA71EC1C-5ADC-44AF-BC95-94CFA2649419}" type="slidenum">
              <a:rPr lang="en-US" smtClean="0"/>
              <a:t>5</a:t>
            </a:fld>
            <a:endParaRPr lang="en-US"/>
          </a:p>
        </p:txBody>
      </p:sp>
    </p:spTree>
    <p:extLst>
      <p:ext uri="{BB962C8B-B14F-4D97-AF65-F5344CB8AC3E}">
        <p14:creationId xmlns:p14="http://schemas.microsoft.com/office/powerpoint/2010/main" val="28505963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 least square’s error</a:t>
            </a:r>
          </a:p>
          <a:p>
            <a:endParaRPr lang="en-US" dirty="0"/>
          </a:p>
          <a:p>
            <a:r>
              <a:rPr lang="en-US" dirty="0"/>
              <a:t>Transition from E to </a:t>
            </a:r>
            <a:r>
              <a:rPr lang="en-US" dirty="0" err="1"/>
              <a:t>MSE:minMSE</a:t>
            </a:r>
            <a:endParaRPr lang="en-US" dirty="0"/>
          </a:p>
        </p:txBody>
      </p:sp>
      <p:sp>
        <p:nvSpPr>
          <p:cNvPr id="4" name="Slide Number Placeholder 3"/>
          <p:cNvSpPr>
            <a:spLocks noGrp="1"/>
          </p:cNvSpPr>
          <p:nvPr>
            <p:ph type="sldNum" sz="quarter" idx="10"/>
          </p:nvPr>
        </p:nvSpPr>
        <p:spPr/>
        <p:txBody>
          <a:bodyPr/>
          <a:lstStyle/>
          <a:p>
            <a:fld id="{AA71EC1C-5ADC-44AF-BC95-94CFA2649419}" type="slidenum">
              <a:rPr lang="en-US" smtClean="0"/>
              <a:t>8</a:t>
            </a:fld>
            <a:endParaRPr lang="en-US"/>
          </a:p>
        </p:txBody>
      </p:sp>
    </p:spTree>
    <p:extLst>
      <p:ext uri="{BB962C8B-B14F-4D97-AF65-F5344CB8AC3E}">
        <p14:creationId xmlns:p14="http://schemas.microsoft.com/office/powerpoint/2010/main" val="26292760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 </a:t>
            </a:r>
            <a:r>
              <a:rPr lang="en-US" sz="1200" kern="1200" dirty="0">
                <a:solidFill>
                  <a:schemeClr val="tx1"/>
                </a:solidFill>
                <a:effectLst/>
                <a:latin typeface="+mn-lt"/>
                <a:ea typeface="+mn-ea"/>
                <a:cs typeface="+mn-cs"/>
              </a:rPr>
              <a:t>Forward simulation of the wild-type derived network in GRNmap accurately modeled common expression profiles. Within-strain ANOVA p-values are overlain onto the expression plots automatically output by GRNmap, with color coding indicating individual strains from which input data was derived. </a:t>
            </a:r>
            <a:r>
              <a:rPr lang="en-US" sz="1200" kern="1200" dirty="0" err="1">
                <a:solidFill>
                  <a:schemeClr val="tx1"/>
                </a:solidFill>
                <a:effectLst/>
                <a:latin typeface="+mn-lt"/>
                <a:ea typeface="+mn-ea"/>
                <a:cs typeface="+mn-cs"/>
              </a:rPr>
              <a:t>MSE:minMSE</a:t>
            </a:r>
            <a:r>
              <a:rPr lang="en-US" sz="1200" kern="1200" dirty="0">
                <a:solidFill>
                  <a:schemeClr val="tx1"/>
                </a:solidFill>
                <a:effectLst/>
                <a:latin typeface="+mn-lt"/>
                <a:ea typeface="+mn-ea"/>
                <a:cs typeface="+mn-cs"/>
              </a:rPr>
              <a:t> ratio values averaged across all six strains are also reported, indicating the goodness-of-fit of the model data (lines) to the actual expression of each gene (circles).</a:t>
            </a:r>
          </a:p>
          <a:p>
            <a:endParaRPr lang="en-US" dirty="0"/>
          </a:p>
        </p:txBody>
      </p:sp>
      <p:sp>
        <p:nvSpPr>
          <p:cNvPr id="4" name="Slide Number Placeholder 3"/>
          <p:cNvSpPr>
            <a:spLocks noGrp="1"/>
          </p:cNvSpPr>
          <p:nvPr>
            <p:ph type="sldNum" sz="quarter" idx="10"/>
          </p:nvPr>
        </p:nvSpPr>
        <p:spPr/>
        <p:txBody>
          <a:bodyPr/>
          <a:lstStyle/>
          <a:p>
            <a:fld id="{AA71EC1C-5ADC-44AF-BC95-94CFA2649419}" type="slidenum">
              <a:rPr lang="en-US" smtClean="0"/>
              <a:t>9</a:t>
            </a:fld>
            <a:endParaRPr lang="en-US"/>
          </a:p>
        </p:txBody>
      </p:sp>
    </p:spTree>
    <p:extLst>
      <p:ext uri="{BB962C8B-B14F-4D97-AF65-F5344CB8AC3E}">
        <p14:creationId xmlns:p14="http://schemas.microsoft.com/office/powerpoint/2010/main" val="21145805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4.</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GRNsight visualization highlights salient features of db1-db6. Transcription factors are represented by boxes and arranged in a consistent array. Regulatory relationships are represented by arrows directed from regulator to target. Pointed arrowheads and magenta coloration indicate activation, whereas flat arrowheads and cyan coloration indicate repression. Edges colored in grey exhibit small influence, meaning their associated weights are &lt;5% of the maximum edge weight in the network.</a:t>
            </a:r>
          </a:p>
          <a:p>
            <a:r>
              <a:rPr lang="en-US" sz="1200" kern="1200" dirty="0">
                <a:solidFill>
                  <a:schemeClr val="tx1"/>
                </a:solidFill>
                <a:effectLst/>
                <a:latin typeface="+mn-lt"/>
                <a:ea typeface="+mn-ea"/>
                <a:cs typeface="+mn-cs"/>
              </a:rPr>
              <a:t> Enlarge images of networks, present 2 per row, or rotate CCW 90 degrees.</a:t>
            </a:r>
          </a:p>
        </p:txBody>
      </p:sp>
      <p:sp>
        <p:nvSpPr>
          <p:cNvPr id="4" name="Slide Number Placeholder 3"/>
          <p:cNvSpPr>
            <a:spLocks noGrp="1"/>
          </p:cNvSpPr>
          <p:nvPr>
            <p:ph type="sldNum" sz="quarter" idx="10"/>
          </p:nvPr>
        </p:nvSpPr>
        <p:spPr/>
        <p:txBody>
          <a:bodyPr/>
          <a:lstStyle/>
          <a:p>
            <a:fld id="{AA71EC1C-5ADC-44AF-BC95-94CFA2649419}" type="slidenum">
              <a:rPr lang="en-US" smtClean="0"/>
              <a:t>10</a:t>
            </a:fld>
            <a:endParaRPr lang="en-US"/>
          </a:p>
        </p:txBody>
      </p:sp>
    </p:spTree>
    <p:extLst>
      <p:ext uri="{BB962C8B-B14F-4D97-AF65-F5344CB8AC3E}">
        <p14:creationId xmlns:p14="http://schemas.microsoft.com/office/powerpoint/2010/main" val="4779307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8. </a:t>
            </a:r>
            <a:r>
              <a:rPr lang="en-US" sz="1200" kern="1200" dirty="0">
                <a:solidFill>
                  <a:schemeClr val="tx1"/>
                </a:solidFill>
                <a:effectLst/>
                <a:latin typeface="+mn-lt"/>
                <a:ea typeface="+mn-ea"/>
                <a:cs typeface="+mn-cs"/>
              </a:rPr>
              <a:t>The network derived from ∆hap4 strain data, db5, generally outperformed 30 random networks composed of the same transcription factors and containing the same number of edges. The </a:t>
            </a:r>
            <a:r>
              <a:rPr lang="en-US" sz="1200" kern="1200" dirty="0" err="1">
                <a:solidFill>
                  <a:schemeClr val="tx1"/>
                </a:solidFill>
                <a:effectLst/>
                <a:latin typeface="+mn-lt"/>
                <a:ea typeface="+mn-ea"/>
                <a:cs typeface="+mn-cs"/>
              </a:rPr>
              <a:t>LSE:minLSE</a:t>
            </a:r>
            <a:r>
              <a:rPr lang="en-US" sz="1200" kern="1200" dirty="0">
                <a:solidFill>
                  <a:schemeClr val="tx1"/>
                </a:solidFill>
                <a:effectLst/>
                <a:latin typeface="+mn-lt"/>
                <a:ea typeface="+mn-ea"/>
                <a:cs typeface="+mn-cs"/>
              </a:rPr>
              <a:t> ratios for db1-db6 are reported on the left and for the thirty random networks on the right. The arrows indicate the bars corresponding to db5 (black), the three best performing random networks (green), and the three worst performing random networks (purple). A horizontal line is drawn demarcating the </a:t>
            </a:r>
            <a:r>
              <a:rPr lang="en-US" sz="1200" kern="1200" dirty="0" err="1">
                <a:solidFill>
                  <a:schemeClr val="tx1"/>
                </a:solidFill>
                <a:effectLst/>
                <a:latin typeface="+mn-lt"/>
                <a:ea typeface="+mn-ea"/>
                <a:cs typeface="+mn-cs"/>
              </a:rPr>
              <a:t>LSE:minLSE</a:t>
            </a:r>
            <a:r>
              <a:rPr lang="en-US" sz="1200" kern="1200" dirty="0">
                <a:solidFill>
                  <a:schemeClr val="tx1"/>
                </a:solidFill>
                <a:effectLst/>
                <a:latin typeface="+mn-lt"/>
                <a:ea typeface="+mn-ea"/>
                <a:cs typeface="+mn-cs"/>
              </a:rPr>
              <a:t> ratio of db5 for comparison.</a:t>
            </a:r>
          </a:p>
        </p:txBody>
      </p:sp>
      <p:sp>
        <p:nvSpPr>
          <p:cNvPr id="4" name="Slide Number Placeholder 3"/>
          <p:cNvSpPr>
            <a:spLocks noGrp="1"/>
          </p:cNvSpPr>
          <p:nvPr>
            <p:ph type="sldNum" sz="quarter" idx="10"/>
          </p:nvPr>
        </p:nvSpPr>
        <p:spPr/>
        <p:txBody>
          <a:bodyPr/>
          <a:lstStyle/>
          <a:p>
            <a:fld id="{AA71EC1C-5ADC-44AF-BC95-94CFA2649419}" type="slidenum">
              <a:rPr lang="en-US" smtClean="0"/>
              <a:t>11</a:t>
            </a:fld>
            <a:endParaRPr lang="en-US"/>
          </a:p>
        </p:txBody>
      </p:sp>
    </p:spTree>
    <p:extLst>
      <p:ext uri="{BB962C8B-B14F-4D97-AF65-F5344CB8AC3E}">
        <p14:creationId xmlns:p14="http://schemas.microsoft.com/office/powerpoint/2010/main" val="18479546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9. </a:t>
            </a:r>
            <a:r>
              <a:rPr lang="en-US" sz="1200" kern="1200" dirty="0" err="1">
                <a:solidFill>
                  <a:schemeClr val="tx1"/>
                </a:solidFill>
                <a:effectLst/>
                <a:latin typeface="+mn-lt"/>
                <a:ea typeface="+mn-ea"/>
                <a:cs typeface="+mn-cs"/>
              </a:rPr>
              <a:t>LSE:minLSE</a:t>
            </a:r>
            <a:r>
              <a:rPr lang="en-US" sz="1200" kern="1200" dirty="0">
                <a:solidFill>
                  <a:schemeClr val="tx1"/>
                </a:solidFill>
                <a:effectLst/>
                <a:latin typeface="+mn-lt"/>
                <a:ea typeface="+mn-ea"/>
                <a:cs typeface="+mn-cs"/>
              </a:rPr>
              <a:t> Ratio of Random Networks vs. # of Regulatory Relationships Shared with db5. The vertical line indicated the median number of regulatory relationships shared with db5 (2). The horizontal line marks the </a:t>
            </a:r>
            <a:r>
              <a:rPr lang="en-US" sz="1200" kern="1200" dirty="0" err="1">
                <a:solidFill>
                  <a:schemeClr val="tx1"/>
                </a:solidFill>
                <a:effectLst/>
                <a:latin typeface="+mn-lt"/>
                <a:ea typeface="+mn-ea"/>
                <a:cs typeface="+mn-cs"/>
              </a:rPr>
              <a:t>LSE:minLSE</a:t>
            </a:r>
            <a:r>
              <a:rPr lang="en-US" sz="1200" kern="1200" dirty="0">
                <a:solidFill>
                  <a:schemeClr val="tx1"/>
                </a:solidFill>
                <a:effectLst/>
                <a:latin typeface="+mn-lt"/>
                <a:ea typeface="+mn-ea"/>
                <a:cs typeface="+mn-cs"/>
              </a:rPr>
              <a:t> ratio of db5 (1.4263).</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CALL BACK TO MSE:MINMSE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(AS MAGGIE SHOWED ECCENTRICITY VS. EIGENVECTOR CENTRALITY)</a:t>
            </a:r>
          </a:p>
        </p:txBody>
      </p:sp>
      <p:sp>
        <p:nvSpPr>
          <p:cNvPr id="4" name="Slide Number Placeholder 3"/>
          <p:cNvSpPr>
            <a:spLocks noGrp="1"/>
          </p:cNvSpPr>
          <p:nvPr>
            <p:ph type="sldNum" sz="quarter" idx="10"/>
          </p:nvPr>
        </p:nvSpPr>
        <p:spPr/>
        <p:txBody>
          <a:bodyPr/>
          <a:lstStyle/>
          <a:p>
            <a:fld id="{AA71EC1C-5ADC-44AF-BC95-94CFA2649419}" type="slidenum">
              <a:rPr lang="en-US" smtClean="0"/>
              <a:t>12</a:t>
            </a:fld>
            <a:endParaRPr lang="en-US"/>
          </a:p>
        </p:txBody>
      </p:sp>
    </p:spTree>
    <p:extLst>
      <p:ext uri="{BB962C8B-B14F-4D97-AF65-F5344CB8AC3E}">
        <p14:creationId xmlns:p14="http://schemas.microsoft.com/office/powerpoint/2010/main" val="34069327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Table 5. </a:t>
            </a:r>
            <a:r>
              <a:rPr lang="en-US" sz="1200" kern="1200" dirty="0">
                <a:solidFill>
                  <a:schemeClr val="tx1"/>
                </a:solidFill>
                <a:effectLst/>
                <a:latin typeface="+mn-lt"/>
                <a:ea typeface="+mn-ea"/>
                <a:cs typeface="+mn-cs"/>
              </a:rPr>
              <a:t>Heat map visualizing regulatory weights for each of the sixty-nine edges represented in db1-db6. Positive weights are indicated by red and negative weights by blue. Darker shades correspond to higher magnitude weights. All values were normalized to the largest magnitude weight, MSN2</a:t>
            </a:r>
            <a:r>
              <a:rPr lang="en-US" sz="1200" kern="1200" dirty="0">
                <a:solidFill>
                  <a:schemeClr val="tx1"/>
                </a:solidFill>
                <a:effectLst/>
                <a:latin typeface="+mn-lt"/>
                <a:ea typeface="+mn-ea"/>
                <a:cs typeface="+mn-cs"/>
                <a:sym typeface="Wingdings" pitchFamily="2" charset="2"/>
              </a:rPr>
              <a:t></a:t>
            </a:r>
            <a:r>
              <a:rPr lang="en-US" sz="1200" kern="1200" dirty="0">
                <a:solidFill>
                  <a:schemeClr val="tx1"/>
                </a:solidFill>
                <a:effectLst/>
                <a:latin typeface="+mn-lt"/>
                <a:ea typeface="+mn-ea"/>
                <a:cs typeface="+mn-cs"/>
              </a:rPr>
              <a:t>AFT2, in db1.</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TO TRANSITION TO NEXT SLIDE ONLY.</a:t>
            </a:r>
          </a:p>
        </p:txBody>
      </p:sp>
      <p:sp>
        <p:nvSpPr>
          <p:cNvPr id="4" name="Slide Number Placeholder 3"/>
          <p:cNvSpPr>
            <a:spLocks noGrp="1"/>
          </p:cNvSpPr>
          <p:nvPr>
            <p:ph type="sldNum" sz="quarter" idx="10"/>
          </p:nvPr>
        </p:nvSpPr>
        <p:spPr/>
        <p:txBody>
          <a:bodyPr/>
          <a:lstStyle/>
          <a:p>
            <a:fld id="{AA71EC1C-5ADC-44AF-BC95-94CFA2649419}" type="slidenum">
              <a:rPr lang="en-US" smtClean="0"/>
              <a:t>14</a:t>
            </a:fld>
            <a:endParaRPr lang="en-US"/>
          </a:p>
        </p:txBody>
      </p:sp>
    </p:spTree>
    <p:extLst>
      <p:ext uri="{BB962C8B-B14F-4D97-AF65-F5344CB8AC3E}">
        <p14:creationId xmlns:p14="http://schemas.microsoft.com/office/powerpoint/2010/main" val="1230518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6. </a:t>
            </a:r>
            <a:r>
              <a:rPr lang="en-US" sz="1200" kern="1200" dirty="0">
                <a:solidFill>
                  <a:schemeClr val="tx1"/>
                </a:solidFill>
                <a:effectLst/>
                <a:latin typeface="+mn-lt"/>
                <a:ea typeface="+mn-ea"/>
                <a:cs typeface="+mn-cs"/>
              </a:rPr>
              <a:t>Conserved motifs in the six database-derived GRNs include regulatory chains and feedforward loops (FFLs). A regulatory chain comprised of HMO1, CIN5, YHP1, and GLN3 exhibited consistent activation in five GRNs (A). Addition of MSN2, YOX1, and their associated edges (which were weighted based on frequency) to the regulatory chain yielded a system of 3 FFLs (B). MSN2 also forms symmetrical FFLs mediated by SWI4 that terminate on the paralogs YHP1 and YOX1, which most frequently appear as incoherent type 1 FFLs (C). Addition of the described motifs (A-C) yields a conserved system containing 5 FFLs and a regulatory chain (D). Boxes indicate genes and arrows indicate edges, with pointed arrowheads representing activation (magenta) and flat arrowheads repression (cyan).</a:t>
            </a:r>
          </a:p>
        </p:txBody>
      </p:sp>
      <p:sp>
        <p:nvSpPr>
          <p:cNvPr id="4" name="Slide Number Placeholder 3"/>
          <p:cNvSpPr>
            <a:spLocks noGrp="1"/>
          </p:cNvSpPr>
          <p:nvPr>
            <p:ph type="sldNum" sz="quarter" idx="10"/>
          </p:nvPr>
        </p:nvSpPr>
        <p:spPr/>
        <p:txBody>
          <a:bodyPr/>
          <a:lstStyle/>
          <a:p>
            <a:fld id="{AA71EC1C-5ADC-44AF-BC95-94CFA2649419}" type="slidenum">
              <a:rPr lang="en-US" smtClean="0"/>
              <a:t>15</a:t>
            </a:fld>
            <a:endParaRPr lang="en-US"/>
          </a:p>
        </p:txBody>
      </p:sp>
    </p:spTree>
    <p:extLst>
      <p:ext uri="{BB962C8B-B14F-4D97-AF65-F5344CB8AC3E}">
        <p14:creationId xmlns:p14="http://schemas.microsoft.com/office/powerpoint/2010/main" val="19908055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en-US"/>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AD8D91A-A2EE-4B54-B3C6-F6C67903BA9C}" type="datetime1">
              <a:rPr lang="en-US" smtClean="0"/>
              <a:pPr/>
              <a:t>4/5/18</a:t>
            </a:fld>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dirty="0"/>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19785C6-EBAF-49D5-AD4D-BABF4DFAAD59}" type="datetime1">
              <a:rPr lang="en-US" smtClean="0"/>
              <a:pPr/>
              <a:t>4/5/18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en-US"/>
              <a:t>Click to edit Master title style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A404122-9A3A-4FD8-98B8-22631F32846C}" type="datetime1">
              <a:rPr lang="en-US" smtClean="0"/>
              <a:pPr/>
              <a:t>4/5/18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259A7B8-0EC4-44C9-AFEF-25E144F11C06}" type="datetime1">
              <a:rPr lang="en-US" smtClean="0"/>
              <a:pPr/>
              <a:t>4/5/18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en-US"/>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2BB47B5-C739-4DAE-AACD-CC58CA843AC4}" type="datetime1">
              <a:rPr lang="en-US" smtClean="0"/>
              <a:pPr/>
              <a:t>4/5/18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dirty="0"/>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E72AE48-94E6-46E0-BE32-5F0716DE9115}" type="datetime1">
              <a:rPr lang="en-US" smtClean="0"/>
              <a:pPr/>
              <a:t>4/5/18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884C285-8BCE-48FC-97D9-E2837AF38351}" type="datetime1">
              <a:rPr lang="en-US" smtClean="0"/>
              <a:pPr/>
              <a:t>4/5/18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A84A37A-AFC2-4A01-80A1-FC20F2C0D5BB}" type="slidenum">
              <a:rPr lang="en-US" smtClean="0"/>
              <a:pPr/>
              <a:t>‹#›</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E70D3E6-EF16-4488-94A4-211508FE4682}" type="datetime1">
              <a:rPr lang="en-US" smtClean="0"/>
              <a:pPr/>
              <a:t>4/5/18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077FB3B-20DA-4D0E-BF16-8262B7156612}" type="datetime1">
              <a:rPr lang="en-US" smtClean="0"/>
              <a:pPr/>
              <a:t>4/5/18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C273C2C-6BD0-40EC-8D8D-4D51F089C5EB}" type="datetime1">
              <a:rPr lang="en-US" smtClean="0"/>
              <a:pPr/>
              <a:t>4/5/18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84A37A-AFC2-4A01-80A1-FC20F2C0D5BB}" type="slidenum">
              <a:rPr lang="en-US" smtClean="0"/>
              <a:pPr/>
              <a:t>‹#›</a:t>
            </a:fld>
            <a:endParaRPr 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D377F5C-EDA7-4864-9756-35769B0E62CF}" type="datetime1">
              <a:rPr lang="en-US" smtClean="0"/>
              <a:pPr/>
              <a:t>4/5/18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88B99C93-F56F-46AB-9EB8-53614A95B15F}" type="datetime1">
              <a:rPr lang="en-US" smtClean="0"/>
              <a:pPr/>
              <a:t>4/5/18</a:t>
            </a:fld>
            <a:endParaRPr lang="en-US" dirty="0"/>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endParaRPr lang="en-US" dirty="0"/>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FA84A37A-AFC2-4A01-80A1-FC20F2C0D5BB}"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4049" r:id="rId1"/>
    <p:sldLayoutId id="2147484050" r:id="rId2"/>
    <p:sldLayoutId id="2147484051" r:id="rId3"/>
    <p:sldLayoutId id="2147484052" r:id="rId4"/>
    <p:sldLayoutId id="2147484053" r:id="rId5"/>
    <p:sldLayoutId id="2147484054" r:id="rId6"/>
    <p:sldLayoutId id="2147484055" r:id="rId7"/>
    <p:sldLayoutId id="2147484056" r:id="rId8"/>
    <p:sldLayoutId id="2147484057" r:id="rId9"/>
    <p:sldLayoutId id="2147484058" r:id="rId10"/>
    <p:sldLayoutId id="2147484059" r:id="rId11"/>
  </p:sldLayoutIdLst>
  <p:hf sldNum="0" hdr="0" ftr="0" dt="0"/>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chart" Target="../charts/chart1.xml"/><Relationship Id="rId5" Type="http://schemas.openxmlformats.org/officeDocument/2006/relationships/image" Target="../media/image21.pn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notesSlide" Target="../notesSlides/notesSlide3.xml"/><Relationship Id="rId7"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6.wmf"/><Relationship Id="rId5" Type="http://schemas.openxmlformats.org/officeDocument/2006/relationships/oleObject" Target="../embeddings/oleObject1.bin"/><Relationship Id="rId4" Type="http://schemas.openxmlformats.org/officeDocument/2006/relationships/image" Target="../media/image8.emf"/></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2.jpg"/><Relationship Id="rId5" Type="http://schemas.openxmlformats.org/officeDocument/2006/relationships/image" Target="../media/image11.jpg"/><Relationship Id="rId4" Type="http://schemas.openxmlformats.org/officeDocument/2006/relationships/image" Target="../media/image10.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noAutofit/>
          </a:bodyPr>
          <a:lstStyle/>
          <a:p>
            <a:r>
              <a:rPr lang="en-US" sz="2700" b="1" cap="none" dirty="0">
                <a:latin typeface="+mn-lt"/>
              </a:rPr>
              <a:t>Mathematical Modeling of Six Database-Derived Gene Regulatory Networks Identifies </a:t>
            </a:r>
            <a:br>
              <a:rPr lang="en-US" sz="2700" b="1" cap="none" dirty="0">
                <a:latin typeface="+mn-lt"/>
              </a:rPr>
            </a:br>
            <a:r>
              <a:rPr lang="en-US" sz="2700" b="1" cap="none" dirty="0">
                <a:latin typeface="+mn-lt"/>
              </a:rPr>
              <a:t>Key Regulators and Network Properties Controlling the Early Response to Cold Shock in </a:t>
            </a:r>
            <a:r>
              <a:rPr lang="en-US" sz="2700" b="1" i="1" cap="none" dirty="0">
                <a:latin typeface="+mn-lt"/>
              </a:rPr>
              <a:t>Saccharomyces cerevisiae</a:t>
            </a:r>
            <a:endParaRPr lang="en-US" sz="2700" b="1" cap="none" dirty="0">
              <a:latin typeface="+mn-lt"/>
            </a:endParaRPr>
          </a:p>
        </p:txBody>
      </p:sp>
      <p:sp>
        <p:nvSpPr>
          <p:cNvPr id="2" name="Subtitle 1"/>
          <p:cNvSpPr>
            <a:spLocks noGrp="1"/>
          </p:cNvSpPr>
          <p:nvPr>
            <p:ph type="subTitle" idx="1"/>
          </p:nvPr>
        </p:nvSpPr>
        <p:spPr>
          <a:xfrm>
            <a:off x="642805" y="3781355"/>
            <a:ext cx="6553200" cy="2306830"/>
          </a:xfrm>
        </p:spPr>
        <p:txBody>
          <a:bodyPr>
            <a:noAutofit/>
          </a:bodyPr>
          <a:lstStyle/>
          <a:p>
            <a:r>
              <a:rPr lang="en-US" b="1" dirty="0"/>
              <a:t>Brandon Klein</a:t>
            </a:r>
          </a:p>
          <a:p>
            <a:r>
              <a:rPr lang="en-US" b="1" dirty="0"/>
              <a:t>Department of Biology</a:t>
            </a:r>
          </a:p>
          <a:p>
            <a:r>
              <a:rPr lang="en-US" b="1" dirty="0"/>
              <a:t>Loyola Marymount University</a:t>
            </a:r>
          </a:p>
        </p:txBody>
      </p:sp>
      <p:sp>
        <p:nvSpPr>
          <p:cNvPr id="4" name="TextBox 3"/>
          <p:cNvSpPr txBox="1"/>
          <p:nvPr/>
        </p:nvSpPr>
        <p:spPr>
          <a:xfrm>
            <a:off x="642805" y="5786451"/>
            <a:ext cx="4365298" cy="646331"/>
          </a:xfrm>
          <a:prstGeom prst="rect">
            <a:avLst/>
          </a:prstGeom>
          <a:noFill/>
        </p:spPr>
        <p:txBody>
          <a:bodyPr wrap="none" rtlCol="0">
            <a:spAutoFit/>
          </a:bodyPr>
          <a:lstStyle/>
          <a:p>
            <a:r>
              <a:rPr lang="en-US" b="1" dirty="0">
                <a:solidFill>
                  <a:schemeClr val="tx1">
                    <a:lumMod val="75000"/>
                    <a:lumOff val="25000"/>
                  </a:schemeClr>
                </a:solidFill>
              </a:rPr>
              <a:t>Undergraduate Research Symposium </a:t>
            </a:r>
          </a:p>
          <a:p>
            <a:r>
              <a:rPr lang="en-US" b="1" dirty="0">
                <a:solidFill>
                  <a:schemeClr val="tx1">
                    <a:lumMod val="75000"/>
                    <a:lumOff val="25000"/>
                  </a:schemeClr>
                </a:solidFill>
              </a:rPr>
              <a:t>March 24, 2018</a:t>
            </a:r>
          </a:p>
        </p:txBody>
      </p:sp>
      <p:pic>
        <p:nvPicPr>
          <p:cNvPr id="14" name="Picture 1205"/>
          <p:cNvPicPr>
            <a:picLocks noChangeAspect="1" noChangeArrowheads="1"/>
          </p:cNvPicPr>
          <p:nvPr/>
        </p:nvPicPr>
        <p:blipFill>
          <a:blip r:embed="rId2" cstate="print"/>
          <a:srcRect/>
          <a:stretch>
            <a:fillRect/>
          </a:stretch>
        </p:blipFill>
        <p:spPr bwMode="auto">
          <a:xfrm>
            <a:off x="6438292" y="5738739"/>
            <a:ext cx="2579588" cy="927517"/>
          </a:xfrm>
          <a:prstGeom prst="rect">
            <a:avLst/>
          </a:prstGeom>
          <a:noFill/>
          <a:ln w="9525">
            <a:noFill/>
            <a:miter lim="800000"/>
            <a:headEnd/>
            <a:tailEnd/>
          </a:ln>
          <a:effectLst/>
        </p:spPr>
      </p:pic>
    </p:spTree>
    <p:extLst>
      <p:ext uri="{BB962C8B-B14F-4D97-AF65-F5344CB8AC3E}">
        <p14:creationId xmlns:p14="http://schemas.microsoft.com/office/powerpoint/2010/main" val="18080062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EFA0AD-68BF-A545-8940-5A7029BE6EF4}"/>
              </a:ext>
            </a:extLst>
          </p:cNvPr>
          <p:cNvSpPr txBox="1">
            <a:spLocks/>
          </p:cNvSpPr>
          <p:nvPr/>
        </p:nvSpPr>
        <p:spPr>
          <a:xfrm>
            <a:off x="138223" y="373574"/>
            <a:ext cx="8897711" cy="1009406"/>
          </a:xfrm>
          <a:prstGeom prst="rect">
            <a:avLst/>
          </a:prstGeom>
        </p:spPr>
        <p:txBody>
          <a:bodyPr>
            <a:no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r>
              <a:rPr lang="en-US" sz="2800" b="1" dirty="0"/>
              <a:t>Six Related Gene Regulatory Networks Were Derived from the YEASTRACT Database</a:t>
            </a:r>
            <a:endParaRPr lang="en-US" sz="2800" dirty="0"/>
          </a:p>
          <a:p>
            <a:endParaRPr lang="en-US" sz="2800" b="1" dirty="0"/>
          </a:p>
        </p:txBody>
      </p:sp>
      <p:pic>
        <p:nvPicPr>
          <p:cNvPr id="3" name="Content Placeholder 6" descr="dZAP1 Network--Weighted.png">
            <a:extLst>
              <a:ext uri="{FF2B5EF4-FFF2-40B4-BE49-F238E27FC236}">
                <a16:creationId xmlns:a16="http://schemas.microsoft.com/office/drawing/2014/main" id="{6D1268EC-BBF3-344F-BBCF-3573D089EB44}"/>
              </a:ext>
            </a:extLst>
          </p:cNvPr>
          <p:cNvPicPr>
            <a:picLocks noChangeAspect="1"/>
          </p:cNvPicPr>
          <p:nvPr/>
        </p:nvPicPr>
        <p:blipFill rotWithShape="1">
          <a:blip r:embed="rId3">
            <a:extLst>
              <a:ext uri="{28A0092B-C50C-407E-A947-70E740481C1C}">
                <a14:useLocalDpi xmlns:a14="http://schemas.microsoft.com/office/drawing/2010/main" val="0"/>
              </a:ext>
            </a:extLst>
          </a:blip>
          <a:srcRect l="6792" t="1254" r="4207" b="1254"/>
          <a:stretch/>
        </p:blipFill>
        <p:spPr>
          <a:xfrm>
            <a:off x="6181780" y="4645266"/>
            <a:ext cx="2919223" cy="2193315"/>
          </a:xfrm>
          <a:prstGeom prst="rect">
            <a:avLst/>
          </a:prstGeom>
        </p:spPr>
      </p:pic>
      <p:pic>
        <p:nvPicPr>
          <p:cNvPr id="4" name="Content Placeholder 4" descr="dHAP4 Network--Weighted.png">
            <a:extLst>
              <a:ext uri="{FF2B5EF4-FFF2-40B4-BE49-F238E27FC236}">
                <a16:creationId xmlns:a16="http://schemas.microsoft.com/office/drawing/2014/main" id="{5731CF04-D642-7742-8B59-5C323836959F}"/>
              </a:ext>
            </a:extLst>
          </p:cNvPr>
          <p:cNvPicPr>
            <a:picLocks noChangeAspect="1"/>
          </p:cNvPicPr>
          <p:nvPr/>
        </p:nvPicPr>
        <p:blipFill rotWithShape="1">
          <a:blip r:embed="rId4">
            <a:extLst>
              <a:ext uri="{28A0092B-C50C-407E-A947-70E740481C1C}">
                <a14:useLocalDpi xmlns:a14="http://schemas.microsoft.com/office/drawing/2010/main" val="0"/>
              </a:ext>
            </a:extLst>
          </a:blip>
          <a:srcRect l="6738" t="1100" r="1" b="1100"/>
          <a:stretch/>
        </p:blipFill>
        <p:spPr>
          <a:xfrm>
            <a:off x="3021989" y="4619118"/>
            <a:ext cx="3128517" cy="2243177"/>
          </a:xfrm>
          <a:prstGeom prst="rect">
            <a:avLst/>
          </a:prstGeom>
        </p:spPr>
      </p:pic>
      <p:pic>
        <p:nvPicPr>
          <p:cNvPr id="5" name="Content Placeholder 6" descr="dGLN3 Network--Weighted.png">
            <a:extLst>
              <a:ext uri="{FF2B5EF4-FFF2-40B4-BE49-F238E27FC236}">
                <a16:creationId xmlns:a16="http://schemas.microsoft.com/office/drawing/2014/main" id="{9E4C06BB-91CD-1941-9927-B2A2408D5525}"/>
              </a:ext>
            </a:extLst>
          </p:cNvPr>
          <p:cNvPicPr>
            <a:picLocks noChangeAspect="1"/>
          </p:cNvPicPr>
          <p:nvPr/>
        </p:nvPicPr>
        <p:blipFill rotWithShape="1">
          <a:blip r:embed="rId5">
            <a:extLst>
              <a:ext uri="{28A0092B-C50C-407E-A947-70E740481C1C}">
                <a14:useLocalDpi xmlns:a14="http://schemas.microsoft.com/office/drawing/2010/main" val="0"/>
              </a:ext>
            </a:extLst>
          </a:blip>
          <a:srcRect l="9698" t="1060" r="1272" b="1060"/>
          <a:stretch/>
        </p:blipFill>
        <p:spPr>
          <a:xfrm>
            <a:off x="90185" y="4664059"/>
            <a:ext cx="2811240" cy="2111490"/>
          </a:xfrm>
          <a:prstGeom prst="rect">
            <a:avLst/>
          </a:prstGeom>
        </p:spPr>
      </p:pic>
      <p:pic>
        <p:nvPicPr>
          <p:cNvPr id="6" name="Picture 5">
            <a:extLst>
              <a:ext uri="{FF2B5EF4-FFF2-40B4-BE49-F238E27FC236}">
                <a16:creationId xmlns:a16="http://schemas.microsoft.com/office/drawing/2014/main" id="{C0E5C4CD-C5CA-E742-A0B1-1409F4A9DDE8}"/>
              </a:ext>
            </a:extLst>
          </p:cNvPr>
          <p:cNvPicPr>
            <a:picLocks noChangeAspect="1"/>
          </p:cNvPicPr>
          <p:nvPr/>
        </p:nvPicPr>
        <p:blipFill rotWithShape="1">
          <a:blip r:embed="rId6">
            <a:extLst>
              <a:ext uri="{28A0092B-C50C-407E-A947-70E740481C1C}">
                <a14:useLocalDpi xmlns:a14="http://schemas.microsoft.com/office/drawing/2010/main" val="0"/>
              </a:ext>
            </a:extLst>
          </a:blip>
          <a:srcRect l="4785" t="994" r="4669" b="1837"/>
          <a:stretch/>
        </p:blipFill>
        <p:spPr>
          <a:xfrm>
            <a:off x="18285" y="1976631"/>
            <a:ext cx="2955041" cy="2179664"/>
          </a:xfrm>
          <a:prstGeom prst="rect">
            <a:avLst/>
          </a:prstGeom>
        </p:spPr>
      </p:pic>
      <p:pic>
        <p:nvPicPr>
          <p:cNvPr id="7" name="Picture 6">
            <a:extLst>
              <a:ext uri="{FF2B5EF4-FFF2-40B4-BE49-F238E27FC236}">
                <a16:creationId xmlns:a16="http://schemas.microsoft.com/office/drawing/2014/main" id="{374A1BAB-2EC5-844C-AAE1-50E718AA9FC3}"/>
              </a:ext>
            </a:extLst>
          </p:cNvPr>
          <p:cNvPicPr>
            <a:picLocks noChangeAspect="1"/>
          </p:cNvPicPr>
          <p:nvPr/>
        </p:nvPicPr>
        <p:blipFill rotWithShape="1">
          <a:blip r:embed="rId7">
            <a:extLst>
              <a:ext uri="{28A0092B-C50C-407E-A947-70E740481C1C}">
                <a14:useLocalDpi xmlns:a14="http://schemas.microsoft.com/office/drawing/2010/main" val="0"/>
              </a:ext>
            </a:extLst>
          </a:blip>
          <a:srcRect l="7416" r="7273"/>
          <a:stretch/>
        </p:blipFill>
        <p:spPr>
          <a:xfrm>
            <a:off x="3187888" y="2043866"/>
            <a:ext cx="2769803" cy="2179086"/>
          </a:xfrm>
          <a:prstGeom prst="rect">
            <a:avLst/>
          </a:prstGeom>
        </p:spPr>
      </p:pic>
      <p:pic>
        <p:nvPicPr>
          <p:cNvPr id="8" name="Picture 7">
            <a:extLst>
              <a:ext uri="{FF2B5EF4-FFF2-40B4-BE49-F238E27FC236}">
                <a16:creationId xmlns:a16="http://schemas.microsoft.com/office/drawing/2014/main" id="{E0D69486-5018-084D-BAD5-D9FBE3B2D245}"/>
              </a:ext>
            </a:extLst>
          </p:cNvPr>
          <p:cNvPicPr>
            <a:picLocks noChangeAspect="1"/>
          </p:cNvPicPr>
          <p:nvPr/>
        </p:nvPicPr>
        <p:blipFill rotWithShape="1">
          <a:blip r:embed="rId8">
            <a:extLst>
              <a:ext uri="{28A0092B-C50C-407E-A947-70E740481C1C}">
                <a14:useLocalDpi xmlns:a14="http://schemas.microsoft.com/office/drawing/2010/main" val="0"/>
              </a:ext>
            </a:extLst>
          </a:blip>
          <a:srcRect l="3554" r="6915"/>
          <a:stretch/>
        </p:blipFill>
        <p:spPr>
          <a:xfrm>
            <a:off x="6219570" y="2069818"/>
            <a:ext cx="2881433" cy="2179086"/>
          </a:xfrm>
          <a:prstGeom prst="rect">
            <a:avLst/>
          </a:prstGeom>
        </p:spPr>
      </p:pic>
      <p:sp>
        <p:nvSpPr>
          <p:cNvPr id="9" name="TextBox 8">
            <a:extLst>
              <a:ext uri="{FF2B5EF4-FFF2-40B4-BE49-F238E27FC236}">
                <a16:creationId xmlns:a16="http://schemas.microsoft.com/office/drawing/2014/main" id="{CA384D8F-D9FD-B447-81AA-80860E173DBD}"/>
              </a:ext>
            </a:extLst>
          </p:cNvPr>
          <p:cNvSpPr txBox="1"/>
          <p:nvPr/>
        </p:nvSpPr>
        <p:spPr>
          <a:xfrm>
            <a:off x="90185" y="1459890"/>
            <a:ext cx="2811240" cy="430887"/>
          </a:xfrm>
          <a:prstGeom prst="rect">
            <a:avLst/>
          </a:prstGeom>
          <a:noFill/>
        </p:spPr>
        <p:txBody>
          <a:bodyPr wrap="square" lIns="0" tIns="0" rIns="0" bIns="0" rtlCol="0">
            <a:spAutoFit/>
          </a:bodyPr>
          <a:lstStyle/>
          <a:p>
            <a:pPr algn="ctr"/>
            <a:r>
              <a:rPr lang="en-US" sz="1400" b="1" u="sng" dirty="0">
                <a:latin typeface="Arial" panose="020B0604020202020204" pitchFamily="34" charset="0"/>
                <a:cs typeface="Arial" panose="020B0604020202020204" pitchFamily="34" charset="0"/>
              </a:rPr>
              <a:t>db1: 16 Genes, 26 Edges</a:t>
            </a:r>
          </a:p>
          <a:p>
            <a:pPr algn="ctr"/>
            <a:r>
              <a:rPr lang="en-US" sz="1400" dirty="0">
                <a:latin typeface="Arial" panose="020B0604020202020204" pitchFamily="34" charset="0"/>
                <a:cs typeface="Arial" panose="020B0604020202020204" pitchFamily="34" charset="0"/>
              </a:rPr>
              <a:t>LSE:minLSE = 1.42</a:t>
            </a:r>
          </a:p>
        </p:txBody>
      </p:sp>
      <p:sp>
        <p:nvSpPr>
          <p:cNvPr id="10" name="TextBox 9">
            <a:extLst>
              <a:ext uri="{FF2B5EF4-FFF2-40B4-BE49-F238E27FC236}">
                <a16:creationId xmlns:a16="http://schemas.microsoft.com/office/drawing/2014/main" id="{AA887F9F-0B37-D04C-86D1-3047BF91768F}"/>
              </a:ext>
            </a:extLst>
          </p:cNvPr>
          <p:cNvSpPr txBox="1"/>
          <p:nvPr/>
        </p:nvSpPr>
        <p:spPr>
          <a:xfrm>
            <a:off x="6265179" y="1459891"/>
            <a:ext cx="2811240" cy="430887"/>
          </a:xfrm>
          <a:prstGeom prst="rect">
            <a:avLst/>
          </a:prstGeom>
          <a:noFill/>
        </p:spPr>
        <p:txBody>
          <a:bodyPr wrap="square" lIns="0" tIns="0" rIns="0" bIns="0" rtlCol="0">
            <a:spAutoFit/>
          </a:bodyPr>
          <a:lstStyle/>
          <a:p>
            <a:pPr algn="ctr"/>
            <a:r>
              <a:rPr lang="en-US" sz="1400" b="1" u="sng" dirty="0">
                <a:latin typeface="Arial" panose="020B0604020202020204" pitchFamily="34" charset="0"/>
                <a:cs typeface="Arial" panose="020B0604020202020204" pitchFamily="34" charset="0"/>
              </a:rPr>
              <a:t>db3: 17 Genes, 32 Edges </a:t>
            </a:r>
          </a:p>
          <a:p>
            <a:pPr algn="ctr"/>
            <a:r>
              <a:rPr lang="en-US" sz="1400" dirty="0" err="1">
                <a:latin typeface="Arial" panose="020B0604020202020204" pitchFamily="34" charset="0"/>
                <a:cs typeface="Arial" panose="020B0604020202020204" pitchFamily="34" charset="0"/>
              </a:rPr>
              <a:t>LSE:minLSE</a:t>
            </a:r>
            <a:r>
              <a:rPr lang="en-US" sz="1400" dirty="0">
                <a:latin typeface="Arial" panose="020B0604020202020204" pitchFamily="34" charset="0"/>
                <a:cs typeface="Arial" panose="020B0604020202020204" pitchFamily="34" charset="0"/>
              </a:rPr>
              <a:t> = 1.41</a:t>
            </a:r>
          </a:p>
        </p:txBody>
      </p:sp>
      <p:sp>
        <p:nvSpPr>
          <p:cNvPr id="11" name="TextBox 10">
            <a:extLst>
              <a:ext uri="{FF2B5EF4-FFF2-40B4-BE49-F238E27FC236}">
                <a16:creationId xmlns:a16="http://schemas.microsoft.com/office/drawing/2014/main" id="{20493314-0FC3-A444-8A8B-8CCDB5FCEFEE}"/>
              </a:ext>
            </a:extLst>
          </p:cNvPr>
          <p:cNvSpPr txBox="1"/>
          <p:nvPr/>
        </p:nvSpPr>
        <p:spPr>
          <a:xfrm>
            <a:off x="3177682" y="1459891"/>
            <a:ext cx="2811240" cy="430887"/>
          </a:xfrm>
          <a:prstGeom prst="rect">
            <a:avLst/>
          </a:prstGeom>
          <a:noFill/>
        </p:spPr>
        <p:txBody>
          <a:bodyPr wrap="square" lIns="0" tIns="0" rIns="0" bIns="0" rtlCol="0">
            <a:spAutoFit/>
          </a:bodyPr>
          <a:lstStyle/>
          <a:p>
            <a:pPr algn="ctr"/>
            <a:r>
              <a:rPr lang="en-US" sz="1400" b="1" u="sng" dirty="0">
                <a:latin typeface="Arial" panose="020B0604020202020204" pitchFamily="34" charset="0"/>
                <a:cs typeface="Arial" panose="020B0604020202020204" pitchFamily="34" charset="0"/>
              </a:rPr>
              <a:t>db2: 14 Genes, 25 Edges </a:t>
            </a:r>
          </a:p>
          <a:p>
            <a:pPr algn="ctr"/>
            <a:r>
              <a:rPr lang="en-US" sz="1400" dirty="0" err="1">
                <a:latin typeface="Arial" panose="020B0604020202020204" pitchFamily="34" charset="0"/>
                <a:cs typeface="Arial" panose="020B0604020202020204" pitchFamily="34" charset="0"/>
              </a:rPr>
              <a:t>LSE:minLSE</a:t>
            </a:r>
            <a:r>
              <a:rPr lang="en-US" sz="1400" dirty="0">
                <a:latin typeface="Arial" panose="020B0604020202020204" pitchFamily="34" charset="0"/>
                <a:cs typeface="Arial" panose="020B0604020202020204" pitchFamily="34" charset="0"/>
              </a:rPr>
              <a:t> = 1.36</a:t>
            </a:r>
          </a:p>
        </p:txBody>
      </p:sp>
      <p:sp>
        <p:nvSpPr>
          <p:cNvPr id="12" name="TextBox 11">
            <a:extLst>
              <a:ext uri="{FF2B5EF4-FFF2-40B4-BE49-F238E27FC236}">
                <a16:creationId xmlns:a16="http://schemas.microsoft.com/office/drawing/2014/main" id="{5932A397-35E6-1E43-87CF-7342C81ECBBD}"/>
              </a:ext>
            </a:extLst>
          </p:cNvPr>
          <p:cNvSpPr txBox="1"/>
          <p:nvPr/>
        </p:nvSpPr>
        <p:spPr>
          <a:xfrm>
            <a:off x="90185" y="4198423"/>
            <a:ext cx="2811240" cy="430887"/>
          </a:xfrm>
          <a:prstGeom prst="rect">
            <a:avLst/>
          </a:prstGeom>
          <a:noFill/>
        </p:spPr>
        <p:txBody>
          <a:bodyPr wrap="square" lIns="0" tIns="0" rIns="0" bIns="0" rtlCol="0">
            <a:spAutoFit/>
          </a:bodyPr>
          <a:lstStyle/>
          <a:p>
            <a:pPr algn="ctr"/>
            <a:r>
              <a:rPr lang="en-US" sz="1400" b="1" u="sng" dirty="0">
                <a:latin typeface="Arial" panose="020B0604020202020204" pitchFamily="34" charset="0"/>
                <a:cs typeface="Arial" panose="020B0604020202020204" pitchFamily="34" charset="0"/>
              </a:rPr>
              <a:t>db4: 14 Genes, 35 Edges</a:t>
            </a:r>
          </a:p>
          <a:p>
            <a:pPr algn="ctr"/>
            <a:r>
              <a:rPr lang="en-US" sz="1400" dirty="0" err="1">
                <a:latin typeface="Arial" panose="020B0604020202020204" pitchFamily="34" charset="0"/>
                <a:cs typeface="Arial" panose="020B0604020202020204" pitchFamily="34" charset="0"/>
              </a:rPr>
              <a:t>LSE:minLSE</a:t>
            </a:r>
            <a:r>
              <a:rPr lang="en-US" sz="1400" dirty="0">
                <a:latin typeface="Arial" panose="020B0604020202020204" pitchFamily="34" charset="0"/>
                <a:cs typeface="Arial" panose="020B0604020202020204" pitchFamily="34" charset="0"/>
              </a:rPr>
              <a:t> = 1.30 </a:t>
            </a:r>
          </a:p>
        </p:txBody>
      </p:sp>
      <p:sp>
        <p:nvSpPr>
          <p:cNvPr id="13" name="TextBox 12">
            <a:extLst>
              <a:ext uri="{FF2B5EF4-FFF2-40B4-BE49-F238E27FC236}">
                <a16:creationId xmlns:a16="http://schemas.microsoft.com/office/drawing/2014/main" id="{47B2562F-3606-374D-861B-5E27808B42F9}"/>
              </a:ext>
            </a:extLst>
          </p:cNvPr>
          <p:cNvSpPr txBox="1"/>
          <p:nvPr/>
        </p:nvSpPr>
        <p:spPr>
          <a:xfrm>
            <a:off x="3177682" y="4196320"/>
            <a:ext cx="2811240" cy="430887"/>
          </a:xfrm>
          <a:prstGeom prst="rect">
            <a:avLst/>
          </a:prstGeom>
          <a:noFill/>
        </p:spPr>
        <p:txBody>
          <a:bodyPr wrap="square" lIns="0" tIns="0" rIns="0" bIns="0" rtlCol="0">
            <a:spAutoFit/>
          </a:bodyPr>
          <a:lstStyle/>
          <a:p>
            <a:pPr algn="ctr"/>
            <a:r>
              <a:rPr lang="en-US" sz="1400" b="1" u="sng" dirty="0">
                <a:latin typeface="Arial" panose="020B0604020202020204" pitchFamily="34" charset="0"/>
                <a:cs typeface="Arial" panose="020B0604020202020204" pitchFamily="34" charset="0"/>
              </a:rPr>
              <a:t>db5: 15 Genes, 28 Edges </a:t>
            </a:r>
          </a:p>
          <a:p>
            <a:pPr algn="ctr"/>
            <a:r>
              <a:rPr lang="en-US" sz="1400" dirty="0">
                <a:latin typeface="Arial" panose="020B0604020202020204" pitchFamily="34" charset="0"/>
                <a:cs typeface="Arial" panose="020B0604020202020204" pitchFamily="34" charset="0"/>
              </a:rPr>
              <a:t>LSE:minLSE = 1.43</a:t>
            </a:r>
          </a:p>
        </p:txBody>
      </p:sp>
      <p:sp>
        <p:nvSpPr>
          <p:cNvPr id="14" name="TextBox 13">
            <a:extLst>
              <a:ext uri="{FF2B5EF4-FFF2-40B4-BE49-F238E27FC236}">
                <a16:creationId xmlns:a16="http://schemas.microsoft.com/office/drawing/2014/main" id="{1A332C90-0FB2-BC46-BF44-41C795FDB717}"/>
              </a:ext>
            </a:extLst>
          </p:cNvPr>
          <p:cNvSpPr txBox="1"/>
          <p:nvPr/>
        </p:nvSpPr>
        <p:spPr>
          <a:xfrm>
            <a:off x="6265179" y="4184135"/>
            <a:ext cx="2811240" cy="430887"/>
          </a:xfrm>
          <a:prstGeom prst="rect">
            <a:avLst/>
          </a:prstGeom>
          <a:noFill/>
        </p:spPr>
        <p:txBody>
          <a:bodyPr wrap="square" lIns="0" tIns="0" rIns="0" bIns="0" rtlCol="0">
            <a:spAutoFit/>
          </a:bodyPr>
          <a:lstStyle/>
          <a:p>
            <a:pPr algn="ctr"/>
            <a:r>
              <a:rPr lang="en-US" sz="1400" b="1" u="sng" dirty="0">
                <a:latin typeface="Arial" panose="020B0604020202020204" pitchFamily="34" charset="0"/>
                <a:cs typeface="Arial" panose="020B0604020202020204" pitchFamily="34" charset="0"/>
              </a:rPr>
              <a:t>db6: 16 Genes, 27 Edges </a:t>
            </a:r>
          </a:p>
          <a:p>
            <a:pPr algn="ctr"/>
            <a:r>
              <a:rPr lang="en-US" sz="1400" dirty="0" err="1">
                <a:latin typeface="Arial" panose="020B0604020202020204" pitchFamily="34" charset="0"/>
                <a:cs typeface="Arial" panose="020B0604020202020204" pitchFamily="34" charset="0"/>
              </a:rPr>
              <a:t>LSE:minLSE</a:t>
            </a:r>
            <a:r>
              <a:rPr lang="en-US" sz="1400" dirty="0">
                <a:latin typeface="Arial" panose="020B0604020202020204" pitchFamily="34" charset="0"/>
                <a:cs typeface="Arial" panose="020B0604020202020204" pitchFamily="34" charset="0"/>
              </a:rPr>
              <a:t> = 1.40</a:t>
            </a:r>
          </a:p>
        </p:txBody>
      </p:sp>
    </p:spTree>
    <p:extLst>
      <p:ext uri="{BB962C8B-B14F-4D97-AF65-F5344CB8AC3E}">
        <p14:creationId xmlns:p14="http://schemas.microsoft.com/office/powerpoint/2010/main" val="29818889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EFA0AD-68BF-A545-8940-5A7029BE6EF4}"/>
              </a:ext>
            </a:extLst>
          </p:cNvPr>
          <p:cNvSpPr txBox="1">
            <a:spLocks/>
          </p:cNvSpPr>
          <p:nvPr/>
        </p:nvSpPr>
        <p:spPr>
          <a:xfrm>
            <a:off x="138224" y="362650"/>
            <a:ext cx="8777178" cy="1009406"/>
          </a:xfrm>
          <a:prstGeom prst="rect">
            <a:avLst/>
          </a:prstGeom>
        </p:spPr>
        <p:txBody>
          <a:bodyPr>
            <a:no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r>
              <a:rPr lang="en-US" sz="2800" b="1" dirty="0"/>
              <a:t>Db5 Outperforms 30 Random Networks Containing the Same Genes and Numbers of Edges</a:t>
            </a:r>
          </a:p>
        </p:txBody>
      </p:sp>
      <p:grpSp>
        <p:nvGrpSpPr>
          <p:cNvPr id="24" name="Group 23">
            <a:extLst>
              <a:ext uri="{FF2B5EF4-FFF2-40B4-BE49-F238E27FC236}">
                <a16:creationId xmlns:a16="http://schemas.microsoft.com/office/drawing/2014/main" id="{77CC7B3D-9BDC-BB4C-AB45-3B3830688EE7}"/>
              </a:ext>
            </a:extLst>
          </p:cNvPr>
          <p:cNvGrpSpPr/>
          <p:nvPr/>
        </p:nvGrpSpPr>
        <p:grpSpPr>
          <a:xfrm>
            <a:off x="77956" y="4881184"/>
            <a:ext cx="8897711" cy="1964105"/>
            <a:chOff x="77957" y="4889866"/>
            <a:chExt cx="8897711" cy="1964105"/>
          </a:xfrm>
        </p:grpSpPr>
        <p:pic>
          <p:nvPicPr>
            <p:cNvPr id="12" name="Picture 11">
              <a:extLst>
                <a:ext uri="{FF2B5EF4-FFF2-40B4-BE49-F238E27FC236}">
                  <a16:creationId xmlns:a16="http://schemas.microsoft.com/office/drawing/2014/main" id="{A72B6365-1EFB-7A40-B23A-4414C500C0E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17664" y="5208051"/>
              <a:ext cx="2458004" cy="1645920"/>
            </a:xfrm>
            <a:prstGeom prst="rect">
              <a:avLst/>
            </a:prstGeom>
          </p:spPr>
        </p:pic>
        <p:sp>
          <p:nvSpPr>
            <p:cNvPr id="14" name="TextBox 13">
              <a:extLst>
                <a:ext uri="{FF2B5EF4-FFF2-40B4-BE49-F238E27FC236}">
                  <a16:creationId xmlns:a16="http://schemas.microsoft.com/office/drawing/2014/main" id="{E6BD0460-89DC-4D4D-9410-DA283F805FEF}"/>
                </a:ext>
              </a:extLst>
            </p:cNvPr>
            <p:cNvSpPr txBox="1"/>
            <p:nvPr/>
          </p:nvSpPr>
          <p:spPr>
            <a:xfrm>
              <a:off x="6754023" y="4889866"/>
              <a:ext cx="1985285" cy="369332"/>
            </a:xfrm>
            <a:prstGeom prst="rect">
              <a:avLst/>
            </a:prstGeom>
            <a:noFill/>
          </p:spPr>
          <p:txBody>
            <a:bodyPr wrap="square" rtlCol="0">
              <a:spAutoFit/>
            </a:bodyPr>
            <a:lstStyle/>
            <a:p>
              <a:pPr algn="ctr"/>
              <a:r>
                <a:rPr lang="en-US" b="1" dirty="0">
                  <a:solidFill>
                    <a:srgbClr val="660066"/>
                  </a:solidFill>
                  <a:latin typeface="Arial" panose="020B0604020202020204" pitchFamily="34" charset="0"/>
                  <a:cs typeface="Arial" panose="020B0604020202020204" pitchFamily="34" charset="0"/>
                </a:rPr>
                <a:t>rand7</a:t>
              </a:r>
            </a:p>
          </p:txBody>
        </p:sp>
        <p:pic>
          <p:nvPicPr>
            <p:cNvPr id="13" name="Picture 12">
              <a:extLst>
                <a:ext uri="{FF2B5EF4-FFF2-40B4-BE49-F238E27FC236}">
                  <a16:creationId xmlns:a16="http://schemas.microsoft.com/office/drawing/2014/main" id="{48421A56-56D8-BB46-947B-B4621200EF1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97778" y="5195593"/>
              <a:ext cx="2458067" cy="1645920"/>
            </a:xfrm>
            <a:prstGeom prst="rect">
              <a:avLst/>
            </a:prstGeom>
          </p:spPr>
        </p:pic>
        <p:sp>
          <p:nvSpPr>
            <p:cNvPr id="15" name="TextBox 14">
              <a:extLst>
                <a:ext uri="{FF2B5EF4-FFF2-40B4-BE49-F238E27FC236}">
                  <a16:creationId xmlns:a16="http://schemas.microsoft.com/office/drawing/2014/main" id="{AB92FF3F-62B4-3C4E-AA37-70BC4EA5C5FE}"/>
                </a:ext>
              </a:extLst>
            </p:cNvPr>
            <p:cNvSpPr txBox="1"/>
            <p:nvPr/>
          </p:nvSpPr>
          <p:spPr>
            <a:xfrm>
              <a:off x="3491564" y="4889866"/>
              <a:ext cx="2070493" cy="369332"/>
            </a:xfrm>
            <a:prstGeom prst="rect">
              <a:avLst/>
            </a:prstGeom>
            <a:noFill/>
          </p:spPr>
          <p:txBody>
            <a:bodyPr wrap="square" rtlCol="0">
              <a:spAutoFit/>
            </a:bodyPr>
            <a:lstStyle/>
            <a:p>
              <a:pPr algn="ctr"/>
              <a:r>
                <a:rPr lang="en-US" b="1" dirty="0">
                  <a:solidFill>
                    <a:srgbClr val="008000"/>
                  </a:solidFill>
                  <a:latin typeface="Arial" panose="020B0604020202020204" pitchFamily="34" charset="0"/>
                  <a:cs typeface="Arial" panose="020B0604020202020204" pitchFamily="34" charset="0"/>
                </a:rPr>
                <a:t>rand24</a:t>
              </a:r>
            </a:p>
          </p:txBody>
        </p:sp>
        <p:pic>
          <p:nvPicPr>
            <p:cNvPr id="19" name="Content Placeholder 4" descr="dHAP4 Network--Weighted.png">
              <a:extLst>
                <a:ext uri="{FF2B5EF4-FFF2-40B4-BE49-F238E27FC236}">
                  <a16:creationId xmlns:a16="http://schemas.microsoft.com/office/drawing/2014/main" id="{E083826A-1E29-D04F-9CBF-368809FCCB4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4938" t="1100" b="1100"/>
            <a:stretch/>
          </p:blipFill>
          <p:spPr>
            <a:xfrm>
              <a:off x="77957" y="5208051"/>
              <a:ext cx="2522343" cy="1645920"/>
            </a:xfrm>
            <a:prstGeom prst="rect">
              <a:avLst/>
            </a:prstGeom>
          </p:spPr>
        </p:pic>
        <p:sp>
          <p:nvSpPr>
            <p:cNvPr id="20" name="TextBox 19">
              <a:extLst>
                <a:ext uri="{FF2B5EF4-FFF2-40B4-BE49-F238E27FC236}">
                  <a16:creationId xmlns:a16="http://schemas.microsoft.com/office/drawing/2014/main" id="{335FF2FE-89A7-5A4B-A92A-EB628BE06E1C}"/>
                </a:ext>
              </a:extLst>
            </p:cNvPr>
            <p:cNvSpPr txBox="1"/>
            <p:nvPr/>
          </p:nvSpPr>
          <p:spPr>
            <a:xfrm>
              <a:off x="392612" y="4889866"/>
              <a:ext cx="1892968" cy="369332"/>
            </a:xfrm>
            <a:prstGeom prst="rect">
              <a:avLst/>
            </a:prstGeom>
            <a:noFill/>
          </p:spPr>
          <p:txBody>
            <a:bodyPr wrap="square" rtlCol="0">
              <a:spAutoFit/>
            </a:bodyPr>
            <a:lstStyle/>
            <a:p>
              <a:pPr algn="ctr"/>
              <a:r>
                <a:rPr lang="en-US" b="1" dirty="0">
                  <a:latin typeface="Arial" panose="020B0604020202020204" pitchFamily="34" charset="0"/>
                  <a:cs typeface="Arial" panose="020B0604020202020204" pitchFamily="34" charset="0"/>
                </a:rPr>
                <a:t>db5</a:t>
              </a:r>
            </a:p>
          </p:txBody>
        </p:sp>
      </p:grpSp>
      <p:grpSp>
        <p:nvGrpSpPr>
          <p:cNvPr id="27" name="Group 26">
            <a:extLst>
              <a:ext uri="{FF2B5EF4-FFF2-40B4-BE49-F238E27FC236}">
                <a16:creationId xmlns:a16="http://schemas.microsoft.com/office/drawing/2014/main" id="{507AE9B3-578C-434A-AC80-3482CB6B8502}"/>
              </a:ext>
            </a:extLst>
          </p:cNvPr>
          <p:cNvGrpSpPr/>
          <p:nvPr/>
        </p:nvGrpSpPr>
        <p:grpSpPr>
          <a:xfrm>
            <a:off x="77957" y="1319775"/>
            <a:ext cx="8897711" cy="3564309"/>
            <a:chOff x="77957" y="3190153"/>
            <a:chExt cx="8897711" cy="3564309"/>
          </a:xfrm>
        </p:grpSpPr>
        <p:graphicFrame>
          <p:nvGraphicFramePr>
            <p:cNvPr id="7" name="Chart 6">
              <a:extLst>
                <a:ext uri="{FF2B5EF4-FFF2-40B4-BE49-F238E27FC236}">
                  <a16:creationId xmlns:a16="http://schemas.microsoft.com/office/drawing/2014/main" id="{9E0DEC69-38E7-AB43-8174-7FE329C62F34}"/>
                </a:ext>
              </a:extLst>
            </p:cNvPr>
            <p:cNvGraphicFramePr>
              <a:graphicFrameLocks/>
            </p:cNvGraphicFramePr>
            <p:nvPr>
              <p:extLst/>
            </p:nvPr>
          </p:nvGraphicFramePr>
          <p:xfrm>
            <a:off x="77957" y="3245236"/>
            <a:ext cx="8897711" cy="3509226"/>
          </p:xfrm>
          <a:graphic>
            <a:graphicData uri="http://schemas.openxmlformats.org/drawingml/2006/chart">
              <c:chart xmlns:c="http://schemas.openxmlformats.org/drawingml/2006/chart" xmlns:r="http://schemas.openxmlformats.org/officeDocument/2006/relationships" r:id="rId6"/>
            </a:graphicData>
          </a:graphic>
        </p:graphicFrame>
        <p:cxnSp>
          <p:nvCxnSpPr>
            <p:cNvPr id="10" name="Straight Arrow Connector 9">
              <a:extLst>
                <a:ext uri="{FF2B5EF4-FFF2-40B4-BE49-F238E27FC236}">
                  <a16:creationId xmlns:a16="http://schemas.microsoft.com/office/drawing/2014/main" id="{FD62B4EB-A284-AB4A-B40D-F06F8A0BC37A}"/>
                </a:ext>
              </a:extLst>
            </p:cNvPr>
            <p:cNvCxnSpPr/>
            <p:nvPr/>
          </p:nvCxnSpPr>
          <p:spPr>
            <a:xfrm flipH="1">
              <a:off x="7058389" y="4889460"/>
              <a:ext cx="0" cy="182880"/>
            </a:xfrm>
            <a:prstGeom prst="straightConnector1">
              <a:avLst/>
            </a:prstGeom>
            <a:ln w="38100" cmpd="sng">
              <a:solidFill>
                <a:srgbClr val="660066"/>
              </a:solidFill>
              <a:headEnd w="med" len="sm"/>
              <a:tailEnd type="triangle"/>
            </a:ln>
          </p:spPr>
          <p:style>
            <a:lnRef idx="2">
              <a:schemeClr val="accent1"/>
            </a:lnRef>
            <a:fillRef idx="0">
              <a:schemeClr val="accent1"/>
            </a:fillRef>
            <a:effectRef idx="1">
              <a:schemeClr val="accent1"/>
            </a:effectRef>
            <a:fontRef idx="minor">
              <a:schemeClr val="tx1"/>
            </a:fontRef>
          </p:style>
        </p:cxnSp>
        <p:cxnSp>
          <p:nvCxnSpPr>
            <p:cNvPr id="11" name="Straight Arrow Connector 10">
              <a:extLst>
                <a:ext uri="{FF2B5EF4-FFF2-40B4-BE49-F238E27FC236}">
                  <a16:creationId xmlns:a16="http://schemas.microsoft.com/office/drawing/2014/main" id="{808DC241-6692-674B-877D-3D2122F0AD13}"/>
                </a:ext>
              </a:extLst>
            </p:cNvPr>
            <p:cNvCxnSpPr>
              <a:cxnSpLocks/>
            </p:cNvCxnSpPr>
            <p:nvPr/>
          </p:nvCxnSpPr>
          <p:spPr>
            <a:xfrm flipH="1">
              <a:off x="3267892" y="3430695"/>
              <a:ext cx="0" cy="182880"/>
            </a:xfrm>
            <a:prstGeom prst="straightConnector1">
              <a:avLst/>
            </a:prstGeom>
            <a:ln w="38100" cmpd="sng">
              <a:solidFill>
                <a:srgbClr val="008000"/>
              </a:solidFill>
              <a:headEnd w="med" len="sm"/>
              <a:tailEnd type="triangle"/>
            </a:ln>
          </p:spPr>
          <p:style>
            <a:lnRef idx="2">
              <a:schemeClr val="accent1"/>
            </a:lnRef>
            <a:fillRef idx="0">
              <a:schemeClr val="accent1"/>
            </a:fillRef>
            <a:effectRef idx="1">
              <a:schemeClr val="accent1"/>
            </a:effectRef>
            <a:fontRef idx="minor">
              <a:schemeClr val="tx1"/>
            </a:fontRef>
          </p:style>
        </p:cxnSp>
        <p:sp>
          <p:nvSpPr>
            <p:cNvPr id="25" name="TextBox 24">
              <a:extLst>
                <a:ext uri="{FF2B5EF4-FFF2-40B4-BE49-F238E27FC236}">
                  <a16:creationId xmlns:a16="http://schemas.microsoft.com/office/drawing/2014/main" id="{B4135A29-860B-AD4E-94AF-8BA296E0AE2F}"/>
                </a:ext>
              </a:extLst>
            </p:cNvPr>
            <p:cNvSpPr txBox="1"/>
            <p:nvPr/>
          </p:nvSpPr>
          <p:spPr>
            <a:xfrm>
              <a:off x="714006" y="3190153"/>
              <a:ext cx="8040061" cy="307777"/>
            </a:xfrm>
            <a:prstGeom prst="rect">
              <a:avLst/>
            </a:prstGeom>
            <a:noFill/>
          </p:spPr>
          <p:txBody>
            <a:bodyPr wrap="square" rtlCol="0">
              <a:spAutoFit/>
            </a:bodyPr>
            <a:lstStyle/>
            <a:p>
              <a:r>
                <a:rPr lang="en-US" sz="1400" b="1" dirty="0"/>
                <a:t>Ratio of the Observed Least Squares Error to the Minimum Theoretical Least Squares Error</a:t>
              </a:r>
            </a:p>
          </p:txBody>
        </p:sp>
        <p:cxnSp>
          <p:nvCxnSpPr>
            <p:cNvPr id="26" name="Straight Arrow Connector 25">
              <a:extLst>
                <a:ext uri="{FF2B5EF4-FFF2-40B4-BE49-F238E27FC236}">
                  <a16:creationId xmlns:a16="http://schemas.microsoft.com/office/drawing/2014/main" id="{E0E42A38-83C9-A443-9386-FDFC0F675E8E}"/>
                </a:ext>
              </a:extLst>
            </p:cNvPr>
            <p:cNvCxnSpPr/>
            <p:nvPr/>
          </p:nvCxnSpPr>
          <p:spPr>
            <a:xfrm flipH="1">
              <a:off x="1939542" y="4477083"/>
              <a:ext cx="0" cy="182880"/>
            </a:xfrm>
            <a:prstGeom prst="straightConnector1">
              <a:avLst/>
            </a:prstGeom>
            <a:ln w="38100" cmpd="sng">
              <a:solidFill>
                <a:schemeClr val="tx1"/>
              </a:solidFill>
              <a:headEnd w="med" len="sm"/>
              <a:tailEnd type="triangle"/>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6000538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EFA0AD-68BF-A545-8940-5A7029BE6EF4}"/>
              </a:ext>
            </a:extLst>
          </p:cNvPr>
          <p:cNvSpPr txBox="1">
            <a:spLocks/>
          </p:cNvSpPr>
          <p:nvPr/>
        </p:nvSpPr>
        <p:spPr>
          <a:xfrm>
            <a:off x="138223" y="389544"/>
            <a:ext cx="8897711" cy="1009406"/>
          </a:xfrm>
          <a:prstGeom prst="rect">
            <a:avLst/>
          </a:prstGeom>
        </p:spPr>
        <p:txBody>
          <a:bodyPr>
            <a:no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r>
              <a:rPr lang="en-US" sz="2800" b="1" dirty="0"/>
              <a:t>Multiple Regression Analyses Identified Determinants of Individual Transcription Factor Model Fits</a:t>
            </a:r>
          </a:p>
        </p:txBody>
      </p:sp>
      <p:graphicFrame>
        <p:nvGraphicFramePr>
          <p:cNvPr id="8" name="Content Placeholder 4">
            <a:extLst>
              <a:ext uri="{FF2B5EF4-FFF2-40B4-BE49-F238E27FC236}">
                <a16:creationId xmlns:a16="http://schemas.microsoft.com/office/drawing/2014/main" id="{C95DF8FD-D6F4-0B4D-944B-527AC2E56057}"/>
              </a:ext>
            </a:extLst>
          </p:cNvPr>
          <p:cNvGraphicFramePr>
            <a:graphicFrameLocks/>
          </p:cNvGraphicFramePr>
          <p:nvPr>
            <p:extLst/>
          </p:nvPr>
        </p:nvGraphicFramePr>
        <p:xfrm>
          <a:off x="116149" y="1398950"/>
          <a:ext cx="8941857" cy="3673220"/>
        </p:xfrm>
        <a:graphic>
          <a:graphicData uri="http://schemas.openxmlformats.org/drawingml/2006/table">
            <a:tbl>
              <a:tblPr/>
              <a:tblGrid>
                <a:gridCol w="2276667">
                  <a:extLst>
                    <a:ext uri="{9D8B030D-6E8A-4147-A177-3AD203B41FA5}">
                      <a16:colId xmlns:a16="http://schemas.microsoft.com/office/drawing/2014/main" val="3990147728"/>
                    </a:ext>
                  </a:extLst>
                </a:gridCol>
                <a:gridCol w="508362">
                  <a:extLst>
                    <a:ext uri="{9D8B030D-6E8A-4147-A177-3AD203B41FA5}">
                      <a16:colId xmlns:a16="http://schemas.microsoft.com/office/drawing/2014/main" val="2906151829"/>
                    </a:ext>
                  </a:extLst>
                </a:gridCol>
                <a:gridCol w="508362">
                  <a:extLst>
                    <a:ext uri="{9D8B030D-6E8A-4147-A177-3AD203B41FA5}">
                      <a16:colId xmlns:a16="http://schemas.microsoft.com/office/drawing/2014/main" val="4195183439"/>
                    </a:ext>
                  </a:extLst>
                </a:gridCol>
                <a:gridCol w="508362">
                  <a:extLst>
                    <a:ext uri="{9D8B030D-6E8A-4147-A177-3AD203B41FA5}">
                      <a16:colId xmlns:a16="http://schemas.microsoft.com/office/drawing/2014/main" val="2897674222"/>
                    </a:ext>
                  </a:extLst>
                </a:gridCol>
                <a:gridCol w="508362">
                  <a:extLst>
                    <a:ext uri="{9D8B030D-6E8A-4147-A177-3AD203B41FA5}">
                      <a16:colId xmlns:a16="http://schemas.microsoft.com/office/drawing/2014/main" val="2935257360"/>
                    </a:ext>
                  </a:extLst>
                </a:gridCol>
                <a:gridCol w="508362">
                  <a:extLst>
                    <a:ext uri="{9D8B030D-6E8A-4147-A177-3AD203B41FA5}">
                      <a16:colId xmlns:a16="http://schemas.microsoft.com/office/drawing/2014/main" val="3065383575"/>
                    </a:ext>
                  </a:extLst>
                </a:gridCol>
                <a:gridCol w="508362">
                  <a:extLst>
                    <a:ext uri="{9D8B030D-6E8A-4147-A177-3AD203B41FA5}">
                      <a16:colId xmlns:a16="http://schemas.microsoft.com/office/drawing/2014/main" val="2343946090"/>
                    </a:ext>
                  </a:extLst>
                </a:gridCol>
                <a:gridCol w="282423">
                  <a:extLst>
                    <a:ext uri="{9D8B030D-6E8A-4147-A177-3AD203B41FA5}">
                      <a16:colId xmlns:a16="http://schemas.microsoft.com/office/drawing/2014/main" val="605583575"/>
                    </a:ext>
                  </a:extLst>
                </a:gridCol>
                <a:gridCol w="508362">
                  <a:extLst>
                    <a:ext uri="{9D8B030D-6E8A-4147-A177-3AD203B41FA5}">
                      <a16:colId xmlns:a16="http://schemas.microsoft.com/office/drawing/2014/main" val="2406700556"/>
                    </a:ext>
                  </a:extLst>
                </a:gridCol>
                <a:gridCol w="508362">
                  <a:extLst>
                    <a:ext uri="{9D8B030D-6E8A-4147-A177-3AD203B41FA5}">
                      <a16:colId xmlns:a16="http://schemas.microsoft.com/office/drawing/2014/main" val="479696632"/>
                    </a:ext>
                  </a:extLst>
                </a:gridCol>
                <a:gridCol w="508362">
                  <a:extLst>
                    <a:ext uri="{9D8B030D-6E8A-4147-A177-3AD203B41FA5}">
                      <a16:colId xmlns:a16="http://schemas.microsoft.com/office/drawing/2014/main" val="3696675286"/>
                    </a:ext>
                  </a:extLst>
                </a:gridCol>
                <a:gridCol w="282423">
                  <a:extLst>
                    <a:ext uri="{9D8B030D-6E8A-4147-A177-3AD203B41FA5}">
                      <a16:colId xmlns:a16="http://schemas.microsoft.com/office/drawing/2014/main" val="596739144"/>
                    </a:ext>
                  </a:extLst>
                </a:gridCol>
                <a:gridCol w="508362">
                  <a:extLst>
                    <a:ext uri="{9D8B030D-6E8A-4147-A177-3AD203B41FA5}">
                      <a16:colId xmlns:a16="http://schemas.microsoft.com/office/drawing/2014/main" val="1598558182"/>
                    </a:ext>
                  </a:extLst>
                </a:gridCol>
                <a:gridCol w="508362">
                  <a:extLst>
                    <a:ext uri="{9D8B030D-6E8A-4147-A177-3AD203B41FA5}">
                      <a16:colId xmlns:a16="http://schemas.microsoft.com/office/drawing/2014/main" val="3299793907"/>
                    </a:ext>
                  </a:extLst>
                </a:gridCol>
                <a:gridCol w="508362">
                  <a:extLst>
                    <a:ext uri="{9D8B030D-6E8A-4147-A177-3AD203B41FA5}">
                      <a16:colId xmlns:a16="http://schemas.microsoft.com/office/drawing/2014/main" val="1739428494"/>
                    </a:ext>
                  </a:extLst>
                </a:gridCol>
              </a:tblGrid>
              <a:tr h="138147">
                <a:tc>
                  <a:txBody>
                    <a:bodyPr/>
                    <a:lstStyle/>
                    <a:p>
                      <a:pPr algn="l" fontAlgn="b"/>
                      <a:endParaRPr lang="en-US" sz="1100" b="0" i="0" u="none" strike="noStrike" dirty="0">
                        <a:solidFill>
                          <a:srgbClr val="000000"/>
                        </a:solidFill>
                        <a:effectLst/>
                        <a:latin typeface="Arial" panose="020B0604020202020204" pitchFamily="34" charset="0"/>
                        <a:cs typeface="Arial" panose="020B0604020202020204" pitchFamily="34" charset="0"/>
                      </a:endParaRPr>
                    </a:p>
                  </a:txBody>
                  <a:tcPr marL="7639" marR="7639" marT="7639" marB="0" anchor="b">
                    <a:lnL>
                      <a:noFill/>
                    </a:lnL>
                    <a:lnR>
                      <a:noFill/>
                    </a:lnR>
                    <a:lnT>
                      <a:noFill/>
                    </a:lnT>
                    <a:lnB w="6350" cap="flat" cmpd="sng" algn="ctr">
                      <a:solidFill>
                        <a:srgbClr val="000000"/>
                      </a:solidFill>
                      <a:prstDash val="solid"/>
                      <a:round/>
                      <a:headEnd type="none" w="med" len="med"/>
                      <a:tailEnd type="none" w="med" len="med"/>
                    </a:lnB>
                  </a:tcPr>
                </a:tc>
                <a:tc gridSpan="6">
                  <a:txBody>
                    <a:bodyPr/>
                    <a:lstStyle/>
                    <a:p>
                      <a:pPr algn="ctr" fontAlgn="b"/>
                      <a:r>
                        <a:rPr lang="en-US" sz="1100" b="0" i="0" u="none" strike="noStrike" dirty="0">
                          <a:solidFill>
                            <a:srgbClr val="000000"/>
                          </a:solidFill>
                          <a:effectLst/>
                          <a:latin typeface="Arial" panose="020B0604020202020204" pitchFamily="34" charset="0"/>
                          <a:cs typeface="Arial" panose="020B0604020202020204" pitchFamily="34" charset="0"/>
                        </a:rPr>
                        <a:t>Database-Derived Networks</a:t>
                      </a:r>
                    </a:p>
                  </a:txBody>
                  <a:tcPr marL="7639" marR="7639" marT="7639" marB="0" anchor="b">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100" b="0" i="0" u="none" strike="noStrike">
                        <a:solidFill>
                          <a:srgbClr val="000000"/>
                        </a:solidFill>
                        <a:effectLst/>
                        <a:latin typeface="Arial" panose="020B0604020202020204" pitchFamily="34" charset="0"/>
                        <a:cs typeface="Arial" panose="020B0604020202020204" pitchFamily="34" charset="0"/>
                      </a:endParaRPr>
                    </a:p>
                  </a:txBody>
                  <a:tcPr marL="7639" marR="7639" marT="7639" marB="0" anchor="b">
                    <a:lnL>
                      <a:noFill/>
                    </a:lnL>
                    <a:lnR>
                      <a:noFill/>
                    </a:lnR>
                    <a:lnT>
                      <a:noFill/>
                    </a:lnT>
                    <a:lnB>
                      <a:noFill/>
                    </a:lnB>
                  </a:tcPr>
                </a:tc>
                <a:tc gridSpan="3">
                  <a:txBody>
                    <a:bodyPr/>
                    <a:lstStyle/>
                    <a:p>
                      <a:pPr algn="ctr" fontAlgn="b"/>
                      <a:r>
                        <a:rPr lang="en-US" sz="1100" b="0" i="0" u="none" strike="noStrike" dirty="0">
                          <a:solidFill>
                            <a:srgbClr val="000000"/>
                          </a:solidFill>
                          <a:effectLst/>
                          <a:latin typeface="Arial" panose="020B0604020202020204" pitchFamily="34" charset="0"/>
                          <a:cs typeface="Arial" panose="020B0604020202020204" pitchFamily="34" charset="0"/>
                        </a:rPr>
                        <a:t>3 Best                    Random Networks</a:t>
                      </a:r>
                    </a:p>
                  </a:txBody>
                  <a:tcPr marL="7639" marR="7639" marT="7639" marB="0" anchor="b">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a:txBody>
                    <a:bodyPr/>
                    <a:lstStyle/>
                    <a:p>
                      <a:pPr algn="l" fontAlgn="b"/>
                      <a:endParaRPr lang="en-US" sz="1100" b="0" i="0" u="none" strike="noStrike" dirty="0">
                        <a:solidFill>
                          <a:srgbClr val="000000"/>
                        </a:solidFill>
                        <a:effectLst/>
                        <a:latin typeface="Arial" panose="020B0604020202020204" pitchFamily="34" charset="0"/>
                        <a:cs typeface="Arial" panose="020B0604020202020204" pitchFamily="34" charset="0"/>
                      </a:endParaRPr>
                    </a:p>
                  </a:txBody>
                  <a:tcPr marL="7639" marR="7639" marT="7639" marB="0" anchor="b">
                    <a:lnL>
                      <a:noFill/>
                    </a:lnL>
                    <a:lnR>
                      <a:noFill/>
                    </a:lnR>
                    <a:lnT>
                      <a:noFill/>
                    </a:lnT>
                    <a:lnB>
                      <a:noFill/>
                    </a:lnB>
                  </a:tcPr>
                </a:tc>
                <a:tc gridSpan="3">
                  <a:txBody>
                    <a:bodyPr/>
                    <a:lstStyle/>
                    <a:p>
                      <a:pPr algn="ctr" fontAlgn="b"/>
                      <a:r>
                        <a:rPr lang="en-US" sz="1100" b="0" i="0" u="none" strike="noStrike" dirty="0">
                          <a:solidFill>
                            <a:srgbClr val="000000"/>
                          </a:solidFill>
                          <a:effectLst/>
                          <a:latin typeface="Arial" panose="020B0604020202020204" pitchFamily="34" charset="0"/>
                          <a:cs typeface="Arial" panose="020B0604020202020204" pitchFamily="34" charset="0"/>
                        </a:rPr>
                        <a:t>3 Worst                    Random Networks</a:t>
                      </a:r>
                    </a:p>
                  </a:txBody>
                  <a:tcPr marL="7639" marR="7639" marT="7639" marB="0" anchor="b">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4850644"/>
                  </a:ext>
                </a:extLst>
              </a:tr>
              <a:tr h="161171">
                <a:tc>
                  <a:txBody>
                    <a:bodyPr/>
                    <a:lstStyle/>
                    <a:p>
                      <a:pPr algn="l" rtl="0" fontAlgn="ctr"/>
                      <a:r>
                        <a:rPr lang="en-US" sz="1100" b="0" i="0" u="none" strike="noStrike" dirty="0">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1" i="0" u="none" strike="noStrike">
                          <a:solidFill>
                            <a:srgbClr val="000000"/>
                          </a:solidFill>
                          <a:effectLst/>
                          <a:latin typeface="Arial" panose="020B0604020202020204" pitchFamily="34" charset="0"/>
                          <a:cs typeface="Arial" panose="020B0604020202020204" pitchFamily="34" charset="0"/>
                        </a:rPr>
                        <a:t>db1</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1" i="0" u="none" strike="noStrike">
                          <a:solidFill>
                            <a:srgbClr val="000000"/>
                          </a:solidFill>
                          <a:effectLst/>
                          <a:latin typeface="Arial" panose="020B0604020202020204" pitchFamily="34" charset="0"/>
                          <a:cs typeface="Arial" panose="020B0604020202020204" pitchFamily="34" charset="0"/>
                        </a:rPr>
                        <a:t>db2</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1" i="0" u="none" strike="noStrike" dirty="0">
                          <a:solidFill>
                            <a:srgbClr val="000000"/>
                          </a:solidFill>
                          <a:effectLst/>
                          <a:latin typeface="Arial" panose="020B0604020202020204" pitchFamily="34" charset="0"/>
                          <a:cs typeface="Arial" panose="020B0604020202020204" pitchFamily="34" charset="0"/>
                        </a:rPr>
                        <a:t>db3</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1" i="0" u="none" strike="noStrike">
                          <a:solidFill>
                            <a:srgbClr val="000000"/>
                          </a:solidFill>
                          <a:effectLst/>
                          <a:latin typeface="Arial" panose="020B0604020202020204" pitchFamily="34" charset="0"/>
                          <a:cs typeface="Arial" panose="020B0604020202020204" pitchFamily="34" charset="0"/>
                        </a:rPr>
                        <a:t>db4</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1" i="0" u="none" strike="noStrike">
                          <a:solidFill>
                            <a:srgbClr val="000000"/>
                          </a:solidFill>
                          <a:effectLst/>
                          <a:latin typeface="Arial" panose="020B0604020202020204" pitchFamily="34" charset="0"/>
                          <a:cs typeface="Arial" panose="020B0604020202020204" pitchFamily="34" charset="0"/>
                        </a:rPr>
                        <a:t>db5</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1" i="0" u="none" strike="noStrike" dirty="0">
                          <a:solidFill>
                            <a:srgbClr val="000000"/>
                          </a:solidFill>
                          <a:effectLst/>
                          <a:latin typeface="Arial" panose="020B0604020202020204" pitchFamily="34" charset="0"/>
                          <a:cs typeface="Arial" panose="020B0604020202020204" pitchFamily="34" charset="0"/>
                        </a:rPr>
                        <a:t>db6</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rtl="0" fontAlgn="ctr"/>
                      <a:r>
                        <a:rPr lang="en-US" sz="1100" b="1" i="0" u="none" strike="noStrike">
                          <a:solidFill>
                            <a:srgbClr val="000000"/>
                          </a:solidFill>
                          <a:effectLst/>
                          <a:latin typeface="Arial" panose="020B0604020202020204" pitchFamily="34" charset="0"/>
                          <a:cs typeface="Arial" panose="020B0604020202020204" pitchFamily="34" charset="0"/>
                        </a:rPr>
                        <a:t>rand15</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1" i="0" u="none" strike="noStrike">
                          <a:solidFill>
                            <a:srgbClr val="000000"/>
                          </a:solidFill>
                          <a:effectLst/>
                          <a:latin typeface="Arial" panose="020B0604020202020204" pitchFamily="34" charset="0"/>
                          <a:cs typeface="Arial" panose="020B0604020202020204" pitchFamily="34" charset="0"/>
                        </a:rPr>
                        <a:t>rand16</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1" i="0" u="none" strike="noStrike" dirty="0">
                          <a:solidFill>
                            <a:srgbClr val="000000"/>
                          </a:solidFill>
                          <a:effectLst/>
                          <a:latin typeface="Arial" panose="020B0604020202020204" pitchFamily="34" charset="0"/>
                          <a:cs typeface="Arial" panose="020B0604020202020204" pitchFamily="34" charset="0"/>
                        </a:rPr>
                        <a:t>rand24</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rtl="0" fontAlgn="ctr"/>
                      <a:r>
                        <a:rPr lang="en-US" sz="1100" b="1" i="0" u="none" strike="noStrike">
                          <a:solidFill>
                            <a:srgbClr val="000000"/>
                          </a:solidFill>
                          <a:effectLst/>
                          <a:latin typeface="Arial" panose="020B0604020202020204" pitchFamily="34" charset="0"/>
                          <a:cs typeface="Arial" panose="020B0604020202020204" pitchFamily="34" charset="0"/>
                        </a:rPr>
                        <a:t>rand7</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1" i="0" u="none" strike="noStrike">
                          <a:solidFill>
                            <a:srgbClr val="000000"/>
                          </a:solidFill>
                          <a:effectLst/>
                          <a:latin typeface="Arial" panose="020B0604020202020204" pitchFamily="34" charset="0"/>
                          <a:cs typeface="Arial" panose="020B0604020202020204" pitchFamily="34" charset="0"/>
                        </a:rPr>
                        <a:t>rand12</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1" i="0" u="none" strike="noStrike" dirty="0">
                          <a:solidFill>
                            <a:srgbClr val="000000"/>
                          </a:solidFill>
                          <a:effectLst/>
                          <a:latin typeface="Arial" panose="020B0604020202020204" pitchFamily="34" charset="0"/>
                          <a:cs typeface="Arial" panose="020B0604020202020204" pitchFamily="34" charset="0"/>
                        </a:rPr>
                        <a:t>rand31</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38269468"/>
                  </a:ext>
                </a:extLst>
              </a:tr>
              <a:tr h="161171">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ANOVA B&amp;H p-value</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222222"/>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dirty="0">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rtl="0" fontAlgn="ctr"/>
                      <a:r>
                        <a:rPr lang="en-US" sz="1100" b="0" i="0" u="none" strike="noStrike">
                          <a:solidFill>
                            <a:srgbClr val="222222"/>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52988026"/>
                  </a:ext>
                </a:extLst>
              </a:tr>
              <a:tr h="161171">
                <a:tc>
                  <a:txBody>
                    <a:bodyPr/>
                    <a:lstStyle/>
                    <a:p>
                      <a:pPr algn="l" rtl="0" fontAlgn="ctr"/>
                      <a:r>
                        <a:rPr lang="en-US" sz="1100" b="1" i="0" u="none" strike="noStrike" dirty="0">
                          <a:solidFill>
                            <a:srgbClr val="000000"/>
                          </a:solidFill>
                          <a:effectLst/>
                          <a:latin typeface="Arial" panose="020B0604020202020204" pitchFamily="34" charset="0"/>
                          <a:cs typeface="Arial" panose="020B0604020202020204" pitchFamily="34" charset="0"/>
                        </a:rPr>
                        <a:t>Average Expression at 15 min.</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dirty="0">
                          <a:solidFill>
                            <a:srgbClr val="222222"/>
                          </a:solidFill>
                          <a:effectLst/>
                          <a:latin typeface="Arial" panose="020B0604020202020204" pitchFamily="34" charset="0"/>
                          <a:cs typeface="Arial" panose="020B0604020202020204" pitchFamily="34" charset="0"/>
                        </a:rPr>
                        <a:t>-0.507</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rtl="0" fontAlgn="ctr"/>
                      <a:r>
                        <a:rPr lang="en-US" sz="1100" b="0" i="0" u="none" strike="noStrike" dirty="0">
                          <a:solidFill>
                            <a:srgbClr val="000000"/>
                          </a:solidFill>
                          <a:effectLst/>
                          <a:latin typeface="Arial" panose="020B0604020202020204" pitchFamily="34" charset="0"/>
                          <a:cs typeface="Arial" panose="020B0604020202020204" pitchFamily="34" charset="0"/>
                        </a:rPr>
                        <a:t>-0.624</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rtl="0" fontAlgn="ctr"/>
                      <a:r>
                        <a:rPr lang="en-US" sz="1100" b="0" i="0" u="none" strike="noStrike" dirty="0">
                          <a:solidFill>
                            <a:srgbClr val="000000"/>
                          </a:solidFill>
                          <a:effectLst/>
                          <a:latin typeface="Arial" panose="020B0604020202020204" pitchFamily="34" charset="0"/>
                          <a:cs typeface="Arial" panose="020B0604020202020204" pitchFamily="34" charset="0"/>
                        </a:rPr>
                        <a:t>-0.479</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rtl="0" fontAlgn="ctr"/>
                      <a:r>
                        <a:rPr lang="en-US" sz="1100" b="0" i="0" u="none" strike="noStrike" dirty="0">
                          <a:solidFill>
                            <a:srgbClr val="000000"/>
                          </a:solidFill>
                          <a:effectLst/>
                          <a:latin typeface="Arial" panose="020B0604020202020204" pitchFamily="34" charset="0"/>
                          <a:cs typeface="Arial" panose="020B0604020202020204" pitchFamily="34" charset="0"/>
                        </a:rPr>
                        <a:t>-0.552</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rtl="0" fontAlgn="ctr"/>
                      <a:r>
                        <a:rPr lang="en-US" sz="1100" b="0" i="0" u="none" strike="noStrike" dirty="0">
                          <a:solidFill>
                            <a:srgbClr val="000000"/>
                          </a:solidFill>
                          <a:effectLst/>
                          <a:latin typeface="Arial" panose="020B0604020202020204" pitchFamily="34" charset="0"/>
                          <a:cs typeface="Arial" panose="020B0604020202020204" pitchFamily="34" charset="0"/>
                        </a:rPr>
                        <a:t>-0.528</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rtl="0" fontAlgn="ctr"/>
                      <a:r>
                        <a:rPr lang="en-US" sz="1100" b="0" i="0" u="none" strike="noStrike" dirty="0">
                          <a:solidFill>
                            <a:srgbClr val="000000"/>
                          </a:solidFill>
                          <a:effectLst/>
                          <a:latin typeface="Arial" panose="020B0604020202020204" pitchFamily="34" charset="0"/>
                          <a:cs typeface="Arial" panose="020B0604020202020204" pitchFamily="34" charset="0"/>
                        </a:rPr>
                        <a:t>-0.626</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rtl="0" fontAlgn="ctr"/>
                      <a:r>
                        <a:rPr lang="en-US" sz="1100" b="0" i="0" u="none" strike="noStrike">
                          <a:solidFill>
                            <a:srgbClr val="222222"/>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-0.838</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-0.656</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693605423"/>
                  </a:ext>
                </a:extLst>
              </a:tr>
              <a:tr h="161171">
                <a:tc>
                  <a:txBody>
                    <a:bodyPr/>
                    <a:lstStyle/>
                    <a:p>
                      <a:pPr algn="l" rtl="0" fontAlgn="ctr"/>
                      <a:r>
                        <a:rPr lang="en-US" sz="1100" b="1" i="0" u="none" strike="noStrike" dirty="0">
                          <a:solidFill>
                            <a:srgbClr val="000000"/>
                          </a:solidFill>
                          <a:effectLst/>
                          <a:latin typeface="Arial" panose="020B0604020202020204" pitchFamily="34" charset="0"/>
                          <a:cs typeface="Arial" panose="020B0604020202020204" pitchFamily="34" charset="0"/>
                        </a:rPr>
                        <a:t>Average Expression at 30 min.</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18399400"/>
                  </a:ext>
                </a:extLst>
              </a:tr>
              <a:tr h="161171">
                <a:tc>
                  <a:txBody>
                    <a:bodyPr/>
                    <a:lstStyle/>
                    <a:p>
                      <a:pPr algn="l" rtl="0" fontAlgn="ctr"/>
                      <a:r>
                        <a:rPr lang="en-US" sz="1100" b="1" i="0" u="none" strike="noStrike" dirty="0">
                          <a:solidFill>
                            <a:srgbClr val="000000"/>
                          </a:solidFill>
                          <a:effectLst/>
                          <a:latin typeface="Arial" panose="020B0604020202020204" pitchFamily="34" charset="0"/>
                          <a:cs typeface="Arial" panose="020B0604020202020204" pitchFamily="34" charset="0"/>
                        </a:rPr>
                        <a:t>Average Expression at 60 min.</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-0.503</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93120464"/>
                  </a:ext>
                </a:extLst>
              </a:tr>
              <a:tr h="161171">
                <a:tc>
                  <a:txBody>
                    <a:bodyPr/>
                    <a:lstStyle/>
                    <a:p>
                      <a:pPr algn="l" rtl="0" fontAlgn="ctr"/>
                      <a:r>
                        <a:rPr lang="en-US" sz="1100" b="1" i="0" u="none" strike="noStrike" dirty="0">
                          <a:solidFill>
                            <a:srgbClr val="000000"/>
                          </a:solidFill>
                          <a:effectLst/>
                          <a:latin typeface="Arial" panose="020B0604020202020204" pitchFamily="34" charset="0"/>
                          <a:cs typeface="Arial" panose="020B0604020202020204" pitchFamily="34" charset="0"/>
                        </a:rPr>
                        <a:t>Degradation Rate</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-0.505</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-0.611</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21676357"/>
                  </a:ext>
                </a:extLst>
              </a:tr>
              <a:tr h="161171">
                <a:tc>
                  <a:txBody>
                    <a:bodyPr/>
                    <a:lstStyle/>
                    <a:p>
                      <a:pPr algn="l" rtl="0" fontAlgn="ctr"/>
                      <a:r>
                        <a:rPr lang="en-US" sz="1100" b="1" i="0" u="none" strike="noStrike" dirty="0">
                          <a:solidFill>
                            <a:srgbClr val="000000"/>
                          </a:solidFill>
                          <a:effectLst/>
                          <a:latin typeface="Arial" panose="020B0604020202020204" pitchFamily="34" charset="0"/>
                          <a:cs typeface="Arial" panose="020B0604020202020204" pitchFamily="34" charset="0"/>
                        </a:rPr>
                        <a:t>Optimized Production Rate</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dirty="0">
                          <a:solidFill>
                            <a:srgbClr val="000000"/>
                          </a:solidFill>
                          <a:effectLst/>
                          <a:latin typeface="Arial" panose="020B0604020202020204" pitchFamily="34" charset="0"/>
                          <a:cs typeface="Arial" panose="020B0604020202020204" pitchFamily="34" charset="0"/>
                        </a:rPr>
                        <a:t>0.578</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dirty="0">
                          <a:solidFill>
                            <a:srgbClr val="000000"/>
                          </a:solidFill>
                          <a:effectLst/>
                          <a:latin typeface="Arial" panose="020B0604020202020204" pitchFamily="34" charset="0"/>
                          <a:cs typeface="Arial" panose="020B0604020202020204" pitchFamily="34" charset="0"/>
                        </a:rPr>
                        <a:t>0.777</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dirty="0">
                          <a:solidFill>
                            <a:srgbClr val="000000"/>
                          </a:solidFill>
                          <a:effectLst/>
                          <a:latin typeface="Arial" panose="020B0604020202020204" pitchFamily="34" charset="0"/>
                          <a:cs typeface="Arial" panose="020B0604020202020204" pitchFamily="34" charset="0"/>
                        </a:rPr>
                        <a:t>0.437</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l" rtl="0" fontAlgn="ctr"/>
                      <a:r>
                        <a:rPr lang="en-US" sz="1100" b="1" i="0" u="none" strike="noStrike" dirty="0">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30163571"/>
                  </a:ext>
                </a:extLst>
              </a:tr>
              <a:tr h="161171">
                <a:tc>
                  <a:txBody>
                    <a:bodyPr/>
                    <a:lstStyle/>
                    <a:p>
                      <a:pPr algn="l" rtl="0" fontAlgn="ctr"/>
                      <a:r>
                        <a:rPr lang="en-US" sz="1100" b="1" i="0" u="none" strike="noStrike" dirty="0">
                          <a:solidFill>
                            <a:srgbClr val="000000"/>
                          </a:solidFill>
                          <a:effectLst/>
                          <a:latin typeface="Arial" panose="020B0604020202020204" pitchFamily="34" charset="0"/>
                          <a:cs typeface="Arial" panose="020B0604020202020204" pitchFamily="34" charset="0"/>
                        </a:rPr>
                        <a:t>Optimized Threshold b</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dirty="0">
                          <a:solidFill>
                            <a:srgbClr val="000000"/>
                          </a:solidFill>
                          <a:effectLst/>
                          <a:latin typeface="Arial" panose="020B0604020202020204" pitchFamily="34" charset="0"/>
                          <a:cs typeface="Arial" panose="020B0604020202020204" pitchFamily="34" charset="0"/>
                        </a:rPr>
                        <a:t>0.883</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62353074"/>
                  </a:ext>
                </a:extLst>
              </a:tr>
              <a:tr h="161171">
                <a:tc>
                  <a:txBody>
                    <a:bodyPr/>
                    <a:lstStyle/>
                    <a:p>
                      <a:pPr algn="l" rtl="0" fontAlgn="ctr"/>
                      <a:r>
                        <a:rPr lang="en-US" sz="1100" b="1" i="0" u="none" strike="noStrike" dirty="0">
                          <a:solidFill>
                            <a:srgbClr val="000000"/>
                          </a:solidFill>
                          <a:effectLst/>
                          <a:latin typeface="Arial" panose="020B0604020202020204" pitchFamily="34" charset="0"/>
                          <a:cs typeface="Arial" panose="020B0604020202020204" pitchFamily="34" charset="0"/>
                        </a:rPr>
                        <a:t>Weighted In-degree</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dirty="0">
                          <a:solidFill>
                            <a:srgbClr val="000000"/>
                          </a:solidFill>
                          <a:effectLst/>
                          <a:latin typeface="Arial" panose="020B0604020202020204" pitchFamily="34" charset="0"/>
                          <a:cs typeface="Arial" panose="020B0604020202020204" pitchFamily="34" charset="0"/>
                        </a:rPr>
                        <a:t>0.617</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6503963"/>
                  </a:ext>
                </a:extLst>
              </a:tr>
              <a:tr h="161171">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Weighted Out-degree</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-0.627</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rtl="0" fontAlgn="ctr"/>
                      <a:r>
                        <a:rPr lang="en-US" sz="1100" b="0" i="0" u="none" strike="noStrike" dirty="0">
                          <a:solidFill>
                            <a:srgbClr val="000000"/>
                          </a:solidFill>
                          <a:effectLst/>
                          <a:latin typeface="Arial" panose="020B0604020202020204" pitchFamily="34" charset="0"/>
                          <a:cs typeface="Arial" panose="020B0604020202020204" pitchFamily="34" charset="0"/>
                        </a:rPr>
                        <a:t>0.433</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36710675"/>
                  </a:ext>
                </a:extLst>
              </a:tr>
              <a:tr h="161171">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Eccentricity</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US" sz="1100" b="1" i="0" u="none" strike="noStrike" dirty="0">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28406931"/>
                  </a:ext>
                </a:extLst>
              </a:tr>
              <a:tr h="161171">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Closeness Centrality</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dirty="0">
                          <a:solidFill>
                            <a:srgbClr val="000000"/>
                          </a:solidFill>
                          <a:effectLst/>
                          <a:latin typeface="Arial" panose="020B0604020202020204" pitchFamily="34" charset="0"/>
                          <a:cs typeface="Arial" panose="020B0604020202020204" pitchFamily="34" charset="0"/>
                        </a:rPr>
                        <a:t>-0.443</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6593840"/>
                  </a:ext>
                </a:extLst>
              </a:tr>
              <a:tr h="161171">
                <a:tc>
                  <a:txBody>
                    <a:bodyPr/>
                    <a:lstStyle/>
                    <a:p>
                      <a:pPr algn="l" rtl="0" fontAlgn="ctr"/>
                      <a:r>
                        <a:rPr lang="en-US" sz="1100" b="1" i="0" u="none" strike="noStrike" dirty="0">
                          <a:solidFill>
                            <a:srgbClr val="000000"/>
                          </a:solidFill>
                          <a:effectLst/>
                          <a:latin typeface="Arial" panose="020B0604020202020204" pitchFamily="34" charset="0"/>
                          <a:cs typeface="Arial" panose="020B0604020202020204" pitchFamily="34" charset="0"/>
                        </a:rPr>
                        <a:t>Betweenness Centrality</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-0.609</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rtl="0" fontAlgn="ctr"/>
                      <a:r>
                        <a:rPr lang="en-US" sz="1100" b="0" i="0" u="none" strike="noStrike" dirty="0">
                          <a:solidFill>
                            <a:srgbClr val="000000"/>
                          </a:solidFill>
                          <a:effectLst/>
                          <a:latin typeface="Arial" panose="020B0604020202020204" pitchFamily="34" charset="0"/>
                          <a:cs typeface="Arial" panose="020B0604020202020204" pitchFamily="34" charset="0"/>
                        </a:rPr>
                        <a:t>0.399</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6999943"/>
                  </a:ext>
                </a:extLst>
              </a:tr>
              <a:tr h="161171">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Clustering</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0.522</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0.473 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0.501</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US" sz="1100" b="1" i="0" u="none" strike="noStrike" dirty="0">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35311498"/>
                  </a:ext>
                </a:extLst>
              </a:tr>
              <a:tr h="161171">
                <a:tc>
                  <a:txBody>
                    <a:bodyPr/>
                    <a:lstStyle/>
                    <a:p>
                      <a:pPr algn="l" rtl="0" fontAlgn="ctr"/>
                      <a:r>
                        <a:rPr lang="en-US" sz="1100" b="1" i="0" u="none" strike="noStrike" dirty="0">
                          <a:solidFill>
                            <a:srgbClr val="000000"/>
                          </a:solidFill>
                          <a:effectLst/>
                          <a:latin typeface="Arial" panose="020B0604020202020204" pitchFamily="34" charset="0"/>
                          <a:cs typeface="Arial" panose="020B0604020202020204" pitchFamily="34" charset="0"/>
                        </a:rPr>
                        <a:t>Eigenvector Centrality</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dirty="0">
                          <a:solidFill>
                            <a:srgbClr val="000000"/>
                          </a:solidFill>
                          <a:effectLst/>
                          <a:latin typeface="Arial" panose="020B0604020202020204" pitchFamily="34" charset="0"/>
                          <a:cs typeface="Arial" panose="020B0604020202020204" pitchFamily="34" charset="0"/>
                        </a:rPr>
                        <a:t>-0.384</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rtl="0" fontAlgn="ctr"/>
                      <a:r>
                        <a:rPr lang="en-US" sz="1100" b="0" i="0" u="none" strike="noStrike" dirty="0">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dirty="0">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dirty="0">
                          <a:solidFill>
                            <a:srgbClr val="000000"/>
                          </a:solidFill>
                          <a:effectLst/>
                          <a:latin typeface="Arial" panose="020B0604020202020204" pitchFamily="34" charset="0"/>
                          <a:cs typeface="Arial" panose="020B0604020202020204" pitchFamily="34" charset="0"/>
                        </a:rPr>
                        <a:t>-0.533</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dirty="0">
                          <a:solidFill>
                            <a:srgbClr val="000000"/>
                          </a:solidFill>
                          <a:effectLst/>
                          <a:latin typeface="Arial" panose="020B0604020202020204" pitchFamily="34" charset="0"/>
                          <a:cs typeface="Arial" panose="020B0604020202020204" pitchFamily="34" charset="0"/>
                        </a:rPr>
                        <a:t>-0.328</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dirty="0">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-0.598</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rtl="0" fontAlgn="ctr"/>
                      <a:r>
                        <a:rPr lang="en-US" sz="1100" b="0" i="0" u="none" strike="noStrike" dirty="0">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dirty="0">
                          <a:solidFill>
                            <a:srgbClr val="000000"/>
                          </a:solidFill>
                          <a:effectLst/>
                          <a:latin typeface="Arial" panose="020B0604020202020204" pitchFamily="34" charset="0"/>
                          <a:cs typeface="Arial" panose="020B0604020202020204" pitchFamily="34" charset="0"/>
                        </a:rPr>
                        <a:t>-0.685</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rtl="0" fontAlgn="ctr"/>
                      <a:r>
                        <a:rPr lang="en-US" sz="1100" b="0" i="0" u="none" strike="noStrike" dirty="0">
                          <a:solidFill>
                            <a:srgbClr val="000000"/>
                          </a:solidFill>
                          <a:effectLst/>
                          <a:latin typeface="Arial" panose="020B0604020202020204" pitchFamily="34" charset="0"/>
                          <a:cs typeface="Arial" panose="020B0604020202020204" pitchFamily="34" charset="0"/>
                        </a:rPr>
                        <a:t>-0.831</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459846407"/>
                  </a:ext>
                </a:extLst>
              </a:tr>
              <a:tr h="161171">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Modularity Class</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Arial" panose="020B0604020202020204" pitchFamily="34" charset="0"/>
                          <a:cs typeface="Arial" panose="020B0604020202020204" pitchFamily="34" charset="0"/>
                        </a:rPr>
                        <a:t>—</a:t>
                      </a:r>
                    </a:p>
                  </a:txBody>
                  <a:tcPr marL="7639" marR="7639" marT="76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Arial" panose="020B0604020202020204" pitchFamily="34" charset="0"/>
                          <a:cs typeface="Arial" panose="020B0604020202020204" pitchFamily="34" charset="0"/>
                        </a:rPr>
                        <a:t>—</a:t>
                      </a:r>
                    </a:p>
                  </a:txBody>
                  <a:tcPr marL="7639" marR="7639" marT="76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Arial" panose="020B0604020202020204" pitchFamily="34" charset="0"/>
                          <a:cs typeface="Arial" panose="020B0604020202020204" pitchFamily="34" charset="0"/>
                        </a:rPr>
                        <a:t>—</a:t>
                      </a:r>
                    </a:p>
                  </a:txBody>
                  <a:tcPr marL="7639" marR="7639" marT="76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Arial" panose="020B0604020202020204" pitchFamily="34" charset="0"/>
                          <a:cs typeface="Arial" panose="020B0604020202020204" pitchFamily="34" charset="0"/>
                        </a:rPr>
                        <a:t>—</a:t>
                      </a:r>
                    </a:p>
                  </a:txBody>
                  <a:tcPr marL="7639" marR="7639" marT="76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dirty="0">
                          <a:solidFill>
                            <a:srgbClr val="000000"/>
                          </a:solidFill>
                          <a:effectLst/>
                          <a:latin typeface="Arial" panose="020B0604020202020204" pitchFamily="34" charset="0"/>
                          <a:cs typeface="Arial" panose="020B0604020202020204" pitchFamily="34" charset="0"/>
                        </a:rPr>
                        <a:t>—</a:t>
                      </a:r>
                    </a:p>
                  </a:txBody>
                  <a:tcPr marL="7639" marR="7639" marT="76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Arial" panose="020B0604020202020204" pitchFamily="34" charset="0"/>
                          <a:cs typeface="Arial" panose="020B0604020202020204" pitchFamily="34" charset="0"/>
                        </a:rPr>
                        <a:t>—</a:t>
                      </a:r>
                    </a:p>
                  </a:txBody>
                  <a:tcPr marL="7639" marR="7639" marT="76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0.510</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77205334"/>
                  </a:ext>
                </a:extLst>
              </a:tr>
              <a:tr h="161171">
                <a:tc>
                  <a:txBody>
                    <a:bodyPr/>
                    <a:lstStyle/>
                    <a:p>
                      <a:pPr algn="l" rtl="0" fontAlgn="ctr"/>
                      <a:r>
                        <a:rPr lang="en-US" sz="1100" b="1" i="0" u="none" strike="noStrike" dirty="0">
                          <a:solidFill>
                            <a:srgbClr val="000000"/>
                          </a:solidFill>
                          <a:effectLst/>
                          <a:latin typeface="Arial" panose="020B0604020202020204" pitchFamily="34" charset="0"/>
                          <a:cs typeface="Arial" panose="020B0604020202020204" pitchFamily="34" charset="0"/>
                        </a:rPr>
                        <a:t>Page Ranks</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Arial" panose="020B0604020202020204" pitchFamily="34" charset="0"/>
                          <a:cs typeface="Arial" panose="020B0604020202020204" pitchFamily="34" charset="0"/>
                        </a:rPr>
                        <a:t>—</a:t>
                      </a:r>
                    </a:p>
                  </a:txBody>
                  <a:tcPr marL="7639" marR="7639" marT="76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Arial" panose="020B0604020202020204" pitchFamily="34" charset="0"/>
                          <a:cs typeface="Arial" panose="020B0604020202020204" pitchFamily="34" charset="0"/>
                        </a:rPr>
                        <a:t>—</a:t>
                      </a:r>
                    </a:p>
                  </a:txBody>
                  <a:tcPr marL="7639" marR="7639" marT="76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Arial" panose="020B0604020202020204" pitchFamily="34" charset="0"/>
                          <a:cs typeface="Arial" panose="020B0604020202020204" pitchFamily="34" charset="0"/>
                        </a:rPr>
                        <a:t>—</a:t>
                      </a:r>
                    </a:p>
                  </a:txBody>
                  <a:tcPr marL="7639" marR="7639" marT="76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Arial" panose="020B0604020202020204" pitchFamily="34" charset="0"/>
                          <a:cs typeface="Arial" panose="020B0604020202020204" pitchFamily="34" charset="0"/>
                        </a:rPr>
                        <a:t>—</a:t>
                      </a:r>
                    </a:p>
                  </a:txBody>
                  <a:tcPr marL="7639" marR="7639" marT="76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dirty="0">
                          <a:solidFill>
                            <a:srgbClr val="000000"/>
                          </a:solidFill>
                          <a:effectLst/>
                          <a:latin typeface="Arial" panose="020B0604020202020204" pitchFamily="34" charset="0"/>
                          <a:cs typeface="Arial" panose="020B0604020202020204" pitchFamily="34" charset="0"/>
                        </a:rPr>
                        <a:t>—</a:t>
                      </a:r>
                    </a:p>
                  </a:txBody>
                  <a:tcPr marL="7639" marR="7639" marT="76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Arial" panose="020B0604020202020204" pitchFamily="34" charset="0"/>
                          <a:cs typeface="Arial" panose="020B0604020202020204" pitchFamily="34" charset="0"/>
                        </a:rPr>
                        <a:t>—</a:t>
                      </a:r>
                    </a:p>
                  </a:txBody>
                  <a:tcPr marL="7639" marR="7639" marT="76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US" sz="1100" b="1" i="0" u="none" strike="noStrike" dirty="0">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dirty="0">
                          <a:solidFill>
                            <a:srgbClr val="000000"/>
                          </a:solidFill>
                          <a:effectLst/>
                          <a:latin typeface="Arial" panose="020B0604020202020204" pitchFamily="34" charset="0"/>
                          <a:cs typeface="Arial" panose="020B0604020202020204" pitchFamily="34" charset="0"/>
                        </a:rPr>
                        <a:t>0.633</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extLst>
                  <a:ext uri="{0D108BD9-81ED-4DB2-BD59-A6C34878D82A}">
                    <a16:rowId xmlns:a16="http://schemas.microsoft.com/office/drawing/2014/main" val="2981182025"/>
                  </a:ext>
                </a:extLst>
              </a:tr>
              <a:tr h="161171">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Strong Component Number</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Arial" panose="020B0604020202020204" pitchFamily="34" charset="0"/>
                          <a:cs typeface="Arial" panose="020B0604020202020204" pitchFamily="34" charset="0"/>
                        </a:rPr>
                        <a:t>—</a:t>
                      </a:r>
                    </a:p>
                  </a:txBody>
                  <a:tcPr marL="7639" marR="7639" marT="76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Arial" panose="020B0604020202020204" pitchFamily="34" charset="0"/>
                          <a:cs typeface="Arial" panose="020B0604020202020204" pitchFamily="34" charset="0"/>
                        </a:rPr>
                        <a:t>—</a:t>
                      </a:r>
                    </a:p>
                  </a:txBody>
                  <a:tcPr marL="7639" marR="7639" marT="76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Arial" panose="020B0604020202020204" pitchFamily="34" charset="0"/>
                          <a:cs typeface="Arial" panose="020B0604020202020204" pitchFamily="34" charset="0"/>
                        </a:rPr>
                        <a:t>—</a:t>
                      </a:r>
                    </a:p>
                  </a:txBody>
                  <a:tcPr marL="7639" marR="7639" marT="76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Arial" panose="020B0604020202020204" pitchFamily="34" charset="0"/>
                          <a:cs typeface="Arial" panose="020B0604020202020204" pitchFamily="34" charset="0"/>
                        </a:rPr>
                        <a:t>—</a:t>
                      </a:r>
                    </a:p>
                  </a:txBody>
                  <a:tcPr marL="7639" marR="7639" marT="76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effectLst/>
                          <a:latin typeface="Arial" panose="020B0604020202020204" pitchFamily="34" charset="0"/>
                          <a:cs typeface="Arial" panose="020B0604020202020204" pitchFamily="34" charset="0"/>
                        </a:rPr>
                        <a:t>—</a:t>
                      </a:r>
                    </a:p>
                  </a:txBody>
                  <a:tcPr marL="7639" marR="7639" marT="76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Arial" panose="020B0604020202020204" pitchFamily="34" charset="0"/>
                          <a:cs typeface="Arial" panose="020B0604020202020204" pitchFamily="34" charset="0"/>
                        </a:rPr>
                        <a:t>—</a:t>
                      </a:r>
                    </a:p>
                  </a:txBody>
                  <a:tcPr marL="7639" marR="7639" marT="76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0.633</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0000"/>
                    </a:solidFill>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-1.033</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00B0F0"/>
                    </a:solidFill>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extLst>
                  <a:ext uri="{0D108BD9-81ED-4DB2-BD59-A6C34878D82A}">
                    <a16:rowId xmlns:a16="http://schemas.microsoft.com/office/drawing/2014/main" val="431941610"/>
                  </a:ext>
                </a:extLst>
              </a:tr>
              <a:tr h="161171">
                <a:tc>
                  <a:txBody>
                    <a:bodyPr/>
                    <a:lstStyle/>
                    <a:p>
                      <a:pPr algn="l" rtl="0" fontAlgn="ctr"/>
                      <a:r>
                        <a:rPr lang="en-US" sz="1100" b="1" i="0" u="none" strike="noStrike" dirty="0">
                          <a:solidFill>
                            <a:srgbClr val="000000"/>
                          </a:solidFill>
                          <a:effectLst/>
                          <a:latin typeface="Arial" panose="020B0604020202020204" pitchFamily="34" charset="0"/>
                          <a:cs typeface="Arial" panose="020B0604020202020204" pitchFamily="34" charset="0"/>
                        </a:rPr>
                        <a:t>Adjusted R</a:t>
                      </a:r>
                      <a:r>
                        <a:rPr lang="en-US" sz="1100" b="1" i="0" u="none" strike="noStrike" baseline="30000" dirty="0">
                          <a:solidFill>
                            <a:srgbClr val="000000"/>
                          </a:solidFill>
                          <a:effectLst/>
                          <a:latin typeface="Arial" panose="020B0604020202020204" pitchFamily="34" charset="0"/>
                          <a:cs typeface="Arial" panose="020B0604020202020204" pitchFamily="34" charset="0"/>
                        </a:rPr>
                        <a:t>2</a:t>
                      </a:r>
                      <a:endParaRPr lang="en-US" sz="1100" b="1" i="0" u="none" strike="noStrike" dirty="0">
                        <a:solidFill>
                          <a:srgbClr val="000000"/>
                        </a:solidFill>
                        <a:effectLst/>
                        <a:latin typeface="Arial" panose="020B0604020202020204" pitchFamily="34" charset="0"/>
                        <a:cs typeface="Arial" panose="020B0604020202020204" pitchFamily="34" charset="0"/>
                      </a:endParaRP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1" i="0" u="none" strike="noStrike">
                          <a:solidFill>
                            <a:srgbClr val="000000"/>
                          </a:solidFill>
                          <a:effectLst/>
                          <a:latin typeface="Arial" panose="020B0604020202020204" pitchFamily="34" charset="0"/>
                          <a:cs typeface="Arial" panose="020B0604020202020204" pitchFamily="34" charset="0"/>
                        </a:rPr>
                        <a:t>0.290</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1" i="0" u="none" strike="noStrike">
                          <a:solidFill>
                            <a:srgbClr val="000000"/>
                          </a:solidFill>
                          <a:effectLst/>
                          <a:latin typeface="Arial" panose="020B0604020202020204" pitchFamily="34" charset="0"/>
                          <a:cs typeface="Arial" panose="020B0604020202020204" pitchFamily="34" charset="0"/>
                        </a:rPr>
                        <a:t>0.525</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1" i="0" u="none" strike="noStrike">
                          <a:solidFill>
                            <a:srgbClr val="000000"/>
                          </a:solidFill>
                          <a:effectLst/>
                          <a:latin typeface="Arial" panose="020B0604020202020204" pitchFamily="34" charset="0"/>
                          <a:cs typeface="Arial" panose="020B0604020202020204" pitchFamily="34" charset="0"/>
                        </a:rPr>
                        <a:t>0.360</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1" i="0" u="none" strike="noStrike">
                          <a:solidFill>
                            <a:srgbClr val="000000"/>
                          </a:solidFill>
                          <a:effectLst/>
                          <a:latin typeface="Arial" panose="020B0604020202020204" pitchFamily="34" charset="0"/>
                          <a:cs typeface="Arial" panose="020B0604020202020204" pitchFamily="34" charset="0"/>
                        </a:rPr>
                        <a:t>0.441</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1" i="0" u="none" strike="noStrike">
                          <a:solidFill>
                            <a:srgbClr val="000000"/>
                          </a:solidFill>
                          <a:effectLst/>
                          <a:latin typeface="Arial" panose="020B0604020202020204" pitchFamily="34" charset="0"/>
                          <a:cs typeface="Arial" panose="020B0604020202020204" pitchFamily="34" charset="0"/>
                        </a:rPr>
                        <a:t>0.350</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1" i="0" u="none" strike="noStrike">
                          <a:solidFill>
                            <a:srgbClr val="000000"/>
                          </a:solidFill>
                          <a:effectLst/>
                          <a:latin typeface="Arial" panose="020B0604020202020204" pitchFamily="34" charset="0"/>
                          <a:cs typeface="Arial" panose="020B0604020202020204" pitchFamily="34" charset="0"/>
                        </a:rPr>
                        <a:t>0.196</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US" sz="1100" b="1" i="0" u="none" strike="noStrike" dirty="0">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rtl="0" fontAlgn="ctr"/>
                      <a:r>
                        <a:rPr lang="en-US" sz="1100" b="1" i="0" u="none" strike="noStrike" dirty="0">
                          <a:solidFill>
                            <a:srgbClr val="000000"/>
                          </a:solidFill>
                          <a:effectLst/>
                          <a:latin typeface="Arial" panose="020B0604020202020204" pitchFamily="34" charset="0"/>
                          <a:cs typeface="Arial" panose="020B0604020202020204" pitchFamily="34" charset="0"/>
                        </a:rPr>
                        <a:t>0.436</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1" i="0" u="none" strike="noStrike" dirty="0">
                          <a:solidFill>
                            <a:srgbClr val="000000"/>
                          </a:solidFill>
                          <a:effectLst/>
                          <a:latin typeface="Arial" panose="020B0604020202020204" pitchFamily="34" charset="0"/>
                          <a:cs typeface="Arial" panose="020B0604020202020204" pitchFamily="34" charset="0"/>
                        </a:rPr>
                        <a:t>0.552</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1" i="0" u="none" strike="noStrike">
                          <a:solidFill>
                            <a:srgbClr val="000000"/>
                          </a:solidFill>
                          <a:effectLst/>
                          <a:latin typeface="Arial" panose="020B0604020202020204" pitchFamily="34" charset="0"/>
                          <a:cs typeface="Arial" panose="020B0604020202020204" pitchFamily="34" charset="0"/>
                        </a:rPr>
                        <a:t>0.257</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rtl="0" fontAlgn="ctr"/>
                      <a:r>
                        <a:rPr lang="en-US" sz="1100" b="1" i="0" u="none" strike="noStrike" dirty="0">
                          <a:solidFill>
                            <a:srgbClr val="000000"/>
                          </a:solidFill>
                          <a:effectLst/>
                          <a:latin typeface="Arial" panose="020B0604020202020204" pitchFamily="34" charset="0"/>
                          <a:cs typeface="Arial" panose="020B0604020202020204" pitchFamily="34" charset="0"/>
                        </a:rPr>
                        <a:t>0.500</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1" i="0" u="none" strike="noStrike">
                          <a:solidFill>
                            <a:srgbClr val="000000"/>
                          </a:solidFill>
                          <a:effectLst/>
                          <a:latin typeface="Arial" panose="020B0604020202020204" pitchFamily="34" charset="0"/>
                          <a:cs typeface="Arial" panose="020B0604020202020204" pitchFamily="34" charset="0"/>
                        </a:rPr>
                        <a:t>0.692</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1" i="0" u="none" strike="noStrike" dirty="0">
                          <a:solidFill>
                            <a:srgbClr val="000000"/>
                          </a:solidFill>
                          <a:effectLst/>
                          <a:latin typeface="Arial" panose="020B0604020202020204" pitchFamily="34" charset="0"/>
                          <a:cs typeface="Arial" panose="020B0604020202020204" pitchFamily="34" charset="0"/>
                        </a:rPr>
                        <a:t>0.437</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09251450"/>
                  </a:ext>
                </a:extLst>
              </a:tr>
            </a:tbl>
          </a:graphicData>
        </a:graphic>
      </p:graphicFrame>
      <p:sp>
        <p:nvSpPr>
          <p:cNvPr id="9" name="TextBox 8">
            <a:extLst>
              <a:ext uri="{FF2B5EF4-FFF2-40B4-BE49-F238E27FC236}">
                <a16:creationId xmlns:a16="http://schemas.microsoft.com/office/drawing/2014/main" id="{F3A05708-448F-CF48-97D3-C0AF58C674E8}"/>
              </a:ext>
            </a:extLst>
          </p:cNvPr>
          <p:cNvSpPr txBox="1"/>
          <p:nvPr/>
        </p:nvSpPr>
        <p:spPr>
          <a:xfrm>
            <a:off x="13251" y="5298595"/>
            <a:ext cx="8501483" cy="615553"/>
          </a:xfrm>
          <a:prstGeom prst="rect">
            <a:avLst/>
          </a:prstGeom>
          <a:noFill/>
        </p:spPr>
        <p:txBody>
          <a:bodyPr wrap="square" rtlCol="0">
            <a:spAutoFit/>
          </a:bodyPr>
          <a:lstStyle/>
          <a:p>
            <a:pPr marL="285750" indent="-285750">
              <a:buFont typeface="Arial" panose="020B0604020202020204" pitchFamily="34" charset="0"/>
              <a:buChar char="•"/>
            </a:pPr>
            <a:r>
              <a:rPr lang="en-US" sz="1700" u="sng" dirty="0"/>
              <a:t>Factors that were </a:t>
            </a:r>
            <a:r>
              <a:rPr lang="en-US" sz="1700" b="1" u="sng" dirty="0"/>
              <a:t>not significant</a:t>
            </a:r>
            <a:r>
              <a:rPr lang="en-US" sz="1700" u="sng" dirty="0"/>
              <a:t> predictors of </a:t>
            </a:r>
            <a:r>
              <a:rPr lang="en-US" sz="1700" u="sng" dirty="0" err="1"/>
              <a:t>MSE:minMSE</a:t>
            </a:r>
            <a:r>
              <a:rPr lang="en-US" sz="1700" u="sng" dirty="0"/>
              <a:t> ratio</a:t>
            </a:r>
            <a:r>
              <a:rPr lang="en-US" sz="1700" dirty="0"/>
              <a:t>:                                                  ANOVA B&amp;H p-value, Average Expression at 30 minutes, Eccentricity</a:t>
            </a:r>
          </a:p>
        </p:txBody>
      </p:sp>
      <p:sp>
        <p:nvSpPr>
          <p:cNvPr id="11" name="TextBox 10">
            <a:extLst>
              <a:ext uri="{FF2B5EF4-FFF2-40B4-BE49-F238E27FC236}">
                <a16:creationId xmlns:a16="http://schemas.microsoft.com/office/drawing/2014/main" id="{1C000261-4D25-BE40-B07A-14069B474F44}"/>
              </a:ext>
            </a:extLst>
          </p:cNvPr>
          <p:cNvSpPr txBox="1"/>
          <p:nvPr/>
        </p:nvSpPr>
        <p:spPr>
          <a:xfrm>
            <a:off x="0" y="5966003"/>
            <a:ext cx="7893423" cy="615553"/>
          </a:xfrm>
          <a:prstGeom prst="rect">
            <a:avLst/>
          </a:prstGeom>
          <a:noFill/>
        </p:spPr>
        <p:txBody>
          <a:bodyPr wrap="square" rtlCol="0">
            <a:spAutoFit/>
          </a:bodyPr>
          <a:lstStyle/>
          <a:p>
            <a:pPr marL="285750" indent="-285750">
              <a:buFont typeface="Arial" panose="020B0604020202020204" pitchFamily="34" charset="0"/>
              <a:buChar char="•"/>
            </a:pPr>
            <a:r>
              <a:rPr lang="en-US" sz="1700" u="sng" dirty="0"/>
              <a:t>Factors that were </a:t>
            </a:r>
            <a:r>
              <a:rPr lang="en-US" sz="1700" b="1" u="sng" dirty="0"/>
              <a:t>consistently significant</a:t>
            </a:r>
            <a:r>
              <a:rPr lang="en-US" sz="1700" u="sng" dirty="0"/>
              <a:t> predictors of </a:t>
            </a:r>
            <a:r>
              <a:rPr lang="en-US" sz="1700" u="sng" dirty="0" err="1"/>
              <a:t>MSE:minMSE</a:t>
            </a:r>
            <a:r>
              <a:rPr lang="en-US" sz="1700" u="sng" dirty="0"/>
              <a:t> ratio: </a:t>
            </a:r>
            <a:r>
              <a:rPr lang="en-US" sz="1700" dirty="0"/>
              <a:t>Average Expression at 15 minutes, Eigenvector Centrality </a:t>
            </a:r>
          </a:p>
        </p:txBody>
      </p:sp>
    </p:spTree>
    <p:extLst>
      <p:ext uri="{BB962C8B-B14F-4D97-AF65-F5344CB8AC3E}">
        <p14:creationId xmlns:p14="http://schemas.microsoft.com/office/powerpoint/2010/main" val="4174023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74009"/>
            <a:ext cx="8229600" cy="990600"/>
          </a:xfrm>
        </p:spPr>
        <p:txBody>
          <a:bodyPr>
            <a:normAutofit/>
          </a:bodyPr>
          <a:lstStyle/>
          <a:p>
            <a:r>
              <a:rPr lang="en-US" sz="3200" b="1" dirty="0"/>
              <a:t>Outline</a:t>
            </a:r>
          </a:p>
        </p:txBody>
      </p:sp>
      <p:sp>
        <p:nvSpPr>
          <p:cNvPr id="3" name="Content Placeholder 2"/>
          <p:cNvSpPr>
            <a:spLocks noGrp="1"/>
          </p:cNvSpPr>
          <p:nvPr>
            <p:ph idx="1"/>
          </p:nvPr>
        </p:nvSpPr>
        <p:spPr>
          <a:xfrm>
            <a:off x="294968" y="1364610"/>
            <a:ext cx="8728262" cy="5208468"/>
          </a:xfrm>
        </p:spPr>
        <p:txBody>
          <a:bodyPr>
            <a:noAutofit/>
          </a:bodyPr>
          <a:lstStyle/>
          <a:p>
            <a:r>
              <a:rPr lang="en-US" sz="2200" b="1" dirty="0">
                <a:solidFill>
                  <a:schemeClr val="bg1">
                    <a:lumMod val="75000"/>
                  </a:schemeClr>
                </a:solidFill>
              </a:rPr>
              <a:t>Yeast respond to cold shock by changing gene expression.</a:t>
            </a:r>
          </a:p>
          <a:p>
            <a:pPr lvl="1"/>
            <a:r>
              <a:rPr lang="en-US" sz="2200" b="1" dirty="0">
                <a:solidFill>
                  <a:schemeClr val="bg1">
                    <a:lumMod val="75000"/>
                  </a:schemeClr>
                </a:solidFill>
              </a:rPr>
              <a:t>The transcription factors regulating the early </a:t>
            </a:r>
          </a:p>
          <a:p>
            <a:pPr marL="466725" lvl="1" indent="0">
              <a:buNone/>
            </a:pPr>
            <a:r>
              <a:rPr lang="en-US" sz="2200" b="1" dirty="0">
                <a:solidFill>
                  <a:schemeClr val="bg1">
                    <a:lumMod val="75000"/>
                  </a:schemeClr>
                </a:solidFill>
              </a:rPr>
              <a:t>cold response are unknown.</a:t>
            </a:r>
          </a:p>
          <a:p>
            <a:endParaRPr lang="en-US" sz="2200" b="1" dirty="0">
              <a:solidFill>
                <a:schemeClr val="bg1">
                  <a:lumMod val="75000"/>
                </a:schemeClr>
              </a:solidFill>
            </a:endParaRPr>
          </a:p>
          <a:p>
            <a:r>
              <a:rPr lang="en-US" sz="2200" b="1" dirty="0">
                <a:solidFill>
                  <a:schemeClr val="bg1">
                    <a:lumMod val="75000"/>
                  </a:schemeClr>
                </a:solidFill>
              </a:rPr>
              <a:t>GRNmap was used to model six candidate gene regulatory networks that might regulate the response to cold shock.</a:t>
            </a:r>
          </a:p>
          <a:p>
            <a:endParaRPr lang="en-US" sz="2200" b="1" dirty="0"/>
          </a:p>
          <a:p>
            <a:r>
              <a:rPr lang="en-US" sz="2200" b="1" dirty="0"/>
              <a:t>Comparative analysis of the networks with random networks reveals network motifs important for controlling the response.</a:t>
            </a:r>
          </a:p>
          <a:p>
            <a:endParaRPr lang="en-US" sz="2200" b="1" dirty="0"/>
          </a:p>
          <a:p>
            <a:r>
              <a:rPr lang="en-US" sz="2200" b="1" dirty="0">
                <a:solidFill>
                  <a:schemeClr val="bg1">
                    <a:lumMod val="75000"/>
                  </a:schemeClr>
                </a:solidFill>
              </a:rPr>
              <a:t>Consolidated motifs inform further microarray experiments.</a:t>
            </a:r>
          </a:p>
        </p:txBody>
      </p:sp>
    </p:spTree>
    <p:extLst>
      <p:ext uri="{BB962C8B-B14F-4D97-AF65-F5344CB8AC3E}">
        <p14:creationId xmlns:p14="http://schemas.microsoft.com/office/powerpoint/2010/main" val="15996744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EFA0AD-68BF-A545-8940-5A7029BE6EF4}"/>
              </a:ext>
            </a:extLst>
          </p:cNvPr>
          <p:cNvSpPr txBox="1">
            <a:spLocks/>
          </p:cNvSpPr>
          <p:nvPr/>
        </p:nvSpPr>
        <p:spPr>
          <a:xfrm>
            <a:off x="138223" y="376097"/>
            <a:ext cx="8897711" cy="1009406"/>
          </a:xfrm>
          <a:prstGeom prst="rect">
            <a:avLst/>
          </a:prstGeom>
        </p:spPr>
        <p:txBody>
          <a:bodyPr>
            <a:no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r>
              <a:rPr lang="en-US" sz="2700" b="1" dirty="0">
                <a:latin typeface="Arial" panose="020B0604020202020204" pitchFamily="34" charset="0"/>
                <a:cs typeface="Arial" panose="020B0604020202020204" pitchFamily="34" charset="0"/>
              </a:rPr>
              <a:t>Modeling Revealed Consistent Regulatory Relationships Among Sets of Transcription Factors</a:t>
            </a:r>
          </a:p>
        </p:txBody>
      </p:sp>
      <p:graphicFrame>
        <p:nvGraphicFramePr>
          <p:cNvPr id="4" name="Table 3">
            <a:extLst>
              <a:ext uri="{FF2B5EF4-FFF2-40B4-BE49-F238E27FC236}">
                <a16:creationId xmlns:a16="http://schemas.microsoft.com/office/drawing/2014/main" id="{D5292940-1A04-544B-8DBC-F46CC0191FD2}"/>
              </a:ext>
            </a:extLst>
          </p:cNvPr>
          <p:cNvGraphicFramePr>
            <a:graphicFrameLocks noGrp="1"/>
          </p:cNvGraphicFramePr>
          <p:nvPr>
            <p:extLst/>
          </p:nvPr>
        </p:nvGraphicFramePr>
        <p:xfrm>
          <a:off x="138223" y="1464580"/>
          <a:ext cx="7234022" cy="5213302"/>
        </p:xfrm>
        <a:graphic>
          <a:graphicData uri="http://schemas.openxmlformats.org/drawingml/2006/table">
            <a:tbl>
              <a:tblPr/>
              <a:tblGrid>
                <a:gridCol w="1096066">
                  <a:extLst>
                    <a:ext uri="{9D8B030D-6E8A-4147-A177-3AD203B41FA5}">
                      <a16:colId xmlns:a16="http://schemas.microsoft.com/office/drawing/2014/main" val="21414373"/>
                    </a:ext>
                  </a:extLst>
                </a:gridCol>
                <a:gridCol w="434118">
                  <a:extLst>
                    <a:ext uri="{9D8B030D-6E8A-4147-A177-3AD203B41FA5}">
                      <a16:colId xmlns:a16="http://schemas.microsoft.com/office/drawing/2014/main" val="1010719465"/>
                    </a:ext>
                  </a:extLst>
                </a:gridCol>
                <a:gridCol w="431707">
                  <a:extLst>
                    <a:ext uri="{9D8B030D-6E8A-4147-A177-3AD203B41FA5}">
                      <a16:colId xmlns:a16="http://schemas.microsoft.com/office/drawing/2014/main" val="4099157551"/>
                    </a:ext>
                  </a:extLst>
                </a:gridCol>
                <a:gridCol w="431707">
                  <a:extLst>
                    <a:ext uri="{9D8B030D-6E8A-4147-A177-3AD203B41FA5}">
                      <a16:colId xmlns:a16="http://schemas.microsoft.com/office/drawing/2014/main" val="1678469326"/>
                    </a:ext>
                  </a:extLst>
                </a:gridCol>
                <a:gridCol w="431707">
                  <a:extLst>
                    <a:ext uri="{9D8B030D-6E8A-4147-A177-3AD203B41FA5}">
                      <a16:colId xmlns:a16="http://schemas.microsoft.com/office/drawing/2014/main" val="1354811452"/>
                    </a:ext>
                  </a:extLst>
                </a:gridCol>
                <a:gridCol w="431707">
                  <a:extLst>
                    <a:ext uri="{9D8B030D-6E8A-4147-A177-3AD203B41FA5}">
                      <a16:colId xmlns:a16="http://schemas.microsoft.com/office/drawing/2014/main" val="64468640"/>
                    </a:ext>
                  </a:extLst>
                </a:gridCol>
                <a:gridCol w="431707">
                  <a:extLst>
                    <a:ext uri="{9D8B030D-6E8A-4147-A177-3AD203B41FA5}">
                      <a16:colId xmlns:a16="http://schemas.microsoft.com/office/drawing/2014/main" val="2773955095"/>
                    </a:ext>
                  </a:extLst>
                </a:gridCol>
                <a:gridCol w="955061">
                  <a:extLst>
                    <a:ext uri="{9D8B030D-6E8A-4147-A177-3AD203B41FA5}">
                      <a16:colId xmlns:a16="http://schemas.microsoft.com/office/drawing/2014/main" val="3022971936"/>
                    </a:ext>
                  </a:extLst>
                </a:gridCol>
                <a:gridCol w="431707">
                  <a:extLst>
                    <a:ext uri="{9D8B030D-6E8A-4147-A177-3AD203B41FA5}">
                      <a16:colId xmlns:a16="http://schemas.microsoft.com/office/drawing/2014/main" val="136270560"/>
                    </a:ext>
                  </a:extLst>
                </a:gridCol>
                <a:gridCol w="431707">
                  <a:extLst>
                    <a:ext uri="{9D8B030D-6E8A-4147-A177-3AD203B41FA5}">
                      <a16:colId xmlns:a16="http://schemas.microsoft.com/office/drawing/2014/main" val="3527067450"/>
                    </a:ext>
                  </a:extLst>
                </a:gridCol>
                <a:gridCol w="431707">
                  <a:extLst>
                    <a:ext uri="{9D8B030D-6E8A-4147-A177-3AD203B41FA5}">
                      <a16:colId xmlns:a16="http://schemas.microsoft.com/office/drawing/2014/main" val="3235875458"/>
                    </a:ext>
                  </a:extLst>
                </a:gridCol>
                <a:gridCol w="431707">
                  <a:extLst>
                    <a:ext uri="{9D8B030D-6E8A-4147-A177-3AD203B41FA5}">
                      <a16:colId xmlns:a16="http://schemas.microsoft.com/office/drawing/2014/main" val="662035800"/>
                    </a:ext>
                  </a:extLst>
                </a:gridCol>
                <a:gridCol w="431707">
                  <a:extLst>
                    <a:ext uri="{9D8B030D-6E8A-4147-A177-3AD203B41FA5}">
                      <a16:colId xmlns:a16="http://schemas.microsoft.com/office/drawing/2014/main" val="765586967"/>
                    </a:ext>
                  </a:extLst>
                </a:gridCol>
                <a:gridCol w="431707">
                  <a:extLst>
                    <a:ext uri="{9D8B030D-6E8A-4147-A177-3AD203B41FA5}">
                      <a16:colId xmlns:a16="http://schemas.microsoft.com/office/drawing/2014/main" val="2246780204"/>
                    </a:ext>
                  </a:extLst>
                </a:gridCol>
              </a:tblGrid>
              <a:tr h="143023">
                <a:tc>
                  <a:txBody>
                    <a:bodyPr/>
                    <a:lstStyle/>
                    <a:p>
                      <a:endParaRPr lang="en-US" sz="1000">
                        <a:effectLst/>
                        <a:latin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lgn="ctr">
                        <a:spcBef>
                          <a:spcPts val="0"/>
                        </a:spcBef>
                        <a:spcAft>
                          <a:spcPts val="0"/>
                        </a:spcAft>
                      </a:pPr>
                      <a:r>
                        <a:rPr lang="en-US" sz="14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db1</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lgn="ctr">
                        <a:spcBef>
                          <a:spcPts val="0"/>
                        </a:spcBef>
                        <a:spcAft>
                          <a:spcPts val="0"/>
                        </a:spcAft>
                      </a:pPr>
                      <a:r>
                        <a:rPr lang="en-US" sz="14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db2</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lgn="ctr">
                        <a:spcBef>
                          <a:spcPts val="0"/>
                        </a:spcBef>
                        <a:spcAft>
                          <a:spcPts val="0"/>
                        </a:spcAft>
                      </a:pPr>
                      <a:r>
                        <a:rPr lang="en-US" sz="14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db3</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lgn="ctr">
                        <a:spcBef>
                          <a:spcPts val="0"/>
                        </a:spcBef>
                        <a:spcAft>
                          <a:spcPts val="0"/>
                        </a:spcAft>
                      </a:pPr>
                      <a:r>
                        <a:rPr lang="en-US" sz="14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db4</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lgn="ctr">
                        <a:spcBef>
                          <a:spcPts val="0"/>
                        </a:spcBef>
                        <a:spcAft>
                          <a:spcPts val="0"/>
                        </a:spcAft>
                      </a:pPr>
                      <a:r>
                        <a:rPr lang="en-US" sz="14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db5</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lgn="ctr">
                        <a:spcBef>
                          <a:spcPts val="0"/>
                        </a:spcBef>
                        <a:spcAft>
                          <a:spcPts val="0"/>
                        </a:spcAft>
                      </a:pPr>
                      <a:r>
                        <a:rPr lang="en-US" sz="14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db6</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1400" dirty="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lgn="ctr">
                        <a:spcBef>
                          <a:spcPts val="0"/>
                        </a:spcBef>
                        <a:spcAft>
                          <a:spcPts val="0"/>
                        </a:spcAft>
                      </a:pPr>
                      <a:r>
                        <a:rPr lang="en-US" sz="14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db1</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lgn="ctr">
                        <a:spcBef>
                          <a:spcPts val="0"/>
                        </a:spcBef>
                        <a:spcAft>
                          <a:spcPts val="0"/>
                        </a:spcAft>
                      </a:pPr>
                      <a:r>
                        <a:rPr lang="en-US" sz="14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db2</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lgn="ctr">
                        <a:spcBef>
                          <a:spcPts val="0"/>
                        </a:spcBef>
                        <a:spcAft>
                          <a:spcPts val="0"/>
                        </a:spcAft>
                      </a:pPr>
                      <a:r>
                        <a:rPr lang="en-US" sz="14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db3</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lgn="ctr">
                        <a:spcBef>
                          <a:spcPts val="0"/>
                        </a:spcBef>
                        <a:spcAft>
                          <a:spcPts val="0"/>
                        </a:spcAft>
                      </a:pPr>
                      <a:r>
                        <a:rPr lang="en-US" sz="14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db4</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lgn="ctr">
                        <a:spcBef>
                          <a:spcPts val="0"/>
                        </a:spcBef>
                        <a:spcAft>
                          <a:spcPts val="0"/>
                        </a:spcAft>
                      </a:pPr>
                      <a:r>
                        <a:rPr lang="en-US" sz="14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db5</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lgn="ctr">
                        <a:spcBef>
                          <a:spcPts val="0"/>
                        </a:spcBef>
                        <a:spcAft>
                          <a:spcPts val="0"/>
                        </a:spcAft>
                      </a:pPr>
                      <a:r>
                        <a:rPr lang="en-US" sz="14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db6</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extLst>
                  <a:ext uri="{0D108BD9-81ED-4DB2-BD59-A6C34878D82A}">
                    <a16:rowId xmlns:a16="http://schemas.microsoft.com/office/drawing/2014/main" val="3158885926"/>
                  </a:ext>
                </a:extLst>
              </a:tr>
              <a:tr h="143023">
                <a:tc>
                  <a:txBody>
                    <a:bodyPr/>
                    <a:lstStyle/>
                    <a:p>
                      <a:pPr marL="0" marR="0" algn="ctr">
                        <a:spcBef>
                          <a:spcPts val="0"/>
                        </a:spcBef>
                        <a:spcAft>
                          <a:spcPts val="0"/>
                        </a:spcAft>
                      </a:pPr>
                      <a:r>
                        <a:rPr lang="en-US" sz="9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ABF1-&gt;ASF1</a:t>
                      </a:r>
                      <a:endParaRPr lang="en-US" sz="9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E6A8A8"/>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MCM1-&gt;SWI4</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9E8E8"/>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C0C0E9"/>
                    </a:solidFill>
                  </a:tcPr>
                </a:tc>
                <a:extLst>
                  <a:ext uri="{0D108BD9-81ED-4DB2-BD59-A6C34878D82A}">
                    <a16:rowId xmlns:a16="http://schemas.microsoft.com/office/drawing/2014/main" val="3657575566"/>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ABF1-&gt;ASH1</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EEC5C5"/>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MCM1-&gt;SWI5</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5DBDB"/>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extLst>
                  <a:ext uri="{0D108BD9-81ED-4DB2-BD59-A6C34878D82A}">
                    <a16:rowId xmlns:a16="http://schemas.microsoft.com/office/drawing/2014/main" val="4254154853"/>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ABF1-&gt;CST6</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dirty="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EFAFA"/>
                    </a:solidFill>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MCM1-&gt;YHP1</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E5A7A7"/>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extLst>
                  <a:ext uri="{0D108BD9-81ED-4DB2-BD59-A6C34878D82A}">
                    <a16:rowId xmlns:a16="http://schemas.microsoft.com/office/drawing/2014/main" val="1330802478"/>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ABF1-&gt;HMO1</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6F6FC"/>
                    </a:solidFill>
                  </a:tcPr>
                </a:tc>
                <a:tc>
                  <a:txBody>
                    <a:bodyPr/>
                    <a:lstStyle/>
                    <a:p>
                      <a:endParaRPr lang="en-US" sz="900" dirty="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D3D3F0"/>
                    </a:solidFill>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MCM1-&gt;YOX1</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CF5F5"/>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extLst>
                  <a:ext uri="{0D108BD9-81ED-4DB2-BD59-A6C34878D82A}">
                    <a16:rowId xmlns:a16="http://schemas.microsoft.com/office/drawing/2014/main" val="3641578323"/>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ABF1-&gt;MGA2</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B1B1E4"/>
                    </a:solidFill>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MSN2-&gt;AFT2</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B40000"/>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extLst>
                  <a:ext uri="{0D108BD9-81ED-4DB2-BD59-A6C34878D82A}">
                    <a16:rowId xmlns:a16="http://schemas.microsoft.com/office/drawing/2014/main" val="790700355"/>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ABF1-&gt;MSN4</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DA7F7F"/>
                    </a:solidFill>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MSN2-&gt;ASF1</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CF4F4"/>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extLst>
                  <a:ext uri="{0D108BD9-81ED-4DB2-BD59-A6C34878D82A}">
                    <a16:rowId xmlns:a16="http://schemas.microsoft.com/office/drawing/2014/main" val="2638056309"/>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ABF1-&gt;SFP1</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ECBDBD"/>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dirty="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MSN2-&gt;ASH1</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D1D1EF"/>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A3A3DF"/>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extLst>
                  <a:ext uri="{0D108BD9-81ED-4DB2-BD59-A6C34878D82A}">
                    <a16:rowId xmlns:a16="http://schemas.microsoft.com/office/drawing/2014/main" val="3971414236"/>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ABF1-&gt;SWI4</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3737BA"/>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dirty="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5050C3"/>
                    </a:solidFill>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MSN2-&gt;CIN5</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0CBCB"/>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7878D1"/>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C6C6EB"/>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C4C4EB"/>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7E1E1"/>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5B5BC7"/>
                    </a:solidFill>
                  </a:tcPr>
                </a:tc>
                <a:extLst>
                  <a:ext uri="{0D108BD9-81ED-4DB2-BD59-A6C34878D82A}">
                    <a16:rowId xmlns:a16="http://schemas.microsoft.com/office/drawing/2014/main" val="4124723518"/>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ACE2-&gt;ASH1</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B0B0E4"/>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C8C8EC"/>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MSN2-&gt;CYC8</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E09494"/>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extLst>
                  <a:ext uri="{0D108BD9-81ED-4DB2-BD59-A6C34878D82A}">
                    <a16:rowId xmlns:a16="http://schemas.microsoft.com/office/drawing/2014/main" val="1024524486"/>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ASH1-&gt;YHP1</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6060C8"/>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EFBFB"/>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MSN2-&gt;HAP4</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4343BE"/>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D97B7B"/>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E6A7A7"/>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CFCFEE"/>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0F0FAD"/>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6E1E1"/>
                    </a:solidFill>
                  </a:tcPr>
                </a:tc>
                <a:extLst>
                  <a:ext uri="{0D108BD9-81ED-4DB2-BD59-A6C34878D82A}">
                    <a16:rowId xmlns:a16="http://schemas.microsoft.com/office/drawing/2014/main" val="1071530374"/>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CIN5-&gt;ASF1</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6F6FC"/>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MSN2-&gt;MSN4</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9B9BDC"/>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A1A1DF"/>
                    </a:solidFill>
                  </a:tcPr>
                </a:tc>
                <a:extLst>
                  <a:ext uri="{0D108BD9-81ED-4DB2-BD59-A6C34878D82A}">
                    <a16:rowId xmlns:a16="http://schemas.microsoft.com/office/drawing/2014/main" val="2908971605"/>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CIN5-&gt;CYC8</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7E3E3"/>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MSN2-&gt;SFP1</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AEDED"/>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CFCFE"/>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D77777"/>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2F2FA"/>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B3B3E5"/>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extLst>
                  <a:ext uri="{0D108BD9-81ED-4DB2-BD59-A6C34878D82A}">
                    <a16:rowId xmlns:a16="http://schemas.microsoft.com/office/drawing/2014/main" val="366406368"/>
                  </a:ext>
                </a:extLst>
              </a:tr>
              <a:tr h="95349">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CIN5-&gt;HAP4</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DF6F6"/>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FFCFC"/>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CF5F5"/>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DF7F7"/>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9EBEB"/>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DF7F7"/>
                    </a:solidFill>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MSN2-&gt;SWI4</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C5C5EB"/>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CFCFEE"/>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8E8ED8"/>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9E9E9"/>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AEDED"/>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7E4E4"/>
                    </a:solidFill>
                  </a:tcPr>
                </a:tc>
                <a:extLst>
                  <a:ext uri="{0D108BD9-81ED-4DB2-BD59-A6C34878D82A}">
                    <a16:rowId xmlns:a16="http://schemas.microsoft.com/office/drawing/2014/main" val="1888858774"/>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CIN5-&gt;SFP1</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7F7FC"/>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DF6F6"/>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BF1F1"/>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MSN2-&gt;TEC1</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0F0FAD"/>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extLst>
                  <a:ext uri="{0D108BD9-81ED-4DB2-BD59-A6C34878D82A}">
                    <a16:rowId xmlns:a16="http://schemas.microsoft.com/office/drawing/2014/main" val="3428483267"/>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CIN5-&gt;STB5</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2F2FA"/>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0F0FA"/>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0F0FA"/>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MSN2-&gt;YHP1</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8E6E6"/>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C6C6EB"/>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4646C0"/>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E7ADAD"/>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DB8383"/>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extLst>
                  <a:ext uri="{0D108BD9-81ED-4DB2-BD59-A6C34878D82A}">
                    <a16:rowId xmlns:a16="http://schemas.microsoft.com/office/drawing/2014/main" val="2039320287"/>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CIN5-&gt;TEC1</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DF6F6"/>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MSN2-&gt;YOX1</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BF1F1"/>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8C8CD7"/>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9D9DDD"/>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0C9C9"/>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E7ABAB"/>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extLst>
                  <a:ext uri="{0D108BD9-81ED-4DB2-BD59-A6C34878D82A}">
                    <a16:rowId xmlns:a16="http://schemas.microsoft.com/office/drawing/2014/main" val="3074629225"/>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CIN5-&gt;YHP1</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BF0F0"/>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DF8F8"/>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EFCFC"/>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EFBFB"/>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EFCFC"/>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SFP1-&gt;SWI5</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9D9DDD"/>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9595DA"/>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3232B9"/>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9494DA"/>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extLst>
                  <a:ext uri="{0D108BD9-81ED-4DB2-BD59-A6C34878D82A}">
                    <a16:rowId xmlns:a16="http://schemas.microsoft.com/office/drawing/2014/main" val="2119685612"/>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GCN4-&gt;GLN3</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AEDED"/>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6464CA"/>
                    </a:solidFill>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STB5-&gt;HAP4</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CDCDED"/>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BF1F1"/>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EAB6B6"/>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extLst>
                  <a:ext uri="{0D108BD9-81ED-4DB2-BD59-A6C34878D82A}">
                    <a16:rowId xmlns:a16="http://schemas.microsoft.com/office/drawing/2014/main" val="3179090199"/>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GLN3-&gt;GCN4</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6DEDE"/>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EBB9B9"/>
                    </a:solidFill>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STB5-&gt;SFP1</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CBCBED"/>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B9B9E7"/>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ECBEBE"/>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extLst>
                  <a:ext uri="{0D108BD9-81ED-4DB2-BD59-A6C34878D82A}">
                    <a16:rowId xmlns:a16="http://schemas.microsoft.com/office/drawing/2014/main" val="2826301504"/>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GLN3-&gt;MGA2</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FFDFD"/>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EFEFE"/>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AFAFD"/>
                    </a:solidFill>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SWI4-&gt;CYC8</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AFAFD"/>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extLst>
                  <a:ext uri="{0D108BD9-81ED-4DB2-BD59-A6C34878D82A}">
                    <a16:rowId xmlns:a16="http://schemas.microsoft.com/office/drawing/2014/main" val="3904853410"/>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GCR2-&gt;MSN2</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4040BE"/>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2525B4"/>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EDC0C0"/>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D77575"/>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8484D5"/>
                    </a:solidFill>
                  </a:tcPr>
                </a:tc>
                <a:tc>
                  <a:txBody>
                    <a:bodyPr/>
                    <a:lstStyle/>
                    <a:p>
                      <a:pPr marL="0" marR="0" algn="ctr">
                        <a:spcBef>
                          <a:spcPts val="0"/>
                        </a:spcBef>
                        <a:spcAft>
                          <a:spcPts val="0"/>
                        </a:spcAft>
                      </a:pPr>
                      <a:r>
                        <a:rPr lang="en-US" sz="9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SWI4-&gt;HAP4</a:t>
                      </a:r>
                      <a:endParaRPr lang="en-US" sz="9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6767CB"/>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6C6CCC"/>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7E7ED2"/>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8C8CD7"/>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EDEDF9"/>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2E2EB7"/>
                    </a:solidFill>
                  </a:tcPr>
                </a:tc>
                <a:extLst>
                  <a:ext uri="{0D108BD9-81ED-4DB2-BD59-A6C34878D82A}">
                    <a16:rowId xmlns:a16="http://schemas.microsoft.com/office/drawing/2014/main" val="3669801194"/>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HAP4-&gt;GCN4</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BF1F1"/>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CF5F5"/>
                    </a:solidFill>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SWI4-&gt;YHP1</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0C9C9"/>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0000A8"/>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5F5FB"/>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3B3BBC"/>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4B4BC1"/>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extLst>
                  <a:ext uri="{0D108BD9-81ED-4DB2-BD59-A6C34878D82A}">
                    <a16:rowId xmlns:a16="http://schemas.microsoft.com/office/drawing/2014/main" val="1815960179"/>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HMO1-&gt;ASF1</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FFEFE"/>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SWI4-&gt;YOX1</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EDC0C0"/>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EFEFE"/>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DFDFE"/>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CDCDEE"/>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A2A2DF"/>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extLst>
                  <a:ext uri="{0D108BD9-81ED-4DB2-BD59-A6C34878D82A}">
                    <a16:rowId xmlns:a16="http://schemas.microsoft.com/office/drawing/2014/main" val="1487797689"/>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HMO1-&gt;CIN5</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FFEFE"/>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6DEDE"/>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7E1E1"/>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9EAEA"/>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BEFEF"/>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5DCDC"/>
                    </a:solidFill>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SWI5-&gt;ASH1</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9595DB"/>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extLst>
                  <a:ext uri="{0D108BD9-81ED-4DB2-BD59-A6C34878D82A}">
                    <a16:rowId xmlns:a16="http://schemas.microsoft.com/office/drawing/2014/main" val="4220979148"/>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HMO1-&gt;CYC8</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BFBFE9"/>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SWI5-&gt;TEC1</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E5A4A4"/>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extLst>
                  <a:ext uri="{0D108BD9-81ED-4DB2-BD59-A6C34878D82A}">
                    <a16:rowId xmlns:a16="http://schemas.microsoft.com/office/drawing/2014/main" val="2309137892"/>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HMO1-&gt;GCN4</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EFEFE"/>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D9D9F2"/>
                    </a:solidFill>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TEC1-&gt;CIN5</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CDCDEE"/>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extLst>
                  <a:ext uri="{0D108BD9-81ED-4DB2-BD59-A6C34878D82A}">
                    <a16:rowId xmlns:a16="http://schemas.microsoft.com/office/drawing/2014/main" val="144323995"/>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HMO1-&gt;HAP4</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4D9D9"/>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DDDDF3"/>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E3E3F5"/>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BEFEF"/>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AEBEB"/>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0F0FA"/>
                    </a:solidFill>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TEC1-&gt;HAP4</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9E9E9"/>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extLst>
                  <a:ext uri="{0D108BD9-81ED-4DB2-BD59-A6C34878D82A}">
                    <a16:rowId xmlns:a16="http://schemas.microsoft.com/office/drawing/2014/main" val="1516057104"/>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HMO1-&gt;HMO1</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8E5E5"/>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6E0E0"/>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6DFDF"/>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6DEDE"/>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9E8E8"/>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AECEC"/>
                    </a:solidFill>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TEC1-&gt;MSN2</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E4E4F5"/>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extLst>
                  <a:ext uri="{0D108BD9-81ED-4DB2-BD59-A6C34878D82A}">
                    <a16:rowId xmlns:a16="http://schemas.microsoft.com/office/drawing/2014/main" val="3052236312"/>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HMO1-&gt;HSF1</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FFDFD"/>
                    </a:solidFill>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TEC1-&gt;SFP1</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FFDFD"/>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extLst>
                  <a:ext uri="{0D108BD9-81ED-4DB2-BD59-A6C34878D82A}">
                    <a16:rowId xmlns:a16="http://schemas.microsoft.com/office/drawing/2014/main" val="1495575344"/>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HMO1-&gt;MCM1</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D87878"/>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D05E5E"/>
                    </a:solidFill>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TEC1-&gt;YHP1</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dirty="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7F7FC"/>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extLst>
                  <a:ext uri="{0D108BD9-81ED-4DB2-BD59-A6C34878D82A}">
                    <a16:rowId xmlns:a16="http://schemas.microsoft.com/office/drawing/2014/main" val="3127682497"/>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HMO1-&gt;MSN2</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9EAEA"/>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DF7F7"/>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DF6F6"/>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CF4F4"/>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EFBFB"/>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DF7F7"/>
                    </a:solidFill>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YHP1-&gt;ASF1</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EEEEF9"/>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extLst>
                  <a:ext uri="{0D108BD9-81ED-4DB2-BD59-A6C34878D82A}">
                    <a16:rowId xmlns:a16="http://schemas.microsoft.com/office/drawing/2014/main" val="2941470633"/>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HMO1-&gt;MSN4</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8E5E5"/>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7E2E2"/>
                    </a:solidFill>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YHP1-&gt;GLN3</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EFC8C8"/>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8E6E6"/>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ECBDBD"/>
                    </a:solidFill>
                  </a:tcPr>
                </a:tc>
                <a:tc>
                  <a:txBody>
                    <a:bodyPr/>
                    <a:lstStyle/>
                    <a:p>
                      <a:pPr marL="0" marR="0">
                        <a:spcBef>
                          <a:spcPts val="0"/>
                        </a:spcBef>
                        <a:spcAft>
                          <a:spcPts val="0"/>
                        </a:spcAft>
                      </a:pPr>
                      <a:r>
                        <a:rPr lang="en-US" sz="9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E19696"/>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E9B2B2"/>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extLst>
                  <a:ext uri="{0D108BD9-81ED-4DB2-BD59-A6C34878D82A}">
                    <a16:rowId xmlns:a16="http://schemas.microsoft.com/office/drawing/2014/main" val="3787547695"/>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HMO1-&gt;TEC1</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9EBEB"/>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YHP1-&gt;RDS3</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7E2E2"/>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1CFCF"/>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extLst>
                  <a:ext uri="{0D108BD9-81ED-4DB2-BD59-A6C34878D82A}">
                    <a16:rowId xmlns:a16="http://schemas.microsoft.com/office/drawing/2014/main" val="1401997356"/>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HMO1-&gt;YOX1</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DF5F5"/>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8E7E7"/>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AECEC"/>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EFBFB"/>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FFDFD"/>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ZAP1-&gt;ACE2</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0CBCB"/>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6DFDF"/>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4D8D8"/>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6E0E0"/>
                    </a:solidFill>
                  </a:tcPr>
                </a:tc>
                <a:extLst>
                  <a:ext uri="{0D108BD9-81ED-4DB2-BD59-A6C34878D82A}">
                    <a16:rowId xmlns:a16="http://schemas.microsoft.com/office/drawing/2014/main" val="417175444"/>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MCM1-&gt;ACE2</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CF3F3"/>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CF3F3"/>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dirty="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extLst>
                  <a:ext uri="{0D108BD9-81ED-4DB2-BD59-A6C34878D82A}">
                    <a16:rowId xmlns:a16="http://schemas.microsoft.com/office/drawing/2014/main" val="2181033096"/>
                  </a:ext>
                </a:extLst>
              </a:tr>
            </a:tbl>
          </a:graphicData>
        </a:graphic>
      </p:graphicFrame>
      <p:grpSp>
        <p:nvGrpSpPr>
          <p:cNvPr id="6" name="Group 5">
            <a:extLst>
              <a:ext uri="{FF2B5EF4-FFF2-40B4-BE49-F238E27FC236}">
                <a16:creationId xmlns:a16="http://schemas.microsoft.com/office/drawing/2014/main" id="{BC035DE9-BD28-7142-ADDA-FC0F57923220}"/>
              </a:ext>
            </a:extLst>
          </p:cNvPr>
          <p:cNvGrpSpPr/>
          <p:nvPr/>
        </p:nvGrpSpPr>
        <p:grpSpPr>
          <a:xfrm>
            <a:off x="7684827" y="1971486"/>
            <a:ext cx="1351107" cy="4199490"/>
            <a:chOff x="11517099" y="25444349"/>
            <a:chExt cx="1528356" cy="4750406"/>
          </a:xfrm>
        </p:grpSpPr>
        <p:pic>
          <p:nvPicPr>
            <p:cNvPr id="7" name="Picture 6">
              <a:extLst>
                <a:ext uri="{FF2B5EF4-FFF2-40B4-BE49-F238E27FC236}">
                  <a16:creationId xmlns:a16="http://schemas.microsoft.com/office/drawing/2014/main" id="{037006E1-580A-7145-9C84-1E21A683EB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10236613" y="27635086"/>
              <a:ext cx="4086796" cy="304843"/>
            </a:xfrm>
            <a:prstGeom prst="rect">
              <a:avLst/>
            </a:prstGeom>
          </p:spPr>
        </p:pic>
        <p:sp>
          <p:nvSpPr>
            <p:cNvPr id="8" name="TextBox 7">
              <a:extLst>
                <a:ext uri="{FF2B5EF4-FFF2-40B4-BE49-F238E27FC236}">
                  <a16:creationId xmlns:a16="http://schemas.microsoft.com/office/drawing/2014/main" id="{D45D85F0-35AA-5644-8DD7-C58CE86B663B}"/>
                </a:ext>
              </a:extLst>
            </p:cNvPr>
            <p:cNvSpPr txBox="1"/>
            <p:nvPr/>
          </p:nvSpPr>
          <p:spPr>
            <a:xfrm>
              <a:off x="11517099" y="25444349"/>
              <a:ext cx="1521115" cy="348153"/>
            </a:xfrm>
            <a:prstGeom prst="rect">
              <a:avLst/>
            </a:prstGeom>
            <a:noFill/>
          </p:spPr>
          <p:txBody>
            <a:bodyPr wrap="square" rtlCol="0">
              <a:spAutoFit/>
            </a:bodyPr>
            <a:lstStyle/>
            <a:p>
              <a:pPr algn="ctr"/>
              <a:r>
                <a:rPr lang="en-US" sz="1400" b="1" dirty="0">
                  <a:latin typeface="Arial" panose="020B0604020202020204" pitchFamily="34" charset="0"/>
                  <a:cs typeface="Arial" panose="020B0604020202020204" pitchFamily="34" charset="0"/>
                </a:rPr>
                <a:t>Maximum: 1</a:t>
              </a:r>
            </a:p>
          </p:txBody>
        </p:sp>
        <p:sp>
          <p:nvSpPr>
            <p:cNvPr id="9" name="TextBox 8">
              <a:extLst>
                <a:ext uri="{FF2B5EF4-FFF2-40B4-BE49-F238E27FC236}">
                  <a16:creationId xmlns:a16="http://schemas.microsoft.com/office/drawing/2014/main" id="{968C6523-9F18-C942-B573-DF59D0A8B3E5}"/>
                </a:ext>
              </a:extLst>
            </p:cNvPr>
            <p:cNvSpPr txBox="1"/>
            <p:nvPr/>
          </p:nvSpPr>
          <p:spPr>
            <a:xfrm>
              <a:off x="11532302" y="29846602"/>
              <a:ext cx="1513153" cy="348153"/>
            </a:xfrm>
            <a:prstGeom prst="rect">
              <a:avLst/>
            </a:prstGeom>
            <a:noFill/>
          </p:spPr>
          <p:txBody>
            <a:bodyPr wrap="square" rtlCol="0">
              <a:spAutoFit/>
            </a:bodyPr>
            <a:lstStyle/>
            <a:p>
              <a:pPr algn="ctr"/>
              <a:r>
                <a:rPr lang="en-US" sz="1400" b="1" dirty="0">
                  <a:latin typeface="Arial" panose="020B0604020202020204" pitchFamily="34" charset="0"/>
                  <a:cs typeface="Arial" panose="020B0604020202020204" pitchFamily="34" charset="0"/>
                </a:rPr>
                <a:t>Minimum : -1</a:t>
              </a:r>
            </a:p>
          </p:txBody>
        </p:sp>
      </p:grpSp>
    </p:spTree>
    <p:extLst>
      <p:ext uri="{BB962C8B-B14F-4D97-AF65-F5344CB8AC3E}">
        <p14:creationId xmlns:p14="http://schemas.microsoft.com/office/powerpoint/2010/main" val="31104156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EFA0AD-68BF-A545-8940-5A7029BE6EF4}"/>
              </a:ext>
            </a:extLst>
          </p:cNvPr>
          <p:cNvSpPr txBox="1">
            <a:spLocks/>
          </p:cNvSpPr>
          <p:nvPr/>
        </p:nvSpPr>
        <p:spPr>
          <a:xfrm>
            <a:off x="138224" y="376097"/>
            <a:ext cx="8548576" cy="1009406"/>
          </a:xfrm>
          <a:prstGeom prst="rect">
            <a:avLst/>
          </a:prstGeom>
        </p:spPr>
        <p:txBody>
          <a:bodyPr>
            <a:no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r>
              <a:rPr lang="en-US" sz="2800" b="1" dirty="0"/>
              <a:t>Motifs Conserved in the Database-Derived Networks were Identified</a:t>
            </a:r>
          </a:p>
        </p:txBody>
      </p:sp>
      <p:pic>
        <p:nvPicPr>
          <p:cNvPr id="6" name="Picture 5">
            <a:extLst>
              <a:ext uri="{FF2B5EF4-FFF2-40B4-BE49-F238E27FC236}">
                <a16:creationId xmlns:a16="http://schemas.microsoft.com/office/drawing/2014/main" id="{4B6CD87A-0459-5A47-BB10-074D4773BD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37153" y="1862956"/>
            <a:ext cx="4305141" cy="2165616"/>
          </a:xfrm>
          <a:prstGeom prst="rect">
            <a:avLst/>
          </a:prstGeom>
        </p:spPr>
      </p:pic>
      <p:pic>
        <p:nvPicPr>
          <p:cNvPr id="7" name="Picture 6">
            <a:extLst>
              <a:ext uri="{FF2B5EF4-FFF2-40B4-BE49-F238E27FC236}">
                <a16:creationId xmlns:a16="http://schemas.microsoft.com/office/drawing/2014/main" id="{3DA0B803-C2B1-2B4E-842C-15013188D3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77917" y="4512266"/>
            <a:ext cx="1898676" cy="2090369"/>
          </a:xfrm>
          <a:prstGeom prst="rect">
            <a:avLst/>
          </a:prstGeom>
        </p:spPr>
      </p:pic>
      <p:pic>
        <p:nvPicPr>
          <p:cNvPr id="8" name="Picture 7">
            <a:extLst>
              <a:ext uri="{FF2B5EF4-FFF2-40B4-BE49-F238E27FC236}">
                <a16:creationId xmlns:a16="http://schemas.microsoft.com/office/drawing/2014/main" id="{E9AB43FA-36E1-0145-872A-291C974B806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10259" y="4492707"/>
            <a:ext cx="4324275" cy="2071292"/>
          </a:xfrm>
          <a:prstGeom prst="rect">
            <a:avLst/>
          </a:prstGeom>
        </p:spPr>
      </p:pic>
      <p:pic>
        <p:nvPicPr>
          <p:cNvPr id="9" name="Picture 8">
            <a:extLst>
              <a:ext uri="{FF2B5EF4-FFF2-40B4-BE49-F238E27FC236}">
                <a16:creationId xmlns:a16="http://schemas.microsoft.com/office/drawing/2014/main" id="{13EDB7CA-2FEF-674B-9E16-244255D963F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1677" y="2652022"/>
            <a:ext cx="4324275" cy="730987"/>
          </a:xfrm>
          <a:prstGeom prst="rect">
            <a:avLst/>
          </a:prstGeom>
        </p:spPr>
      </p:pic>
      <p:sp>
        <p:nvSpPr>
          <p:cNvPr id="10" name="TextBox 9">
            <a:extLst>
              <a:ext uri="{FF2B5EF4-FFF2-40B4-BE49-F238E27FC236}">
                <a16:creationId xmlns:a16="http://schemas.microsoft.com/office/drawing/2014/main" id="{98B3EF75-2C51-DA49-9FB0-D4229D989C25}"/>
              </a:ext>
            </a:extLst>
          </p:cNvPr>
          <p:cNvSpPr txBox="1"/>
          <p:nvPr/>
        </p:nvSpPr>
        <p:spPr>
          <a:xfrm>
            <a:off x="57548" y="1496999"/>
            <a:ext cx="387098" cy="369332"/>
          </a:xfrm>
          <a:prstGeom prst="rect">
            <a:avLst/>
          </a:prstGeom>
          <a:noFill/>
        </p:spPr>
        <p:txBody>
          <a:bodyPr wrap="square" rtlCol="0" anchor="ctr">
            <a:spAutoFit/>
          </a:bodyPr>
          <a:lstStyle/>
          <a:p>
            <a:pPr algn="ctr"/>
            <a:r>
              <a:rPr lang="en-US" b="1" dirty="0">
                <a:latin typeface="Arial" panose="020B0604020202020204" pitchFamily="34" charset="0"/>
                <a:cs typeface="Arial" panose="020B0604020202020204" pitchFamily="34" charset="0"/>
              </a:rPr>
              <a:t>A</a:t>
            </a:r>
          </a:p>
        </p:txBody>
      </p:sp>
      <p:sp>
        <p:nvSpPr>
          <p:cNvPr id="11" name="TextBox 10">
            <a:extLst>
              <a:ext uri="{FF2B5EF4-FFF2-40B4-BE49-F238E27FC236}">
                <a16:creationId xmlns:a16="http://schemas.microsoft.com/office/drawing/2014/main" id="{1117C824-F83E-AD41-AA26-C3276D5B8DC0}"/>
              </a:ext>
            </a:extLst>
          </p:cNvPr>
          <p:cNvSpPr txBox="1"/>
          <p:nvPr/>
        </p:nvSpPr>
        <p:spPr>
          <a:xfrm>
            <a:off x="4516130" y="1496993"/>
            <a:ext cx="387099" cy="369332"/>
          </a:xfrm>
          <a:prstGeom prst="rect">
            <a:avLst/>
          </a:prstGeom>
          <a:noFill/>
        </p:spPr>
        <p:txBody>
          <a:bodyPr wrap="square" rtlCol="0" anchor="ctr">
            <a:spAutoFit/>
          </a:bodyPr>
          <a:lstStyle/>
          <a:p>
            <a:pPr algn="ctr"/>
            <a:r>
              <a:rPr lang="en-US" b="1" dirty="0">
                <a:latin typeface="Arial" panose="020B0604020202020204" pitchFamily="34" charset="0"/>
                <a:cs typeface="Arial" panose="020B0604020202020204" pitchFamily="34" charset="0"/>
              </a:rPr>
              <a:t>B</a:t>
            </a:r>
          </a:p>
        </p:txBody>
      </p:sp>
      <p:sp>
        <p:nvSpPr>
          <p:cNvPr id="12" name="TextBox 11">
            <a:extLst>
              <a:ext uri="{FF2B5EF4-FFF2-40B4-BE49-F238E27FC236}">
                <a16:creationId xmlns:a16="http://schemas.microsoft.com/office/drawing/2014/main" id="{CDD3DDFA-43E2-7C4F-BD8F-54F610FFE8FE}"/>
              </a:ext>
            </a:extLst>
          </p:cNvPr>
          <p:cNvSpPr txBox="1"/>
          <p:nvPr/>
        </p:nvSpPr>
        <p:spPr>
          <a:xfrm>
            <a:off x="57547" y="4095753"/>
            <a:ext cx="387099" cy="369332"/>
          </a:xfrm>
          <a:prstGeom prst="rect">
            <a:avLst/>
          </a:prstGeom>
          <a:noFill/>
        </p:spPr>
        <p:txBody>
          <a:bodyPr wrap="square" rtlCol="0" anchor="ctr">
            <a:spAutoFit/>
          </a:bodyPr>
          <a:lstStyle/>
          <a:p>
            <a:pPr algn="ctr"/>
            <a:r>
              <a:rPr lang="en-US" b="1" dirty="0">
                <a:latin typeface="Arial" panose="020B0604020202020204" pitchFamily="34" charset="0"/>
                <a:cs typeface="Arial" panose="020B0604020202020204" pitchFamily="34" charset="0"/>
              </a:rPr>
              <a:t>C</a:t>
            </a:r>
          </a:p>
        </p:txBody>
      </p:sp>
      <p:sp>
        <p:nvSpPr>
          <p:cNvPr id="13" name="TextBox 12">
            <a:extLst>
              <a:ext uri="{FF2B5EF4-FFF2-40B4-BE49-F238E27FC236}">
                <a16:creationId xmlns:a16="http://schemas.microsoft.com/office/drawing/2014/main" id="{DAB26C41-EE45-334D-B7F9-A9EA001200F7}"/>
              </a:ext>
            </a:extLst>
          </p:cNvPr>
          <p:cNvSpPr txBox="1"/>
          <p:nvPr/>
        </p:nvSpPr>
        <p:spPr>
          <a:xfrm>
            <a:off x="4516130" y="4095753"/>
            <a:ext cx="387099" cy="369332"/>
          </a:xfrm>
          <a:prstGeom prst="rect">
            <a:avLst/>
          </a:prstGeom>
          <a:noFill/>
        </p:spPr>
        <p:txBody>
          <a:bodyPr wrap="square" rtlCol="0" anchor="ctr">
            <a:spAutoFit/>
          </a:bodyPr>
          <a:lstStyle/>
          <a:p>
            <a:pPr algn="ctr"/>
            <a:r>
              <a:rPr lang="en-US" b="1" dirty="0">
                <a:latin typeface="Arial" panose="020B0604020202020204" pitchFamily="34" charset="0"/>
                <a:cs typeface="Arial" panose="020B0604020202020204" pitchFamily="34" charset="0"/>
              </a:rPr>
              <a:t>D</a:t>
            </a:r>
          </a:p>
        </p:txBody>
      </p:sp>
      <p:sp>
        <p:nvSpPr>
          <p:cNvPr id="15" name="TextBox 14">
            <a:extLst>
              <a:ext uri="{FF2B5EF4-FFF2-40B4-BE49-F238E27FC236}">
                <a16:creationId xmlns:a16="http://schemas.microsoft.com/office/drawing/2014/main" id="{4A402E54-51AA-3D49-AFAF-448C665A5FEB}"/>
              </a:ext>
            </a:extLst>
          </p:cNvPr>
          <p:cNvSpPr txBox="1"/>
          <p:nvPr/>
        </p:nvSpPr>
        <p:spPr>
          <a:xfrm>
            <a:off x="6570179" y="6211669"/>
            <a:ext cx="2573821" cy="646331"/>
          </a:xfrm>
          <a:prstGeom prst="rect">
            <a:avLst/>
          </a:prstGeom>
          <a:noFill/>
        </p:spPr>
        <p:txBody>
          <a:bodyPr wrap="square" rtlCol="0">
            <a:spAutoFit/>
          </a:bodyPr>
          <a:lstStyle/>
          <a:p>
            <a:r>
              <a:rPr lang="en-US" b="1" dirty="0">
                <a:solidFill>
                  <a:srgbClr val="C00000"/>
                </a:solidFill>
              </a:rPr>
              <a:t>Regulator Chains &amp;</a:t>
            </a:r>
          </a:p>
          <a:p>
            <a:r>
              <a:rPr lang="en-US" b="1" dirty="0">
                <a:solidFill>
                  <a:srgbClr val="C00000"/>
                </a:solidFill>
              </a:rPr>
              <a:t>5 Feedforward Loops</a:t>
            </a:r>
          </a:p>
        </p:txBody>
      </p:sp>
    </p:spTree>
    <p:extLst>
      <p:ext uri="{BB962C8B-B14F-4D97-AF65-F5344CB8AC3E}">
        <p14:creationId xmlns:p14="http://schemas.microsoft.com/office/powerpoint/2010/main" val="33519751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EFA0AD-68BF-A545-8940-5A7029BE6EF4}"/>
              </a:ext>
            </a:extLst>
          </p:cNvPr>
          <p:cNvSpPr txBox="1">
            <a:spLocks/>
          </p:cNvSpPr>
          <p:nvPr/>
        </p:nvSpPr>
        <p:spPr>
          <a:xfrm>
            <a:off x="138223" y="376097"/>
            <a:ext cx="8897711" cy="1009406"/>
          </a:xfrm>
          <a:prstGeom prst="rect">
            <a:avLst/>
          </a:prstGeom>
        </p:spPr>
        <p:txBody>
          <a:bodyPr>
            <a:no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r>
              <a:rPr lang="en-US" sz="2700" b="1" dirty="0"/>
              <a:t>A Consolidated Network was Constructed from      Conserved Motifs and High Eigenvector Centrality Genes</a:t>
            </a:r>
          </a:p>
        </p:txBody>
      </p:sp>
      <p:pic>
        <p:nvPicPr>
          <p:cNvPr id="4" name="Picture 3">
            <a:extLst>
              <a:ext uri="{FF2B5EF4-FFF2-40B4-BE49-F238E27FC236}">
                <a16:creationId xmlns:a16="http://schemas.microsoft.com/office/drawing/2014/main" id="{CA982A5B-2837-BB45-8A3B-AF4993FBD6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1909" y="1485899"/>
            <a:ext cx="6490337" cy="4471603"/>
          </a:xfrm>
          <a:prstGeom prst="rect">
            <a:avLst/>
          </a:prstGeom>
        </p:spPr>
      </p:pic>
      <p:sp>
        <p:nvSpPr>
          <p:cNvPr id="6" name="TextBox 5">
            <a:extLst>
              <a:ext uri="{FF2B5EF4-FFF2-40B4-BE49-F238E27FC236}">
                <a16:creationId xmlns:a16="http://schemas.microsoft.com/office/drawing/2014/main" id="{4791D136-F9CB-C042-8D2C-08166AA29008}"/>
              </a:ext>
            </a:extLst>
          </p:cNvPr>
          <p:cNvSpPr txBox="1"/>
          <p:nvPr/>
        </p:nvSpPr>
        <p:spPr>
          <a:xfrm>
            <a:off x="0" y="6043225"/>
            <a:ext cx="8501483" cy="369332"/>
          </a:xfrm>
          <a:prstGeom prst="rect">
            <a:avLst/>
          </a:prstGeom>
          <a:noFill/>
        </p:spPr>
        <p:txBody>
          <a:bodyPr wrap="square" rtlCol="0">
            <a:spAutoFit/>
          </a:bodyPr>
          <a:lstStyle/>
          <a:p>
            <a:pPr marL="285750" indent="-285750">
              <a:buFont typeface="Arial" panose="020B0604020202020204" pitchFamily="34" charset="0"/>
              <a:buChar char="•"/>
            </a:pPr>
            <a:r>
              <a:rPr lang="en-US" dirty="0"/>
              <a:t>The consolidated network contains 15 genes and 34 edges.</a:t>
            </a:r>
          </a:p>
        </p:txBody>
      </p:sp>
    </p:spTree>
    <p:extLst>
      <p:ext uri="{BB962C8B-B14F-4D97-AF65-F5344CB8AC3E}">
        <p14:creationId xmlns:p14="http://schemas.microsoft.com/office/powerpoint/2010/main" val="5222612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EFA0AD-68BF-A545-8940-5A7029BE6EF4}"/>
              </a:ext>
            </a:extLst>
          </p:cNvPr>
          <p:cNvSpPr txBox="1">
            <a:spLocks/>
          </p:cNvSpPr>
          <p:nvPr/>
        </p:nvSpPr>
        <p:spPr>
          <a:xfrm>
            <a:off x="138223" y="376097"/>
            <a:ext cx="8897711" cy="1009406"/>
          </a:xfrm>
          <a:prstGeom prst="rect">
            <a:avLst/>
          </a:prstGeom>
        </p:spPr>
        <p:txBody>
          <a:bodyPr>
            <a:no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r>
              <a:rPr lang="en-US" sz="2700" b="1" dirty="0"/>
              <a:t>The Consolidated Network Exhibits Similar Patterns of Paralog Signaling</a:t>
            </a:r>
          </a:p>
        </p:txBody>
      </p:sp>
      <p:pic>
        <p:nvPicPr>
          <p:cNvPr id="4" name="Picture 3">
            <a:extLst>
              <a:ext uri="{FF2B5EF4-FFF2-40B4-BE49-F238E27FC236}">
                <a16:creationId xmlns:a16="http://schemas.microsoft.com/office/drawing/2014/main" id="{CA982A5B-2837-BB45-8A3B-AF4993FBD6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1909" y="1485899"/>
            <a:ext cx="6490337" cy="4471603"/>
          </a:xfrm>
          <a:prstGeom prst="rect">
            <a:avLst/>
          </a:prstGeom>
        </p:spPr>
      </p:pic>
      <p:sp>
        <p:nvSpPr>
          <p:cNvPr id="6" name="TextBox 5">
            <a:extLst>
              <a:ext uri="{FF2B5EF4-FFF2-40B4-BE49-F238E27FC236}">
                <a16:creationId xmlns:a16="http://schemas.microsoft.com/office/drawing/2014/main" id="{4791D136-F9CB-C042-8D2C-08166AA29008}"/>
              </a:ext>
            </a:extLst>
          </p:cNvPr>
          <p:cNvSpPr txBox="1"/>
          <p:nvPr/>
        </p:nvSpPr>
        <p:spPr>
          <a:xfrm>
            <a:off x="0" y="6043225"/>
            <a:ext cx="8501483" cy="646331"/>
          </a:xfrm>
          <a:prstGeom prst="rect">
            <a:avLst/>
          </a:prstGeom>
          <a:noFill/>
        </p:spPr>
        <p:txBody>
          <a:bodyPr wrap="square" rtlCol="0">
            <a:spAutoFit/>
          </a:bodyPr>
          <a:lstStyle/>
          <a:p>
            <a:pPr marL="285750" indent="-285750">
              <a:buFont typeface="Arial" panose="020B0604020202020204" pitchFamily="34" charset="0"/>
              <a:buChar char="•"/>
            </a:pPr>
            <a:r>
              <a:rPr lang="en-US" dirty="0"/>
              <a:t>ACE2/SWI5 and YHP1/YOX1 regulate the cell cycle.</a:t>
            </a:r>
          </a:p>
          <a:p>
            <a:pPr marL="285750" indent="-285750">
              <a:buFont typeface="Arial" panose="020B0604020202020204" pitchFamily="34" charset="0"/>
              <a:buChar char="•"/>
            </a:pPr>
            <a:r>
              <a:rPr lang="en-US" dirty="0"/>
              <a:t>MSN2/MSN4 regulate the environmental stress response.</a:t>
            </a:r>
          </a:p>
        </p:txBody>
      </p:sp>
      <p:sp>
        <p:nvSpPr>
          <p:cNvPr id="7" name="Rectangle 6">
            <a:extLst>
              <a:ext uri="{FF2B5EF4-FFF2-40B4-BE49-F238E27FC236}">
                <a16:creationId xmlns:a16="http://schemas.microsoft.com/office/drawing/2014/main" id="{AA89017E-D631-E74C-A102-1C2C47123867}"/>
              </a:ext>
            </a:extLst>
          </p:cNvPr>
          <p:cNvSpPr/>
          <p:nvPr/>
        </p:nvSpPr>
        <p:spPr>
          <a:xfrm>
            <a:off x="6316616" y="2989478"/>
            <a:ext cx="407103" cy="166542"/>
          </a:xfrm>
          <a:prstGeom prst="rect">
            <a:avLst/>
          </a:prstGeom>
          <a:solidFill>
            <a:srgbClr val="00B05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18056994-CDB3-D440-A0ED-E3296AB2AC37}"/>
              </a:ext>
            </a:extLst>
          </p:cNvPr>
          <p:cNvSpPr/>
          <p:nvPr/>
        </p:nvSpPr>
        <p:spPr>
          <a:xfrm>
            <a:off x="6313121" y="3892821"/>
            <a:ext cx="407103" cy="166542"/>
          </a:xfrm>
          <a:prstGeom prst="rect">
            <a:avLst/>
          </a:prstGeom>
          <a:solidFill>
            <a:srgbClr val="00B05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8E2BA8DB-148C-AC46-8578-7BCC7AA8EAB6}"/>
              </a:ext>
            </a:extLst>
          </p:cNvPr>
          <p:cNvSpPr/>
          <p:nvPr/>
        </p:nvSpPr>
        <p:spPr>
          <a:xfrm>
            <a:off x="4575529" y="2717311"/>
            <a:ext cx="407103" cy="166542"/>
          </a:xfrm>
          <a:prstGeom prst="rect">
            <a:avLst/>
          </a:prstGeom>
          <a:solidFill>
            <a:srgbClr val="00B0F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D5077314-4B2D-EE4B-8603-30BE5E06EF5C}"/>
              </a:ext>
            </a:extLst>
          </p:cNvPr>
          <p:cNvSpPr/>
          <p:nvPr/>
        </p:nvSpPr>
        <p:spPr>
          <a:xfrm>
            <a:off x="4575530" y="4115265"/>
            <a:ext cx="407103" cy="166542"/>
          </a:xfrm>
          <a:prstGeom prst="rect">
            <a:avLst/>
          </a:prstGeom>
          <a:solidFill>
            <a:srgbClr val="00B0F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94E5626B-1109-EC43-9984-8C7FDD0A2C6A}"/>
              </a:ext>
            </a:extLst>
          </p:cNvPr>
          <p:cNvSpPr/>
          <p:nvPr/>
        </p:nvSpPr>
        <p:spPr>
          <a:xfrm>
            <a:off x="3513347" y="3426673"/>
            <a:ext cx="407103" cy="166542"/>
          </a:xfrm>
          <a:prstGeom prst="rect">
            <a:avLst/>
          </a:prstGeom>
          <a:solidFill>
            <a:srgbClr val="FF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167D7ABA-37A0-4F41-8857-90993FF51CFF}"/>
              </a:ext>
            </a:extLst>
          </p:cNvPr>
          <p:cNvSpPr/>
          <p:nvPr/>
        </p:nvSpPr>
        <p:spPr>
          <a:xfrm>
            <a:off x="2568930" y="3408808"/>
            <a:ext cx="407103" cy="166542"/>
          </a:xfrm>
          <a:prstGeom prst="rect">
            <a:avLst/>
          </a:prstGeom>
          <a:solidFill>
            <a:srgbClr val="FF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1581959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EFA0AD-68BF-A545-8940-5A7029BE6EF4}"/>
              </a:ext>
            </a:extLst>
          </p:cNvPr>
          <p:cNvSpPr txBox="1">
            <a:spLocks/>
          </p:cNvSpPr>
          <p:nvPr/>
        </p:nvSpPr>
        <p:spPr>
          <a:xfrm>
            <a:off x="138223" y="376097"/>
            <a:ext cx="8897711" cy="1009406"/>
          </a:xfrm>
          <a:prstGeom prst="rect">
            <a:avLst/>
          </a:prstGeom>
        </p:spPr>
        <p:txBody>
          <a:bodyPr>
            <a:no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r>
              <a:rPr lang="en-US" sz="2700" b="1" dirty="0"/>
              <a:t>The Consolidated Network Exhibits Overlap with the Environmental Stress Response (ESR)</a:t>
            </a:r>
          </a:p>
        </p:txBody>
      </p:sp>
      <p:pic>
        <p:nvPicPr>
          <p:cNvPr id="4" name="Picture 3">
            <a:extLst>
              <a:ext uri="{FF2B5EF4-FFF2-40B4-BE49-F238E27FC236}">
                <a16:creationId xmlns:a16="http://schemas.microsoft.com/office/drawing/2014/main" id="{CA982A5B-2837-BB45-8A3B-AF4993FBD6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1909" y="1485899"/>
            <a:ext cx="6490337" cy="4471603"/>
          </a:xfrm>
          <a:prstGeom prst="rect">
            <a:avLst/>
          </a:prstGeom>
        </p:spPr>
      </p:pic>
      <p:sp>
        <p:nvSpPr>
          <p:cNvPr id="6" name="TextBox 5">
            <a:extLst>
              <a:ext uri="{FF2B5EF4-FFF2-40B4-BE49-F238E27FC236}">
                <a16:creationId xmlns:a16="http://schemas.microsoft.com/office/drawing/2014/main" id="{4791D136-F9CB-C042-8D2C-08166AA29008}"/>
              </a:ext>
            </a:extLst>
          </p:cNvPr>
          <p:cNvSpPr txBox="1"/>
          <p:nvPr/>
        </p:nvSpPr>
        <p:spPr>
          <a:xfrm>
            <a:off x="0" y="6043225"/>
            <a:ext cx="8501483" cy="646331"/>
          </a:xfrm>
          <a:prstGeom prst="rect">
            <a:avLst/>
          </a:prstGeom>
          <a:noFill/>
        </p:spPr>
        <p:txBody>
          <a:bodyPr wrap="square" rtlCol="0">
            <a:spAutoFit/>
          </a:bodyPr>
          <a:lstStyle/>
          <a:p>
            <a:pPr marL="285750" indent="-285750">
              <a:buFont typeface="Arial" panose="020B0604020202020204" pitchFamily="34" charset="0"/>
              <a:buChar char="•"/>
            </a:pPr>
            <a:r>
              <a:rPr lang="en-US" dirty="0"/>
              <a:t>The ESR is MSN2/4-dependent but represses ribosome biogenesis.</a:t>
            </a:r>
          </a:p>
          <a:p>
            <a:pPr marL="285750" indent="-285750">
              <a:buFont typeface="Arial" panose="020B0604020202020204" pitchFamily="34" charset="0"/>
              <a:buChar char="•"/>
            </a:pPr>
            <a:r>
              <a:rPr lang="en-US" dirty="0"/>
              <a:t>HMO1 induces TORC1-dependent upregulation of ribosome biogenesis. </a:t>
            </a:r>
          </a:p>
        </p:txBody>
      </p:sp>
    </p:spTree>
    <p:extLst>
      <p:ext uri="{BB962C8B-B14F-4D97-AF65-F5344CB8AC3E}">
        <p14:creationId xmlns:p14="http://schemas.microsoft.com/office/powerpoint/2010/main" val="14013655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EFA0AD-68BF-A545-8940-5A7029BE6EF4}"/>
              </a:ext>
            </a:extLst>
          </p:cNvPr>
          <p:cNvSpPr txBox="1">
            <a:spLocks/>
          </p:cNvSpPr>
          <p:nvPr/>
        </p:nvSpPr>
        <p:spPr>
          <a:xfrm>
            <a:off x="138223" y="376097"/>
            <a:ext cx="8897711" cy="1009406"/>
          </a:xfrm>
          <a:prstGeom prst="rect">
            <a:avLst/>
          </a:prstGeom>
        </p:spPr>
        <p:txBody>
          <a:bodyPr>
            <a:no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r>
              <a:rPr lang="en-US" sz="2700" b="1" dirty="0"/>
              <a:t>Modeling Results Support the Validity of the Consolidated Network</a:t>
            </a:r>
          </a:p>
        </p:txBody>
      </p:sp>
      <p:sp>
        <p:nvSpPr>
          <p:cNvPr id="6" name="TextBox 5">
            <a:extLst>
              <a:ext uri="{FF2B5EF4-FFF2-40B4-BE49-F238E27FC236}">
                <a16:creationId xmlns:a16="http://schemas.microsoft.com/office/drawing/2014/main" id="{4791D136-F9CB-C042-8D2C-08166AA29008}"/>
              </a:ext>
            </a:extLst>
          </p:cNvPr>
          <p:cNvSpPr txBox="1"/>
          <p:nvPr/>
        </p:nvSpPr>
        <p:spPr>
          <a:xfrm>
            <a:off x="0" y="6043225"/>
            <a:ext cx="8501483" cy="646331"/>
          </a:xfrm>
          <a:prstGeom prst="rect">
            <a:avLst/>
          </a:prstGeom>
          <a:noFill/>
        </p:spPr>
        <p:txBody>
          <a:bodyPr wrap="square" rtlCol="0">
            <a:spAutoFit/>
          </a:bodyPr>
          <a:lstStyle/>
          <a:p>
            <a:pPr marL="285750" indent="-285750">
              <a:buFont typeface="Arial" panose="020B0604020202020204" pitchFamily="34" charset="0"/>
              <a:buChar char="•"/>
            </a:pPr>
            <a:r>
              <a:rPr lang="en-US" dirty="0" err="1"/>
              <a:t>LSE:minLSE</a:t>
            </a:r>
            <a:r>
              <a:rPr lang="en-US" dirty="0"/>
              <a:t> = 1.34.</a:t>
            </a:r>
          </a:p>
          <a:p>
            <a:pPr marL="285750" indent="-285750">
              <a:buFont typeface="Arial" panose="020B0604020202020204" pitchFamily="34" charset="0"/>
              <a:buChar char="•"/>
            </a:pPr>
            <a:r>
              <a:rPr lang="en-US" dirty="0"/>
              <a:t>25 out of 34 regulatory relationships predicted correctly. </a:t>
            </a:r>
          </a:p>
        </p:txBody>
      </p:sp>
      <p:pic>
        <p:nvPicPr>
          <p:cNvPr id="5" name="Picture 4">
            <a:extLst>
              <a:ext uri="{FF2B5EF4-FFF2-40B4-BE49-F238E27FC236}">
                <a16:creationId xmlns:a16="http://schemas.microsoft.com/office/drawing/2014/main" id="{CEED32DD-5EF7-6542-9C46-6FA6E0ECFE91}"/>
              </a:ext>
            </a:extLst>
          </p:cNvPr>
          <p:cNvPicPr>
            <a:picLocks noChangeAspect="1"/>
          </p:cNvPicPr>
          <p:nvPr/>
        </p:nvPicPr>
        <p:blipFill rotWithShape="1">
          <a:blip r:embed="rId3">
            <a:extLst>
              <a:ext uri="{28A0092B-C50C-407E-A947-70E740481C1C}">
                <a14:useLocalDpi xmlns:a14="http://schemas.microsoft.com/office/drawing/2010/main" val="0"/>
              </a:ext>
            </a:extLst>
          </a:blip>
          <a:srcRect l="1571" t="4956" r="2374" b="8944"/>
          <a:stretch/>
        </p:blipFill>
        <p:spPr>
          <a:xfrm>
            <a:off x="1085760" y="1841048"/>
            <a:ext cx="7002636" cy="3746632"/>
          </a:xfrm>
          <a:prstGeom prst="rect">
            <a:avLst/>
          </a:prstGeom>
        </p:spPr>
      </p:pic>
    </p:spTree>
    <p:extLst>
      <p:ext uri="{BB962C8B-B14F-4D97-AF65-F5344CB8AC3E}">
        <p14:creationId xmlns:p14="http://schemas.microsoft.com/office/powerpoint/2010/main" val="31582545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74009"/>
            <a:ext cx="8229600" cy="990600"/>
          </a:xfrm>
        </p:spPr>
        <p:txBody>
          <a:bodyPr>
            <a:normAutofit/>
          </a:bodyPr>
          <a:lstStyle/>
          <a:p>
            <a:r>
              <a:rPr lang="en-US" sz="3200" b="1" dirty="0"/>
              <a:t>Outline</a:t>
            </a:r>
          </a:p>
        </p:txBody>
      </p:sp>
      <p:sp>
        <p:nvSpPr>
          <p:cNvPr id="3" name="Content Placeholder 2"/>
          <p:cNvSpPr>
            <a:spLocks noGrp="1"/>
          </p:cNvSpPr>
          <p:nvPr>
            <p:ph idx="1"/>
          </p:nvPr>
        </p:nvSpPr>
        <p:spPr>
          <a:xfrm>
            <a:off x="294968" y="1364610"/>
            <a:ext cx="8728262" cy="5208468"/>
          </a:xfrm>
        </p:spPr>
        <p:txBody>
          <a:bodyPr>
            <a:noAutofit/>
          </a:bodyPr>
          <a:lstStyle/>
          <a:p>
            <a:r>
              <a:rPr lang="en-US" sz="2200" b="1" dirty="0"/>
              <a:t>Yeast respond to cold shock by changing gene expression.</a:t>
            </a:r>
          </a:p>
          <a:p>
            <a:pPr lvl="1"/>
            <a:r>
              <a:rPr lang="en-US" sz="2200" b="1" dirty="0"/>
              <a:t>The transcription factors regulating the early </a:t>
            </a:r>
          </a:p>
          <a:p>
            <a:pPr marL="466725" lvl="1" indent="0">
              <a:buNone/>
            </a:pPr>
            <a:r>
              <a:rPr lang="en-US" sz="2200" b="1" dirty="0"/>
              <a:t>cold response are unknown.</a:t>
            </a:r>
          </a:p>
          <a:p>
            <a:endParaRPr lang="en-US" sz="2200" b="1" dirty="0"/>
          </a:p>
          <a:p>
            <a:r>
              <a:rPr lang="en-US" sz="2200" b="1" dirty="0"/>
              <a:t>GRNmap was used to model six candidate gene regulatory networks that might regulate the response to cold shock.</a:t>
            </a:r>
          </a:p>
          <a:p>
            <a:endParaRPr lang="en-US" sz="2200" b="1" dirty="0"/>
          </a:p>
          <a:p>
            <a:r>
              <a:rPr lang="en-US" sz="2200" b="1" dirty="0"/>
              <a:t>Comparative analysis of the networks with random networks reveals network motifs important for controlling the response.</a:t>
            </a:r>
          </a:p>
          <a:p>
            <a:endParaRPr lang="en-US" sz="2200" b="1" dirty="0"/>
          </a:p>
          <a:p>
            <a:r>
              <a:rPr lang="en-US" sz="2200" b="1" dirty="0"/>
              <a:t>Consolidated motifs inform further microarray experiments.</a:t>
            </a:r>
          </a:p>
        </p:txBody>
      </p:sp>
    </p:spTree>
    <p:extLst>
      <p:ext uri="{BB962C8B-B14F-4D97-AF65-F5344CB8AC3E}">
        <p14:creationId xmlns:p14="http://schemas.microsoft.com/office/powerpoint/2010/main" val="38706592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74009"/>
            <a:ext cx="8229600" cy="990600"/>
          </a:xfrm>
        </p:spPr>
        <p:txBody>
          <a:bodyPr>
            <a:normAutofit/>
          </a:bodyPr>
          <a:lstStyle/>
          <a:p>
            <a:r>
              <a:rPr lang="en-US" sz="3200" b="1" dirty="0"/>
              <a:t>Outline</a:t>
            </a:r>
          </a:p>
        </p:txBody>
      </p:sp>
      <p:sp>
        <p:nvSpPr>
          <p:cNvPr id="3" name="Content Placeholder 2"/>
          <p:cNvSpPr>
            <a:spLocks noGrp="1"/>
          </p:cNvSpPr>
          <p:nvPr>
            <p:ph idx="1"/>
          </p:nvPr>
        </p:nvSpPr>
        <p:spPr>
          <a:xfrm>
            <a:off x="294968" y="1364610"/>
            <a:ext cx="8728262" cy="5208468"/>
          </a:xfrm>
        </p:spPr>
        <p:txBody>
          <a:bodyPr>
            <a:noAutofit/>
          </a:bodyPr>
          <a:lstStyle/>
          <a:p>
            <a:r>
              <a:rPr lang="en-US" sz="2200" b="1" dirty="0">
                <a:solidFill>
                  <a:schemeClr val="bg1">
                    <a:lumMod val="75000"/>
                  </a:schemeClr>
                </a:solidFill>
              </a:rPr>
              <a:t>Yeast respond to cold shock by changing gene expression.</a:t>
            </a:r>
          </a:p>
          <a:p>
            <a:pPr lvl="1"/>
            <a:r>
              <a:rPr lang="en-US" sz="2200" b="1" dirty="0">
                <a:solidFill>
                  <a:schemeClr val="bg1">
                    <a:lumMod val="75000"/>
                  </a:schemeClr>
                </a:solidFill>
              </a:rPr>
              <a:t>The transcription factors regulating the early </a:t>
            </a:r>
          </a:p>
          <a:p>
            <a:pPr marL="466725" lvl="1" indent="0">
              <a:buNone/>
            </a:pPr>
            <a:r>
              <a:rPr lang="en-US" sz="2200" b="1" dirty="0">
                <a:solidFill>
                  <a:schemeClr val="bg1">
                    <a:lumMod val="75000"/>
                  </a:schemeClr>
                </a:solidFill>
              </a:rPr>
              <a:t>cold response are unknown.</a:t>
            </a:r>
          </a:p>
          <a:p>
            <a:endParaRPr lang="en-US" sz="2200" b="1" dirty="0">
              <a:solidFill>
                <a:schemeClr val="bg1">
                  <a:lumMod val="75000"/>
                </a:schemeClr>
              </a:solidFill>
            </a:endParaRPr>
          </a:p>
          <a:p>
            <a:r>
              <a:rPr lang="en-US" sz="2200" b="1" dirty="0">
                <a:solidFill>
                  <a:schemeClr val="bg1">
                    <a:lumMod val="75000"/>
                  </a:schemeClr>
                </a:solidFill>
              </a:rPr>
              <a:t>GRNmap was used to model six candidate gene regulatory networks that might regulate the response to cold shock.</a:t>
            </a:r>
          </a:p>
          <a:p>
            <a:endParaRPr lang="en-US" sz="2200" b="1" dirty="0">
              <a:solidFill>
                <a:schemeClr val="bg1">
                  <a:lumMod val="75000"/>
                </a:schemeClr>
              </a:solidFill>
            </a:endParaRPr>
          </a:p>
          <a:p>
            <a:r>
              <a:rPr lang="en-US" sz="2200" b="1" dirty="0">
                <a:solidFill>
                  <a:schemeClr val="bg1">
                    <a:lumMod val="75000"/>
                  </a:schemeClr>
                </a:solidFill>
              </a:rPr>
              <a:t>Comparative analysis of the networks with random networks reveals network motifs important for controlling the response.</a:t>
            </a:r>
          </a:p>
          <a:p>
            <a:endParaRPr lang="en-US" sz="2200" b="1" dirty="0"/>
          </a:p>
          <a:p>
            <a:r>
              <a:rPr lang="en-US" sz="2200" b="1" dirty="0"/>
              <a:t>Consolidated motifs inform further microarray experiments.</a:t>
            </a:r>
          </a:p>
        </p:txBody>
      </p:sp>
    </p:spTree>
    <p:extLst>
      <p:ext uri="{BB962C8B-B14F-4D97-AF65-F5344CB8AC3E}">
        <p14:creationId xmlns:p14="http://schemas.microsoft.com/office/powerpoint/2010/main" val="15391387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a:t>Conclusions and Future Directions</a:t>
            </a:r>
          </a:p>
        </p:txBody>
      </p:sp>
      <p:sp>
        <p:nvSpPr>
          <p:cNvPr id="4" name="Content Placeholder 2"/>
          <p:cNvSpPr txBox="1">
            <a:spLocks/>
          </p:cNvSpPr>
          <p:nvPr/>
        </p:nvSpPr>
        <p:spPr>
          <a:xfrm>
            <a:off x="490569" y="1524000"/>
            <a:ext cx="7495191" cy="5151120"/>
          </a:xfrm>
          <a:prstGeom prst="rect">
            <a:avLst/>
          </a:prstGeom>
        </p:spPr>
        <p:txBody>
          <a:bodyPr vert="horz" lIns="91440" tIns="45720" rIns="91440" bIns="45720" rtlCol="0">
            <a:no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344488" indent="-344488">
              <a:buFont typeface="+mj-lt"/>
              <a:buAutoNum type="arabicPeriod"/>
            </a:pPr>
            <a:r>
              <a:rPr lang="en-US" sz="1900" b="1" dirty="0">
                <a:solidFill>
                  <a:srgbClr val="16693F"/>
                </a:solidFill>
              </a:rPr>
              <a:t>Which transcription factors control the early response to cold shock?</a:t>
            </a:r>
          </a:p>
          <a:p>
            <a:pPr lvl="1"/>
            <a:r>
              <a:rPr lang="en-US" sz="1900" b="1" dirty="0"/>
              <a:t>Modeling results suggest Hmo1, Msn2, and Swi4 play </a:t>
            </a:r>
          </a:p>
          <a:p>
            <a:pPr marL="468313" lvl="1" indent="0">
              <a:buNone/>
            </a:pPr>
            <a:r>
              <a:rPr lang="en-US" sz="1900" b="1" dirty="0"/>
              <a:t>important roles.</a:t>
            </a:r>
          </a:p>
          <a:p>
            <a:pPr lvl="1"/>
            <a:endParaRPr lang="en-US" sz="1900" b="1" dirty="0"/>
          </a:p>
          <a:p>
            <a:pPr marL="344488" indent="-344488">
              <a:buFont typeface="+mj-lt"/>
              <a:buAutoNum type="arabicPeriod"/>
            </a:pPr>
            <a:r>
              <a:rPr lang="en-US" sz="1900" b="1" dirty="0">
                <a:solidFill>
                  <a:srgbClr val="16693F"/>
                </a:solidFill>
              </a:rPr>
              <a:t>What network motifs do these transcription factors form?</a:t>
            </a:r>
          </a:p>
          <a:p>
            <a:pPr lvl="1"/>
            <a:r>
              <a:rPr lang="en-US" sz="1900" b="1" dirty="0"/>
              <a:t>An activating regulator chain initiated by Hmo1.</a:t>
            </a:r>
          </a:p>
          <a:p>
            <a:pPr lvl="1"/>
            <a:r>
              <a:rPr lang="en-US" sz="1900" b="1" dirty="0"/>
              <a:t>FFLs mediated by Swi4 that terminate on the paralogs Yhp1 and Yox1.</a:t>
            </a:r>
          </a:p>
          <a:p>
            <a:pPr marL="274320" lvl="1" indent="0">
              <a:buNone/>
            </a:pPr>
            <a:endParaRPr lang="en-US" sz="1900" b="1" dirty="0">
              <a:solidFill>
                <a:srgbClr val="16693F"/>
              </a:solidFill>
            </a:endParaRPr>
          </a:p>
          <a:p>
            <a:pPr marL="344488" indent="-344488">
              <a:buFont typeface="+mj-lt"/>
              <a:buAutoNum type="arabicPeriod"/>
            </a:pPr>
            <a:r>
              <a:rPr lang="en-US" sz="1900" b="1" dirty="0">
                <a:solidFill>
                  <a:srgbClr val="16693F"/>
                </a:solidFill>
              </a:rPr>
              <a:t>What are the indirect effects of other transcription factors in the gene regulatory network?</a:t>
            </a:r>
          </a:p>
          <a:p>
            <a:pPr lvl="1"/>
            <a:r>
              <a:rPr lang="en-US" sz="1900" b="1" dirty="0"/>
              <a:t>Promising targets for study include the viable double deletion strains ∆yhp1∆yox1 and ∆msn2∆msn4.</a:t>
            </a:r>
          </a:p>
          <a:p>
            <a:pPr lvl="2"/>
            <a:r>
              <a:rPr lang="en-US" sz="1900" b="1" dirty="0"/>
              <a:t>Single deletion mutants are not cold-sensitive.</a:t>
            </a:r>
          </a:p>
        </p:txBody>
      </p:sp>
    </p:spTree>
    <p:extLst>
      <p:ext uri="{BB962C8B-B14F-4D97-AF65-F5344CB8AC3E}">
        <p14:creationId xmlns:p14="http://schemas.microsoft.com/office/powerpoint/2010/main" val="9611419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457200" y="458969"/>
            <a:ext cx="8229600" cy="990600"/>
          </a:xfrm>
          <a:prstGeom prst="rect">
            <a:avLst/>
          </a:prstGeom>
        </p:spPr>
        <p:txBody>
          <a:bodyPr>
            <a:normAutofit fontScale="90000"/>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r>
              <a:rPr lang="en-US" sz="3200" b="1"/>
              <a:t>GRNsight: http://dondi.github.io/GRNsight/</a:t>
            </a:r>
            <a:br>
              <a:rPr lang="en-US" sz="3200" b="1"/>
            </a:br>
            <a:r>
              <a:rPr lang="en-US" sz="3200" b="1"/>
              <a:t>GRNmap:  http://kdahlquist.github.io/GRNmap/</a:t>
            </a:r>
            <a:endParaRPr lang="en-US" sz="3200" b="1" dirty="0"/>
          </a:p>
        </p:txBody>
      </p:sp>
      <p:sp>
        <p:nvSpPr>
          <p:cNvPr id="4" name="TextBox 3"/>
          <p:cNvSpPr txBox="1"/>
          <p:nvPr/>
        </p:nvSpPr>
        <p:spPr>
          <a:xfrm>
            <a:off x="6556035" y="1756924"/>
            <a:ext cx="2419252" cy="4524315"/>
          </a:xfrm>
          <a:prstGeom prst="rect">
            <a:avLst/>
          </a:prstGeom>
          <a:noFill/>
        </p:spPr>
        <p:txBody>
          <a:bodyPr wrap="none" rtlCol="0">
            <a:spAutoFit/>
          </a:bodyPr>
          <a:lstStyle/>
          <a:p>
            <a:r>
              <a:rPr lang="en-US" sz="1600" b="1" u="sng" dirty="0"/>
              <a:t>Back row (left to right)</a:t>
            </a:r>
          </a:p>
          <a:p>
            <a:r>
              <a:rPr lang="en-US" sz="1600" dirty="0" err="1"/>
              <a:t>Nika</a:t>
            </a:r>
            <a:r>
              <a:rPr lang="en-US" sz="1600" dirty="0"/>
              <a:t> </a:t>
            </a:r>
            <a:r>
              <a:rPr lang="en-US" sz="1600" dirty="0" err="1"/>
              <a:t>Vafadari</a:t>
            </a:r>
            <a:endParaRPr lang="en-US" sz="1600" dirty="0"/>
          </a:p>
          <a:p>
            <a:r>
              <a:rPr lang="en-US" sz="1600" dirty="0"/>
              <a:t>Brandon Klein</a:t>
            </a:r>
          </a:p>
          <a:p>
            <a:r>
              <a:rPr lang="en-US" sz="1600" dirty="0"/>
              <a:t>Maggie O’Neil</a:t>
            </a:r>
          </a:p>
          <a:p>
            <a:r>
              <a:rPr lang="en-US" sz="1600" dirty="0"/>
              <a:t>Natalie Williams</a:t>
            </a:r>
          </a:p>
          <a:p>
            <a:endParaRPr lang="en-US" sz="1600" b="1" u="sng" dirty="0"/>
          </a:p>
          <a:p>
            <a:r>
              <a:rPr lang="en-US" sz="1600" b="1" u="sng" dirty="0"/>
              <a:t>Front row (left to right)</a:t>
            </a:r>
          </a:p>
          <a:p>
            <a:r>
              <a:rPr lang="en-US" sz="1600" dirty="0" err="1"/>
              <a:t>Anindita</a:t>
            </a:r>
            <a:r>
              <a:rPr lang="en-US" sz="1600" dirty="0"/>
              <a:t> </a:t>
            </a:r>
            <a:r>
              <a:rPr lang="en-US" sz="1600" dirty="0" err="1"/>
              <a:t>Varshneya</a:t>
            </a:r>
            <a:endParaRPr lang="en-US" sz="1600" dirty="0"/>
          </a:p>
          <a:p>
            <a:r>
              <a:rPr lang="en-US" sz="1600" dirty="0"/>
              <a:t>Monica Hong</a:t>
            </a:r>
          </a:p>
          <a:p>
            <a:r>
              <a:rPr lang="en-US" sz="1600" dirty="0"/>
              <a:t>Kam Dahlquist</a:t>
            </a:r>
          </a:p>
          <a:p>
            <a:r>
              <a:rPr lang="en-US" sz="1600" dirty="0"/>
              <a:t>Katherine </a:t>
            </a:r>
            <a:r>
              <a:rPr lang="en-US" sz="1600" dirty="0" err="1"/>
              <a:t>Scheker</a:t>
            </a:r>
            <a:endParaRPr lang="en-US" sz="1600" dirty="0"/>
          </a:p>
          <a:p>
            <a:endParaRPr lang="en-US" sz="1600" dirty="0"/>
          </a:p>
          <a:p>
            <a:r>
              <a:rPr lang="en-US" sz="1600" b="1" u="sng" dirty="0"/>
              <a:t>Not pictured</a:t>
            </a:r>
          </a:p>
          <a:p>
            <a:r>
              <a:rPr lang="en-US" sz="1600" b="1" dirty="0"/>
              <a:t>John David N. Dionisio</a:t>
            </a:r>
          </a:p>
          <a:p>
            <a:r>
              <a:rPr lang="en-US" sz="1600" b="1" dirty="0"/>
              <a:t>Ben G. Fitzpatrick</a:t>
            </a:r>
          </a:p>
          <a:p>
            <a:r>
              <a:rPr lang="en-US" sz="1600" dirty="0"/>
              <a:t>Lauren Kelly</a:t>
            </a:r>
          </a:p>
          <a:p>
            <a:r>
              <a:rPr lang="en-US" sz="1600" dirty="0"/>
              <a:t>John Lopez</a:t>
            </a:r>
          </a:p>
          <a:p>
            <a:r>
              <a:rPr lang="en-US" sz="1600" dirty="0"/>
              <a:t>Justin Kyle Torres</a:t>
            </a:r>
          </a:p>
        </p:txBody>
      </p:sp>
      <p:pic>
        <p:nvPicPr>
          <p:cNvPr id="11" name="Picture 10">
            <a:extLst>
              <a:ext uri="{FF2B5EF4-FFF2-40B4-BE49-F238E27FC236}">
                <a16:creationId xmlns:a16="http://schemas.microsoft.com/office/drawing/2014/main" id="{6389E562-9392-514A-BF2A-113407985294}"/>
              </a:ext>
            </a:extLst>
          </p:cNvPr>
          <p:cNvPicPr>
            <a:picLocks noChangeAspect="1"/>
          </p:cNvPicPr>
          <p:nvPr/>
        </p:nvPicPr>
        <p:blipFill rotWithShape="1">
          <a:blip r:embed="rId3">
            <a:extLst>
              <a:ext uri="{28A0092B-C50C-407E-A947-70E740481C1C}">
                <a14:useLocalDpi xmlns:a14="http://schemas.microsoft.com/office/drawing/2010/main" val="0"/>
              </a:ext>
            </a:extLst>
          </a:blip>
          <a:srcRect l="6307" t="14667"/>
          <a:stretch/>
        </p:blipFill>
        <p:spPr>
          <a:xfrm>
            <a:off x="566270" y="1756924"/>
            <a:ext cx="5789255" cy="4619917"/>
          </a:xfrm>
          <a:prstGeom prst="rect">
            <a:avLst/>
          </a:prstGeom>
        </p:spPr>
      </p:pic>
      <p:sp>
        <p:nvSpPr>
          <p:cNvPr id="12" name="TextBox 11">
            <a:extLst>
              <a:ext uri="{FF2B5EF4-FFF2-40B4-BE49-F238E27FC236}">
                <a16:creationId xmlns:a16="http://schemas.microsoft.com/office/drawing/2014/main" id="{74BD2186-618F-7B43-97DD-D3AEDED92F3A}"/>
              </a:ext>
            </a:extLst>
          </p:cNvPr>
          <p:cNvSpPr txBox="1"/>
          <p:nvPr/>
        </p:nvSpPr>
        <p:spPr>
          <a:xfrm>
            <a:off x="551194" y="5894552"/>
            <a:ext cx="5604163" cy="523220"/>
          </a:xfrm>
          <a:prstGeom prst="rect">
            <a:avLst/>
          </a:prstGeom>
          <a:noFill/>
        </p:spPr>
        <p:txBody>
          <a:bodyPr wrap="none" rtlCol="0">
            <a:spAutoFit/>
          </a:bodyPr>
          <a:lstStyle/>
          <a:p>
            <a:r>
              <a:rPr lang="en-US" sz="1400" b="1" dirty="0">
                <a:solidFill>
                  <a:schemeClr val="bg1"/>
                </a:solidFill>
              </a:rPr>
              <a:t>Funding: NSF RUI, </a:t>
            </a:r>
            <a:r>
              <a:rPr lang="en-US" sz="1400" b="1" dirty="0" err="1">
                <a:solidFill>
                  <a:schemeClr val="bg1"/>
                </a:solidFill>
              </a:rPr>
              <a:t>Kadner</a:t>
            </a:r>
            <a:r>
              <a:rPr lang="en-US" sz="1400" b="1" dirty="0">
                <a:solidFill>
                  <a:schemeClr val="bg1"/>
                </a:solidFill>
              </a:rPr>
              <a:t>-Pitts Research Grant, LMU SURP, </a:t>
            </a:r>
          </a:p>
          <a:p>
            <a:r>
              <a:rPr lang="en-US" sz="1400" b="1" dirty="0">
                <a:solidFill>
                  <a:schemeClr val="bg1"/>
                </a:solidFill>
              </a:rPr>
              <a:t>LMU Honors Program, LMU Rains Research Assistant Program </a:t>
            </a:r>
          </a:p>
        </p:txBody>
      </p:sp>
    </p:spTree>
    <p:extLst>
      <p:ext uri="{BB962C8B-B14F-4D97-AF65-F5344CB8AC3E}">
        <p14:creationId xmlns:p14="http://schemas.microsoft.com/office/powerpoint/2010/main" val="21470404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457200" y="458969"/>
            <a:ext cx="8229600" cy="990600"/>
          </a:xfrm>
          <a:prstGeom prst="rect">
            <a:avLst/>
          </a:prstGeom>
        </p:spPr>
        <p:txBody>
          <a:bodyPr>
            <a:normAutofit fontScale="97500" lnSpcReduction="10000"/>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pPr algn="ctr"/>
            <a:r>
              <a:rPr lang="en-US" sz="3200" b="1" dirty="0"/>
              <a:t>Please Visit Our Colleagues!</a:t>
            </a:r>
          </a:p>
          <a:p>
            <a:pPr algn="ctr"/>
            <a:r>
              <a:rPr lang="en-US" sz="3200" b="1" dirty="0"/>
              <a:t>Oral Session VI, Room 1405, 3:10pm-4:25pm.</a:t>
            </a:r>
          </a:p>
        </p:txBody>
      </p:sp>
      <p:sp>
        <p:nvSpPr>
          <p:cNvPr id="4" name="TextBox 3"/>
          <p:cNvSpPr txBox="1"/>
          <p:nvPr/>
        </p:nvSpPr>
        <p:spPr>
          <a:xfrm>
            <a:off x="6556035" y="1756924"/>
            <a:ext cx="2419252" cy="4524315"/>
          </a:xfrm>
          <a:prstGeom prst="rect">
            <a:avLst/>
          </a:prstGeom>
          <a:noFill/>
        </p:spPr>
        <p:txBody>
          <a:bodyPr wrap="none" rtlCol="0">
            <a:spAutoFit/>
          </a:bodyPr>
          <a:lstStyle/>
          <a:p>
            <a:r>
              <a:rPr lang="en-US" sz="1600" b="1" u="sng" dirty="0"/>
              <a:t>Back row (left to right)</a:t>
            </a:r>
          </a:p>
          <a:p>
            <a:r>
              <a:rPr lang="en-US" sz="1600" dirty="0" err="1"/>
              <a:t>Nika</a:t>
            </a:r>
            <a:r>
              <a:rPr lang="en-US" sz="1600" dirty="0"/>
              <a:t> </a:t>
            </a:r>
            <a:r>
              <a:rPr lang="en-US" sz="1600" dirty="0" err="1"/>
              <a:t>Vafadari</a:t>
            </a:r>
            <a:endParaRPr lang="en-US" sz="1600" dirty="0"/>
          </a:p>
          <a:p>
            <a:r>
              <a:rPr lang="en-US" sz="1600" dirty="0"/>
              <a:t>Brandon Klein</a:t>
            </a:r>
          </a:p>
          <a:p>
            <a:r>
              <a:rPr lang="en-US" sz="1600" dirty="0"/>
              <a:t>Maggie O’Neil</a:t>
            </a:r>
          </a:p>
          <a:p>
            <a:r>
              <a:rPr lang="en-US" sz="1600" dirty="0"/>
              <a:t>Natalie Williams</a:t>
            </a:r>
          </a:p>
          <a:p>
            <a:endParaRPr lang="en-US" sz="1600" b="1" u="sng" dirty="0"/>
          </a:p>
          <a:p>
            <a:r>
              <a:rPr lang="en-US" sz="1600" b="1" u="sng" dirty="0"/>
              <a:t>Front row (left to right)</a:t>
            </a:r>
          </a:p>
          <a:p>
            <a:r>
              <a:rPr lang="en-US" sz="1600" dirty="0" err="1"/>
              <a:t>Anindita</a:t>
            </a:r>
            <a:r>
              <a:rPr lang="en-US" sz="1600" dirty="0"/>
              <a:t> </a:t>
            </a:r>
            <a:r>
              <a:rPr lang="en-US" sz="1600" dirty="0" err="1"/>
              <a:t>Varshneya</a:t>
            </a:r>
            <a:endParaRPr lang="en-US" sz="1600" dirty="0"/>
          </a:p>
          <a:p>
            <a:r>
              <a:rPr lang="en-US" sz="1600" dirty="0"/>
              <a:t>Monica Hong</a:t>
            </a:r>
          </a:p>
          <a:p>
            <a:r>
              <a:rPr lang="en-US" sz="1600" dirty="0"/>
              <a:t>Kam Dahlquist</a:t>
            </a:r>
          </a:p>
          <a:p>
            <a:r>
              <a:rPr lang="en-US" sz="1600" dirty="0"/>
              <a:t>Katherine </a:t>
            </a:r>
            <a:r>
              <a:rPr lang="en-US" sz="1600" dirty="0" err="1"/>
              <a:t>Scheker</a:t>
            </a:r>
            <a:endParaRPr lang="en-US" sz="1600" dirty="0"/>
          </a:p>
          <a:p>
            <a:endParaRPr lang="en-US" sz="1600" dirty="0"/>
          </a:p>
          <a:p>
            <a:r>
              <a:rPr lang="en-US" sz="1600" b="1" u="sng" dirty="0"/>
              <a:t>Not pictured</a:t>
            </a:r>
          </a:p>
          <a:p>
            <a:r>
              <a:rPr lang="en-US" sz="1600" b="1" dirty="0"/>
              <a:t>John David N. Dionisio</a:t>
            </a:r>
          </a:p>
          <a:p>
            <a:r>
              <a:rPr lang="en-US" sz="1600" b="1" dirty="0"/>
              <a:t>Ben G. Fitzpatrick</a:t>
            </a:r>
          </a:p>
          <a:p>
            <a:r>
              <a:rPr lang="en-US" sz="1600" dirty="0"/>
              <a:t>Lauren Kelly</a:t>
            </a:r>
          </a:p>
          <a:p>
            <a:r>
              <a:rPr lang="en-US" sz="1600" dirty="0"/>
              <a:t>John Lopez</a:t>
            </a:r>
          </a:p>
          <a:p>
            <a:r>
              <a:rPr lang="en-US" sz="1600" dirty="0"/>
              <a:t>Justin Kyle Torres</a:t>
            </a:r>
          </a:p>
        </p:txBody>
      </p:sp>
      <p:pic>
        <p:nvPicPr>
          <p:cNvPr id="11" name="Picture 10">
            <a:extLst>
              <a:ext uri="{FF2B5EF4-FFF2-40B4-BE49-F238E27FC236}">
                <a16:creationId xmlns:a16="http://schemas.microsoft.com/office/drawing/2014/main" id="{6389E562-9392-514A-BF2A-113407985294}"/>
              </a:ext>
            </a:extLst>
          </p:cNvPr>
          <p:cNvPicPr>
            <a:picLocks noChangeAspect="1"/>
          </p:cNvPicPr>
          <p:nvPr/>
        </p:nvPicPr>
        <p:blipFill rotWithShape="1">
          <a:blip r:embed="rId3">
            <a:extLst>
              <a:ext uri="{28A0092B-C50C-407E-A947-70E740481C1C}">
                <a14:useLocalDpi xmlns:a14="http://schemas.microsoft.com/office/drawing/2010/main" val="0"/>
              </a:ext>
            </a:extLst>
          </a:blip>
          <a:srcRect l="6307" t="14667"/>
          <a:stretch/>
        </p:blipFill>
        <p:spPr>
          <a:xfrm>
            <a:off x="566270" y="1756924"/>
            <a:ext cx="5789255" cy="4619917"/>
          </a:xfrm>
          <a:prstGeom prst="rect">
            <a:avLst/>
          </a:prstGeom>
        </p:spPr>
      </p:pic>
      <p:sp>
        <p:nvSpPr>
          <p:cNvPr id="12" name="TextBox 11">
            <a:extLst>
              <a:ext uri="{FF2B5EF4-FFF2-40B4-BE49-F238E27FC236}">
                <a16:creationId xmlns:a16="http://schemas.microsoft.com/office/drawing/2014/main" id="{74BD2186-618F-7B43-97DD-D3AEDED92F3A}"/>
              </a:ext>
            </a:extLst>
          </p:cNvPr>
          <p:cNvSpPr txBox="1"/>
          <p:nvPr/>
        </p:nvSpPr>
        <p:spPr>
          <a:xfrm>
            <a:off x="551194" y="5894552"/>
            <a:ext cx="5604163" cy="523220"/>
          </a:xfrm>
          <a:prstGeom prst="rect">
            <a:avLst/>
          </a:prstGeom>
          <a:noFill/>
        </p:spPr>
        <p:txBody>
          <a:bodyPr wrap="none" rtlCol="0">
            <a:spAutoFit/>
          </a:bodyPr>
          <a:lstStyle/>
          <a:p>
            <a:r>
              <a:rPr lang="en-US" sz="1400" b="1" dirty="0">
                <a:solidFill>
                  <a:schemeClr val="bg1"/>
                </a:solidFill>
              </a:rPr>
              <a:t>Funding: NSF RUI, </a:t>
            </a:r>
            <a:r>
              <a:rPr lang="en-US" sz="1400" b="1" dirty="0" err="1">
                <a:solidFill>
                  <a:schemeClr val="bg1"/>
                </a:solidFill>
              </a:rPr>
              <a:t>Kadner</a:t>
            </a:r>
            <a:r>
              <a:rPr lang="en-US" sz="1400" b="1" dirty="0">
                <a:solidFill>
                  <a:schemeClr val="bg1"/>
                </a:solidFill>
              </a:rPr>
              <a:t>-Pitts Research Grant, LMU SURP, </a:t>
            </a:r>
          </a:p>
          <a:p>
            <a:r>
              <a:rPr lang="en-US" sz="1400" b="1" dirty="0">
                <a:solidFill>
                  <a:schemeClr val="bg1"/>
                </a:solidFill>
              </a:rPr>
              <a:t>LMU Honors Program, LMU Rains Research Assistant Program </a:t>
            </a:r>
          </a:p>
        </p:txBody>
      </p:sp>
    </p:spTree>
    <p:extLst>
      <p:ext uri="{BB962C8B-B14F-4D97-AF65-F5344CB8AC3E}">
        <p14:creationId xmlns:p14="http://schemas.microsoft.com/office/powerpoint/2010/main" val="18585899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74009"/>
            <a:ext cx="8229600" cy="990600"/>
          </a:xfrm>
        </p:spPr>
        <p:txBody>
          <a:bodyPr>
            <a:normAutofit/>
          </a:bodyPr>
          <a:lstStyle/>
          <a:p>
            <a:r>
              <a:rPr lang="en-US" sz="3200" b="1" dirty="0"/>
              <a:t>Outline</a:t>
            </a:r>
          </a:p>
        </p:txBody>
      </p:sp>
      <p:sp>
        <p:nvSpPr>
          <p:cNvPr id="3" name="Content Placeholder 2"/>
          <p:cNvSpPr>
            <a:spLocks noGrp="1"/>
          </p:cNvSpPr>
          <p:nvPr>
            <p:ph idx="1"/>
          </p:nvPr>
        </p:nvSpPr>
        <p:spPr>
          <a:xfrm>
            <a:off x="294968" y="1364610"/>
            <a:ext cx="8728262" cy="5208468"/>
          </a:xfrm>
        </p:spPr>
        <p:txBody>
          <a:bodyPr>
            <a:noAutofit/>
          </a:bodyPr>
          <a:lstStyle/>
          <a:p>
            <a:r>
              <a:rPr lang="en-US" sz="2200" b="1" dirty="0"/>
              <a:t>Yeast respond to cold shock by changing gene expression.</a:t>
            </a:r>
          </a:p>
          <a:p>
            <a:pPr lvl="1"/>
            <a:r>
              <a:rPr lang="en-US" sz="2200" b="1" dirty="0"/>
              <a:t>The transcription factors regulating the early </a:t>
            </a:r>
          </a:p>
          <a:p>
            <a:pPr marL="466725" lvl="1" indent="0">
              <a:buNone/>
            </a:pPr>
            <a:r>
              <a:rPr lang="en-US" sz="2200" b="1" dirty="0"/>
              <a:t>cold response are unknown.</a:t>
            </a:r>
          </a:p>
          <a:p>
            <a:endParaRPr lang="en-US" sz="2200" b="1" dirty="0"/>
          </a:p>
          <a:p>
            <a:r>
              <a:rPr lang="en-US" sz="2200" b="1" dirty="0">
                <a:solidFill>
                  <a:schemeClr val="bg1">
                    <a:lumMod val="75000"/>
                  </a:schemeClr>
                </a:solidFill>
              </a:rPr>
              <a:t>GRNmap was used to model six candidate gene regulatory networks that might regulate the response to cold shock.</a:t>
            </a:r>
          </a:p>
          <a:p>
            <a:endParaRPr lang="en-US" sz="2200" b="1" dirty="0">
              <a:solidFill>
                <a:schemeClr val="bg1">
                  <a:lumMod val="75000"/>
                </a:schemeClr>
              </a:solidFill>
            </a:endParaRPr>
          </a:p>
          <a:p>
            <a:r>
              <a:rPr lang="en-US" sz="2200" b="1" dirty="0">
                <a:solidFill>
                  <a:schemeClr val="bg1">
                    <a:lumMod val="75000"/>
                  </a:schemeClr>
                </a:solidFill>
              </a:rPr>
              <a:t>Comparative analysis of the networks with random networks reveals network motifs important for controlling the response.</a:t>
            </a:r>
          </a:p>
          <a:p>
            <a:endParaRPr lang="en-US" sz="2200" b="1" dirty="0">
              <a:solidFill>
                <a:schemeClr val="bg1">
                  <a:lumMod val="75000"/>
                </a:schemeClr>
              </a:solidFill>
            </a:endParaRPr>
          </a:p>
          <a:p>
            <a:r>
              <a:rPr lang="en-US" sz="2200" b="1" dirty="0">
                <a:solidFill>
                  <a:schemeClr val="bg1">
                    <a:lumMod val="75000"/>
                  </a:schemeClr>
                </a:solidFill>
              </a:rPr>
              <a:t>Consolidated motifs inform further microarray experiments.</a:t>
            </a:r>
          </a:p>
        </p:txBody>
      </p:sp>
    </p:spTree>
    <p:extLst>
      <p:ext uri="{BB962C8B-B14F-4D97-AF65-F5344CB8AC3E}">
        <p14:creationId xmlns:p14="http://schemas.microsoft.com/office/powerpoint/2010/main" val="39369239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389899" y="385323"/>
            <a:ext cx="7467600" cy="990600"/>
          </a:xfrm>
        </p:spPr>
        <p:txBody>
          <a:bodyPr>
            <a:noAutofit/>
          </a:bodyPr>
          <a:lstStyle/>
          <a:p>
            <a:pPr eaLnBrk="1" hangingPunct="1"/>
            <a:r>
              <a:rPr lang="en-US" altLang="en-US" sz="3200" b="1" dirty="0">
                <a:solidFill>
                  <a:srgbClr val="16693F"/>
                </a:solidFill>
              </a:rPr>
              <a:t>The Dahlquist Lab Studies Cold Shock Using DNA Microarrays</a:t>
            </a:r>
          </a:p>
        </p:txBody>
      </p:sp>
      <p:sp>
        <p:nvSpPr>
          <p:cNvPr id="10" name="Content Placeholder 2"/>
          <p:cNvSpPr txBox="1">
            <a:spLocks/>
          </p:cNvSpPr>
          <p:nvPr/>
        </p:nvSpPr>
        <p:spPr>
          <a:xfrm>
            <a:off x="3505201" y="1630629"/>
            <a:ext cx="5501638" cy="2819451"/>
          </a:xfrm>
          <a:prstGeom prst="rect">
            <a:avLst/>
          </a:prstGeom>
        </p:spPr>
        <p:txBody>
          <a:bodyPr vert="horz" lIns="91440" tIns="45720" rIns="91440" bIns="45720" rtlCol="0">
            <a:no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r>
              <a:rPr lang="en-US" sz="2000" b="1" dirty="0"/>
              <a:t>30% of genes exhibit significant changes in expression due to cold shock.</a:t>
            </a:r>
          </a:p>
          <a:p>
            <a:pPr lvl="1"/>
            <a:r>
              <a:rPr lang="en-US" b="1" dirty="0"/>
              <a:t>Ribosome biogenesis genes are upregulated.</a:t>
            </a:r>
          </a:p>
          <a:p>
            <a:pPr lvl="1"/>
            <a:endParaRPr lang="en-US" b="1" dirty="0"/>
          </a:p>
          <a:p>
            <a:r>
              <a:rPr lang="en-US" sz="2000" b="1" dirty="0"/>
              <a:t>Overlap with the Environmental Stress Response (ESR) in the late but not early response to low temperature stress.</a:t>
            </a:r>
          </a:p>
          <a:p>
            <a:endParaRPr lang="en-US" sz="2000" b="1" dirty="0"/>
          </a:p>
        </p:txBody>
      </p:sp>
      <p:pic>
        <p:nvPicPr>
          <p:cNvPr id="7" name="Picture 6">
            <a:extLst>
              <a:ext uri="{FF2B5EF4-FFF2-40B4-BE49-F238E27FC236}">
                <a16:creationId xmlns:a16="http://schemas.microsoft.com/office/drawing/2014/main" id="{9EAA2517-9A09-234B-A345-DECF995B3726}"/>
              </a:ext>
            </a:extLst>
          </p:cNvPr>
          <p:cNvPicPr>
            <a:picLocks/>
          </p:cNvPicPr>
          <p:nvPr/>
        </p:nvPicPr>
        <p:blipFill>
          <a:blip r:embed="rId3" cstate="email">
            <a:extLst>
              <a:ext uri="{28A0092B-C50C-407E-A947-70E740481C1C}">
                <a14:useLocalDpi xmlns:a14="http://schemas.microsoft.com/office/drawing/2010/main" val="0"/>
              </a:ext>
            </a:extLst>
          </a:blip>
          <a:stretch>
            <a:fillRect/>
          </a:stretch>
        </p:blipFill>
        <p:spPr>
          <a:xfrm>
            <a:off x="389899" y="1630629"/>
            <a:ext cx="2834640" cy="2286000"/>
          </a:xfrm>
          <a:prstGeom prst="rect">
            <a:avLst/>
          </a:prstGeom>
        </p:spPr>
      </p:pic>
      <p:sp>
        <p:nvSpPr>
          <p:cNvPr id="2" name="TextBox 1">
            <a:extLst>
              <a:ext uri="{FF2B5EF4-FFF2-40B4-BE49-F238E27FC236}">
                <a16:creationId xmlns:a16="http://schemas.microsoft.com/office/drawing/2014/main" id="{8951A215-FC7A-634E-B575-5F99EFCD452E}"/>
              </a:ext>
            </a:extLst>
          </p:cNvPr>
          <p:cNvSpPr txBox="1"/>
          <p:nvPr/>
        </p:nvSpPr>
        <p:spPr>
          <a:xfrm>
            <a:off x="1457191" y="1630629"/>
            <a:ext cx="700056" cy="369332"/>
          </a:xfrm>
          <a:prstGeom prst="rect">
            <a:avLst/>
          </a:prstGeom>
          <a:solidFill>
            <a:schemeClr val="tx1"/>
          </a:solidFill>
        </p:spPr>
        <p:txBody>
          <a:bodyPr wrap="square" rtlCol="0">
            <a:spAutoFit/>
          </a:bodyPr>
          <a:lstStyle/>
          <a:p>
            <a:r>
              <a:rPr lang="en-US" b="1" dirty="0">
                <a:solidFill>
                  <a:schemeClr val="bg1"/>
                </a:solidFill>
              </a:rPr>
              <a:t>13</a:t>
            </a:r>
            <a:r>
              <a:rPr lang="en-US" b="1" kern="0" dirty="0">
                <a:solidFill>
                  <a:schemeClr val="bg1"/>
                </a:solidFill>
              </a:rPr>
              <a:t>°</a:t>
            </a:r>
            <a:r>
              <a:rPr lang="en-US" b="1" dirty="0">
                <a:solidFill>
                  <a:schemeClr val="bg1"/>
                </a:solidFill>
              </a:rPr>
              <a:t>C</a:t>
            </a:r>
            <a:endParaRPr lang="en-US" dirty="0">
              <a:solidFill>
                <a:schemeClr val="bg1"/>
              </a:solidFill>
            </a:endParaRPr>
          </a:p>
        </p:txBody>
      </p:sp>
      <p:pic>
        <p:nvPicPr>
          <p:cNvPr id="8" name="Picture 7" descr="Microarray.jpg">
            <a:extLst>
              <a:ext uri="{FF2B5EF4-FFF2-40B4-BE49-F238E27FC236}">
                <a16:creationId xmlns:a16="http://schemas.microsoft.com/office/drawing/2014/main" id="{2406D85C-81A1-A848-BA4E-EEB4D585D91F}"/>
              </a:ext>
            </a:extLst>
          </p:cNvPr>
          <p:cNvPicPr>
            <a:picLocks/>
          </p:cNvPicPr>
          <p:nvPr/>
        </p:nvPicPr>
        <p:blipFill rotWithShape="1">
          <a:blip r:embed="rId4">
            <a:extLst>
              <a:ext uri="{28A0092B-C50C-407E-A947-70E740481C1C}">
                <a14:useLocalDpi xmlns:a14="http://schemas.microsoft.com/office/drawing/2010/main" val="0"/>
              </a:ext>
            </a:extLst>
          </a:blip>
          <a:srcRect l="3167" t="5029" r="2679" b="3051"/>
          <a:stretch/>
        </p:blipFill>
        <p:spPr>
          <a:xfrm>
            <a:off x="389899" y="4169493"/>
            <a:ext cx="2834640" cy="2286000"/>
          </a:xfrm>
          <a:prstGeom prst="rect">
            <a:avLst/>
          </a:prstGeom>
        </p:spPr>
      </p:pic>
      <p:cxnSp>
        <p:nvCxnSpPr>
          <p:cNvPr id="4" name="Straight Arrow Connector 3">
            <a:extLst>
              <a:ext uri="{FF2B5EF4-FFF2-40B4-BE49-F238E27FC236}">
                <a16:creationId xmlns:a16="http://schemas.microsoft.com/office/drawing/2014/main" id="{C39E5FDE-49F0-574E-B55B-247D04665E22}"/>
              </a:ext>
            </a:extLst>
          </p:cNvPr>
          <p:cNvCxnSpPr>
            <a:stCxn id="7" idx="2"/>
            <a:endCxn id="8" idx="0"/>
          </p:cNvCxnSpPr>
          <p:nvPr/>
        </p:nvCxnSpPr>
        <p:spPr>
          <a:xfrm>
            <a:off x="1807219" y="3916629"/>
            <a:ext cx="0" cy="252864"/>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69620532"/>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389899" y="385323"/>
            <a:ext cx="7467600" cy="990600"/>
          </a:xfrm>
        </p:spPr>
        <p:txBody>
          <a:bodyPr>
            <a:noAutofit/>
          </a:bodyPr>
          <a:lstStyle/>
          <a:p>
            <a:pPr eaLnBrk="1" hangingPunct="1"/>
            <a:r>
              <a:rPr lang="en-US" altLang="en-US" sz="3200" b="1" dirty="0">
                <a:solidFill>
                  <a:srgbClr val="16693F"/>
                </a:solidFill>
              </a:rPr>
              <a:t>The Dahlquist Lab Studies Cold Shock Using DNA Microarrays</a:t>
            </a:r>
          </a:p>
        </p:txBody>
      </p:sp>
      <p:sp>
        <p:nvSpPr>
          <p:cNvPr id="10" name="Content Placeholder 2"/>
          <p:cNvSpPr txBox="1">
            <a:spLocks/>
          </p:cNvSpPr>
          <p:nvPr/>
        </p:nvSpPr>
        <p:spPr>
          <a:xfrm>
            <a:off x="3505201" y="1630629"/>
            <a:ext cx="5501638" cy="1818087"/>
          </a:xfrm>
          <a:prstGeom prst="rect">
            <a:avLst/>
          </a:prstGeom>
        </p:spPr>
        <p:txBody>
          <a:bodyPr vert="horz" lIns="91440" tIns="45720" rIns="91440" bIns="45720" rtlCol="0">
            <a:no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r>
              <a:rPr lang="en-US" sz="2000" b="1" dirty="0"/>
              <a:t>30% of genes exhibit significant changes in expression due to cold shock.</a:t>
            </a:r>
          </a:p>
          <a:p>
            <a:pPr lvl="1"/>
            <a:r>
              <a:rPr lang="en-US" b="1" dirty="0"/>
              <a:t>Ribosome biogenesis genes are upregulated.</a:t>
            </a:r>
          </a:p>
          <a:p>
            <a:endParaRPr lang="en-US" sz="2000" b="1" dirty="0"/>
          </a:p>
        </p:txBody>
      </p:sp>
      <p:pic>
        <p:nvPicPr>
          <p:cNvPr id="7" name="Picture 6">
            <a:extLst>
              <a:ext uri="{FF2B5EF4-FFF2-40B4-BE49-F238E27FC236}">
                <a16:creationId xmlns:a16="http://schemas.microsoft.com/office/drawing/2014/main" id="{9EAA2517-9A09-234B-A345-DECF995B3726}"/>
              </a:ext>
            </a:extLst>
          </p:cNvPr>
          <p:cNvPicPr>
            <a:picLocks/>
          </p:cNvPicPr>
          <p:nvPr/>
        </p:nvPicPr>
        <p:blipFill>
          <a:blip r:embed="rId3" cstate="email">
            <a:extLst>
              <a:ext uri="{28A0092B-C50C-407E-A947-70E740481C1C}">
                <a14:useLocalDpi xmlns:a14="http://schemas.microsoft.com/office/drawing/2010/main" val="0"/>
              </a:ext>
            </a:extLst>
          </a:blip>
          <a:stretch>
            <a:fillRect/>
          </a:stretch>
        </p:blipFill>
        <p:spPr>
          <a:xfrm>
            <a:off x="389899" y="1630629"/>
            <a:ext cx="2834640" cy="2286000"/>
          </a:xfrm>
          <a:prstGeom prst="rect">
            <a:avLst/>
          </a:prstGeom>
        </p:spPr>
      </p:pic>
      <p:sp>
        <p:nvSpPr>
          <p:cNvPr id="2" name="TextBox 1">
            <a:extLst>
              <a:ext uri="{FF2B5EF4-FFF2-40B4-BE49-F238E27FC236}">
                <a16:creationId xmlns:a16="http://schemas.microsoft.com/office/drawing/2014/main" id="{8951A215-FC7A-634E-B575-5F99EFCD452E}"/>
              </a:ext>
            </a:extLst>
          </p:cNvPr>
          <p:cNvSpPr txBox="1"/>
          <p:nvPr/>
        </p:nvSpPr>
        <p:spPr>
          <a:xfrm>
            <a:off x="1457191" y="1630629"/>
            <a:ext cx="700056" cy="369332"/>
          </a:xfrm>
          <a:prstGeom prst="rect">
            <a:avLst/>
          </a:prstGeom>
          <a:solidFill>
            <a:schemeClr val="tx1"/>
          </a:solidFill>
        </p:spPr>
        <p:txBody>
          <a:bodyPr wrap="square" rtlCol="0">
            <a:spAutoFit/>
          </a:bodyPr>
          <a:lstStyle/>
          <a:p>
            <a:r>
              <a:rPr lang="en-US" b="1" dirty="0">
                <a:solidFill>
                  <a:schemeClr val="bg1"/>
                </a:solidFill>
              </a:rPr>
              <a:t>13</a:t>
            </a:r>
            <a:r>
              <a:rPr lang="en-US" b="1" kern="0" dirty="0">
                <a:solidFill>
                  <a:schemeClr val="bg1"/>
                </a:solidFill>
              </a:rPr>
              <a:t>°</a:t>
            </a:r>
            <a:r>
              <a:rPr lang="en-US" b="1" dirty="0">
                <a:solidFill>
                  <a:schemeClr val="bg1"/>
                </a:solidFill>
              </a:rPr>
              <a:t>C</a:t>
            </a:r>
            <a:endParaRPr lang="en-US" dirty="0">
              <a:solidFill>
                <a:schemeClr val="bg1"/>
              </a:solidFill>
            </a:endParaRPr>
          </a:p>
        </p:txBody>
      </p:sp>
      <p:pic>
        <p:nvPicPr>
          <p:cNvPr id="8" name="Picture 7" descr="Microarray.jpg">
            <a:extLst>
              <a:ext uri="{FF2B5EF4-FFF2-40B4-BE49-F238E27FC236}">
                <a16:creationId xmlns:a16="http://schemas.microsoft.com/office/drawing/2014/main" id="{2406D85C-81A1-A848-BA4E-EEB4D585D91F}"/>
              </a:ext>
            </a:extLst>
          </p:cNvPr>
          <p:cNvPicPr>
            <a:picLocks/>
          </p:cNvPicPr>
          <p:nvPr/>
        </p:nvPicPr>
        <p:blipFill rotWithShape="1">
          <a:blip r:embed="rId4">
            <a:extLst>
              <a:ext uri="{28A0092B-C50C-407E-A947-70E740481C1C}">
                <a14:useLocalDpi xmlns:a14="http://schemas.microsoft.com/office/drawing/2010/main" val="0"/>
              </a:ext>
            </a:extLst>
          </a:blip>
          <a:srcRect l="3167" t="5029" r="2679" b="3051"/>
          <a:stretch/>
        </p:blipFill>
        <p:spPr>
          <a:xfrm>
            <a:off x="389899" y="4169493"/>
            <a:ext cx="2834640" cy="2286000"/>
          </a:xfrm>
          <a:prstGeom prst="rect">
            <a:avLst/>
          </a:prstGeom>
        </p:spPr>
      </p:pic>
      <p:cxnSp>
        <p:nvCxnSpPr>
          <p:cNvPr id="4" name="Straight Arrow Connector 3">
            <a:extLst>
              <a:ext uri="{FF2B5EF4-FFF2-40B4-BE49-F238E27FC236}">
                <a16:creationId xmlns:a16="http://schemas.microsoft.com/office/drawing/2014/main" id="{C39E5FDE-49F0-574E-B55B-247D04665E22}"/>
              </a:ext>
            </a:extLst>
          </p:cNvPr>
          <p:cNvCxnSpPr>
            <a:stCxn id="7" idx="2"/>
            <a:endCxn id="8" idx="0"/>
          </p:cNvCxnSpPr>
          <p:nvPr/>
        </p:nvCxnSpPr>
        <p:spPr>
          <a:xfrm>
            <a:off x="1807219" y="3916629"/>
            <a:ext cx="0" cy="252864"/>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9" name="Content Placeholder 2">
            <a:extLst>
              <a:ext uri="{FF2B5EF4-FFF2-40B4-BE49-F238E27FC236}">
                <a16:creationId xmlns:a16="http://schemas.microsoft.com/office/drawing/2014/main" id="{F6A9D62C-AB58-584E-8833-7F2705B22342}"/>
              </a:ext>
            </a:extLst>
          </p:cNvPr>
          <p:cNvSpPr txBox="1">
            <a:spLocks/>
          </p:cNvSpPr>
          <p:nvPr/>
        </p:nvSpPr>
        <p:spPr>
          <a:xfrm>
            <a:off x="3505200" y="3442653"/>
            <a:ext cx="5501639" cy="2925876"/>
          </a:xfrm>
          <a:prstGeom prst="rect">
            <a:avLst/>
          </a:prstGeom>
        </p:spPr>
        <p:txBody>
          <a:bodyPr vert="horz" lIns="91440" tIns="45720" rIns="91440" bIns="45720" rtlCol="0">
            <a:normAutofit fontScale="85000" lnSpcReduction="10000"/>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344488" indent="-344488">
              <a:buFont typeface="+mj-lt"/>
              <a:buAutoNum type="arabicPeriod"/>
            </a:pPr>
            <a:r>
              <a:rPr lang="en-US" b="1" dirty="0">
                <a:solidFill>
                  <a:srgbClr val="16693F"/>
                </a:solidFill>
              </a:rPr>
              <a:t>Which transcription factors control the early response to cold shock in yeast?</a:t>
            </a:r>
          </a:p>
          <a:p>
            <a:pPr marL="344488" indent="-344488">
              <a:buFont typeface="+mj-lt"/>
              <a:buAutoNum type="arabicPeriod"/>
            </a:pPr>
            <a:endParaRPr lang="en-US" b="1" dirty="0">
              <a:solidFill>
                <a:srgbClr val="16693F"/>
              </a:solidFill>
            </a:endParaRPr>
          </a:p>
          <a:p>
            <a:pPr marL="344488" indent="-344488">
              <a:buFont typeface="+mj-lt"/>
              <a:buAutoNum type="arabicPeriod"/>
            </a:pPr>
            <a:r>
              <a:rPr lang="en-US" b="1" dirty="0">
                <a:solidFill>
                  <a:srgbClr val="16693F"/>
                </a:solidFill>
              </a:rPr>
              <a:t>What network motifs do these transcription factors form?</a:t>
            </a:r>
          </a:p>
          <a:p>
            <a:pPr marL="344488" indent="-344488">
              <a:buFont typeface="+mj-lt"/>
              <a:buAutoNum type="arabicPeriod"/>
            </a:pPr>
            <a:endParaRPr lang="en-US" b="1" dirty="0">
              <a:solidFill>
                <a:srgbClr val="16693F"/>
              </a:solidFill>
            </a:endParaRPr>
          </a:p>
          <a:p>
            <a:pPr marL="344488" indent="-344488">
              <a:buFont typeface="+mj-lt"/>
              <a:buAutoNum type="arabicPeriod"/>
            </a:pPr>
            <a:r>
              <a:rPr lang="en-US" b="1" dirty="0">
                <a:solidFill>
                  <a:srgbClr val="16693F"/>
                </a:solidFill>
              </a:rPr>
              <a:t>What are the indirect effects of other transcription factors in the </a:t>
            </a:r>
            <a:r>
              <a:rPr lang="en-US" b="1" i="1" dirty="0">
                <a:solidFill>
                  <a:srgbClr val="16693F"/>
                </a:solidFill>
              </a:rPr>
              <a:t>gene regulatory network</a:t>
            </a:r>
            <a:r>
              <a:rPr lang="en-US" b="1" dirty="0">
                <a:solidFill>
                  <a:srgbClr val="16693F"/>
                </a:solidFill>
              </a:rPr>
              <a:t>?</a:t>
            </a:r>
          </a:p>
        </p:txBody>
      </p:sp>
    </p:spTree>
    <p:extLst>
      <p:ext uri="{BB962C8B-B14F-4D97-AF65-F5344CB8AC3E}">
        <p14:creationId xmlns:p14="http://schemas.microsoft.com/office/powerpoint/2010/main" val="2142998033"/>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89B58D-B746-AA46-ACA9-D277AEA062EF}"/>
              </a:ext>
            </a:extLst>
          </p:cNvPr>
          <p:cNvSpPr>
            <a:spLocks noGrp="1"/>
          </p:cNvSpPr>
          <p:nvPr>
            <p:ph type="title"/>
          </p:nvPr>
        </p:nvSpPr>
        <p:spPr>
          <a:xfrm>
            <a:off x="457200" y="347394"/>
            <a:ext cx="8229600" cy="990600"/>
          </a:xfrm>
        </p:spPr>
        <p:txBody>
          <a:bodyPr>
            <a:normAutofit/>
          </a:bodyPr>
          <a:lstStyle/>
          <a:p>
            <a:r>
              <a:rPr lang="en-US" altLang="en-US" sz="2800" b="1" dirty="0">
                <a:solidFill>
                  <a:srgbClr val="16693F"/>
                </a:solidFill>
              </a:rPr>
              <a:t>In Yeast, ~250 Transcription Factors Regulate the ~6000 Genes through Combinatorial Control</a:t>
            </a:r>
          </a:p>
        </p:txBody>
      </p:sp>
      <p:pic>
        <p:nvPicPr>
          <p:cNvPr id="5" name="Picture 4" descr="F3.large.jpg">
            <a:extLst>
              <a:ext uri="{FF2B5EF4-FFF2-40B4-BE49-F238E27FC236}">
                <a16:creationId xmlns:a16="http://schemas.microsoft.com/office/drawing/2014/main" id="{A48B493A-9C1A-EA4D-BA17-680D98171245}"/>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5467662" y="2115415"/>
            <a:ext cx="3354408" cy="3340505"/>
          </a:xfrm>
          <a:prstGeom prst="rect">
            <a:avLst/>
          </a:prstGeom>
          <a:noFill/>
          <a:ln>
            <a:noFill/>
          </a:ln>
        </p:spPr>
      </p:pic>
      <p:sp>
        <p:nvSpPr>
          <p:cNvPr id="7" name="TextBox 6">
            <a:extLst>
              <a:ext uri="{FF2B5EF4-FFF2-40B4-BE49-F238E27FC236}">
                <a16:creationId xmlns:a16="http://schemas.microsoft.com/office/drawing/2014/main" id="{651BA8F6-CA3D-2B42-937B-78BA318B0065}"/>
              </a:ext>
            </a:extLst>
          </p:cNvPr>
          <p:cNvSpPr txBox="1"/>
          <p:nvPr/>
        </p:nvSpPr>
        <p:spPr>
          <a:xfrm>
            <a:off x="7106536" y="6418976"/>
            <a:ext cx="1715534" cy="338554"/>
          </a:xfrm>
          <a:prstGeom prst="rect">
            <a:avLst/>
          </a:prstGeom>
          <a:noFill/>
        </p:spPr>
        <p:txBody>
          <a:bodyPr wrap="none" rtlCol="0">
            <a:spAutoFit/>
          </a:bodyPr>
          <a:lstStyle/>
          <a:p>
            <a:r>
              <a:rPr lang="en-US" sz="1600" b="1" dirty="0"/>
              <a:t>Lee </a:t>
            </a:r>
            <a:r>
              <a:rPr lang="en-US" sz="1600" b="1" i="1" dirty="0"/>
              <a:t>et al. </a:t>
            </a:r>
            <a:r>
              <a:rPr lang="en-US" sz="1600" b="1" dirty="0"/>
              <a:t>(2002)</a:t>
            </a:r>
          </a:p>
        </p:txBody>
      </p:sp>
      <p:sp>
        <p:nvSpPr>
          <p:cNvPr id="9" name="TextBox 8">
            <a:extLst>
              <a:ext uri="{FF2B5EF4-FFF2-40B4-BE49-F238E27FC236}">
                <a16:creationId xmlns:a16="http://schemas.microsoft.com/office/drawing/2014/main" id="{A26531FE-8ADE-3249-A5F9-F0A4CFF0E88E}"/>
              </a:ext>
            </a:extLst>
          </p:cNvPr>
          <p:cNvSpPr txBox="1"/>
          <p:nvPr/>
        </p:nvSpPr>
        <p:spPr>
          <a:xfrm>
            <a:off x="5693186" y="1569530"/>
            <a:ext cx="2903359" cy="369332"/>
          </a:xfrm>
          <a:prstGeom prst="rect">
            <a:avLst/>
          </a:prstGeom>
          <a:noFill/>
        </p:spPr>
        <p:txBody>
          <a:bodyPr wrap="none" rtlCol="0">
            <a:spAutoFit/>
          </a:bodyPr>
          <a:lstStyle/>
          <a:p>
            <a:r>
              <a:rPr lang="en-US" b="1" dirty="0"/>
              <a:t>Common Network Motifs</a:t>
            </a:r>
          </a:p>
        </p:txBody>
      </p:sp>
      <p:sp>
        <p:nvSpPr>
          <p:cNvPr id="10" name="Content Placeholder 2">
            <a:extLst>
              <a:ext uri="{FF2B5EF4-FFF2-40B4-BE49-F238E27FC236}">
                <a16:creationId xmlns:a16="http://schemas.microsoft.com/office/drawing/2014/main" id="{2F3F7454-F167-4E40-8BAD-A41BA6C67C09}"/>
              </a:ext>
            </a:extLst>
          </p:cNvPr>
          <p:cNvSpPr txBox="1">
            <a:spLocks/>
          </p:cNvSpPr>
          <p:nvPr/>
        </p:nvSpPr>
        <p:spPr>
          <a:xfrm>
            <a:off x="180236" y="1938862"/>
            <a:ext cx="5135880" cy="4328599"/>
          </a:xfrm>
          <a:prstGeom prst="rect">
            <a:avLst/>
          </a:prstGeom>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r>
              <a:rPr lang="en-US" sz="2000" b="1" dirty="0"/>
              <a:t>Activators increase gene expression.</a:t>
            </a:r>
          </a:p>
          <a:p>
            <a:endParaRPr lang="en-US" sz="2000" b="1" dirty="0"/>
          </a:p>
          <a:p>
            <a:r>
              <a:rPr lang="en-US" sz="2000" b="1" dirty="0"/>
              <a:t>Repressors decrease gene expression.</a:t>
            </a:r>
          </a:p>
          <a:p>
            <a:endParaRPr lang="en-US" sz="2000" b="1" dirty="0"/>
          </a:p>
          <a:p>
            <a:r>
              <a:rPr lang="en-US" sz="2000" b="1" dirty="0"/>
              <a:t>Transcription factors are themselves proteins that are encoded by genes.</a:t>
            </a:r>
          </a:p>
          <a:p>
            <a:pPr marL="0" indent="0">
              <a:buNone/>
            </a:pPr>
            <a:endParaRPr lang="en-US" sz="2000" b="1" dirty="0"/>
          </a:p>
          <a:p>
            <a:r>
              <a:rPr lang="en-US" sz="2000" b="1" dirty="0"/>
              <a:t>Transcription factors regulate one another, forming motifs and gene regulatory networks.</a:t>
            </a:r>
          </a:p>
          <a:p>
            <a:endParaRPr lang="en-US" sz="2000" b="1" dirty="0"/>
          </a:p>
        </p:txBody>
      </p:sp>
    </p:spTree>
    <p:extLst>
      <p:ext uri="{BB962C8B-B14F-4D97-AF65-F5344CB8AC3E}">
        <p14:creationId xmlns:p14="http://schemas.microsoft.com/office/powerpoint/2010/main" val="20158965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74009"/>
            <a:ext cx="8229600" cy="990600"/>
          </a:xfrm>
        </p:spPr>
        <p:txBody>
          <a:bodyPr>
            <a:normAutofit/>
          </a:bodyPr>
          <a:lstStyle/>
          <a:p>
            <a:r>
              <a:rPr lang="en-US" sz="3200" b="1" dirty="0"/>
              <a:t>Outline</a:t>
            </a:r>
          </a:p>
        </p:txBody>
      </p:sp>
      <p:sp>
        <p:nvSpPr>
          <p:cNvPr id="3" name="Content Placeholder 2"/>
          <p:cNvSpPr>
            <a:spLocks noGrp="1"/>
          </p:cNvSpPr>
          <p:nvPr>
            <p:ph idx="1"/>
          </p:nvPr>
        </p:nvSpPr>
        <p:spPr>
          <a:xfrm>
            <a:off x="294968" y="1364610"/>
            <a:ext cx="8728262" cy="5208468"/>
          </a:xfrm>
        </p:spPr>
        <p:txBody>
          <a:bodyPr>
            <a:noAutofit/>
          </a:bodyPr>
          <a:lstStyle/>
          <a:p>
            <a:r>
              <a:rPr lang="en-US" sz="2200" b="1" dirty="0">
                <a:solidFill>
                  <a:schemeClr val="bg1">
                    <a:lumMod val="75000"/>
                  </a:schemeClr>
                </a:solidFill>
              </a:rPr>
              <a:t>Yeast respond to cold shock by changing gene expression.</a:t>
            </a:r>
          </a:p>
          <a:p>
            <a:pPr lvl="1"/>
            <a:r>
              <a:rPr lang="en-US" sz="2200" b="1" dirty="0">
                <a:solidFill>
                  <a:schemeClr val="bg1">
                    <a:lumMod val="75000"/>
                  </a:schemeClr>
                </a:solidFill>
              </a:rPr>
              <a:t>The transcription factors regulating the early </a:t>
            </a:r>
          </a:p>
          <a:p>
            <a:pPr marL="466725" lvl="1" indent="0">
              <a:buNone/>
            </a:pPr>
            <a:r>
              <a:rPr lang="en-US" sz="2200" b="1" dirty="0">
                <a:solidFill>
                  <a:schemeClr val="bg1">
                    <a:lumMod val="75000"/>
                  </a:schemeClr>
                </a:solidFill>
              </a:rPr>
              <a:t>cold response are unknown.</a:t>
            </a:r>
          </a:p>
          <a:p>
            <a:endParaRPr lang="en-US" sz="2200" b="1" dirty="0"/>
          </a:p>
          <a:p>
            <a:r>
              <a:rPr lang="en-US" sz="2200" b="1" dirty="0"/>
              <a:t>GRNmap was used to model six candidate gene regulatory networks that might regulate the response to cold shock.</a:t>
            </a:r>
          </a:p>
          <a:p>
            <a:endParaRPr lang="en-US" sz="2200" b="1" dirty="0"/>
          </a:p>
          <a:p>
            <a:r>
              <a:rPr lang="en-US" sz="2200" b="1" dirty="0">
                <a:solidFill>
                  <a:schemeClr val="bg1">
                    <a:lumMod val="75000"/>
                  </a:schemeClr>
                </a:solidFill>
              </a:rPr>
              <a:t>Comparative analysis of the networks with random networks reveals network motifs important for controlling the response.</a:t>
            </a:r>
          </a:p>
          <a:p>
            <a:endParaRPr lang="en-US" sz="2200" b="1" dirty="0">
              <a:solidFill>
                <a:schemeClr val="bg1">
                  <a:lumMod val="75000"/>
                </a:schemeClr>
              </a:solidFill>
            </a:endParaRPr>
          </a:p>
          <a:p>
            <a:r>
              <a:rPr lang="en-US" sz="2200" b="1" dirty="0">
                <a:solidFill>
                  <a:schemeClr val="bg1">
                    <a:lumMod val="75000"/>
                  </a:schemeClr>
                </a:solidFill>
              </a:rPr>
              <a:t>Consolidated motifs inform further microarray experiments.</a:t>
            </a:r>
          </a:p>
        </p:txBody>
      </p:sp>
    </p:spTree>
    <p:extLst>
      <p:ext uri="{BB962C8B-B14F-4D97-AF65-F5344CB8AC3E}">
        <p14:creationId xmlns:p14="http://schemas.microsoft.com/office/powerpoint/2010/main" val="24850289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1" dirty="0" err="1"/>
              <a:t>GRNmap</a:t>
            </a:r>
            <a:r>
              <a:rPr lang="en-US" sz="2800" b="1" dirty="0"/>
              <a:t>: Gene Regulatory Network Modeling and Parameter Estimation</a:t>
            </a:r>
          </a:p>
        </p:txBody>
      </p:sp>
      <p:sp>
        <p:nvSpPr>
          <p:cNvPr id="3" name="Content Placeholder 2"/>
          <p:cNvSpPr>
            <a:spLocks noGrp="1"/>
          </p:cNvSpPr>
          <p:nvPr>
            <p:ph idx="1"/>
          </p:nvPr>
        </p:nvSpPr>
        <p:spPr>
          <a:xfrm>
            <a:off x="4455040" y="3117648"/>
            <a:ext cx="4348717" cy="3455287"/>
          </a:xfrm>
        </p:spPr>
        <p:txBody>
          <a:bodyPr>
            <a:noAutofit/>
          </a:bodyPr>
          <a:lstStyle/>
          <a:p>
            <a:r>
              <a:rPr lang="en-US" sz="1600" b="1" dirty="0"/>
              <a:t>The change in expression of one gene is </a:t>
            </a:r>
            <a:r>
              <a:rPr lang="en-US" sz="1600" b="1" i="1" dirty="0"/>
              <a:t>production</a:t>
            </a:r>
            <a:r>
              <a:rPr lang="en-US" sz="1600" b="1" dirty="0"/>
              <a:t> – </a:t>
            </a:r>
            <a:r>
              <a:rPr lang="en-US" sz="1600" b="1" i="1" dirty="0"/>
              <a:t>degradation</a:t>
            </a:r>
            <a:r>
              <a:rPr lang="en-US" sz="1600" b="1" dirty="0"/>
              <a:t>.</a:t>
            </a:r>
          </a:p>
          <a:p>
            <a:endParaRPr lang="en-US" sz="1600" b="1" dirty="0"/>
          </a:p>
          <a:p>
            <a:r>
              <a:rPr lang="en-US" sz="1600" b="1" dirty="0"/>
              <a:t>Weight parameter, </a:t>
            </a:r>
            <a:r>
              <a:rPr lang="en-US" sz="1600" b="1" i="1" dirty="0">
                <a:latin typeface="Times New Roman"/>
                <a:cs typeface="Times New Roman"/>
              </a:rPr>
              <a:t>w</a:t>
            </a:r>
            <a:r>
              <a:rPr lang="en-US" sz="1600" b="1" dirty="0"/>
              <a:t>, gives the direction (activation or repression) and magnitude </a:t>
            </a:r>
            <a:r>
              <a:rPr lang="en-US" sz="1600" b="1"/>
              <a:t>of the regulatory </a:t>
            </a:r>
            <a:r>
              <a:rPr lang="en-US" sz="1600" b="1" dirty="0"/>
              <a:t>relationship.</a:t>
            </a:r>
          </a:p>
          <a:p>
            <a:endParaRPr lang="en-US" sz="1600" b="1" dirty="0"/>
          </a:p>
          <a:p>
            <a:r>
              <a:rPr lang="en-US" sz="1600" b="1" dirty="0"/>
              <a:t>Differential equation models are fit to microarray data using a penalized least squares approach. </a:t>
            </a:r>
          </a:p>
          <a:p>
            <a:endParaRPr lang="en-US" sz="1600" b="1" dirty="0"/>
          </a:p>
          <a:p>
            <a:r>
              <a:rPr lang="en-US" sz="1600" b="1" dirty="0"/>
              <a:t>E represents goodness-of-fit of model to the data.</a:t>
            </a:r>
          </a:p>
          <a:p>
            <a:endParaRPr lang="en-US" sz="1600" b="1" dirty="0"/>
          </a:p>
          <a:p>
            <a:endParaRPr lang="en-US" sz="1600" b="1" dirty="0"/>
          </a:p>
        </p:txBody>
      </p:sp>
      <p:sp>
        <p:nvSpPr>
          <p:cNvPr id="4" name="TextBox 3"/>
          <p:cNvSpPr txBox="1"/>
          <p:nvPr/>
        </p:nvSpPr>
        <p:spPr>
          <a:xfrm>
            <a:off x="3128149" y="1017902"/>
            <a:ext cx="184666" cy="369332"/>
          </a:xfrm>
          <a:prstGeom prst="rect">
            <a:avLst/>
          </a:prstGeom>
          <a:noFill/>
        </p:spPr>
        <p:txBody>
          <a:bodyPr wrap="none" rtlCol="0">
            <a:spAutoFit/>
          </a:bodyPr>
          <a:lstStyle/>
          <a:p>
            <a:endParaRPr lang="en-US" b="1" dirty="0"/>
          </a:p>
        </p:txBody>
      </p:sp>
      <p:pic>
        <p:nvPicPr>
          <p:cNvPr id="8" name="Picture 2" descr="figure01a"/>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70677" y="3117648"/>
            <a:ext cx="4340037" cy="3255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115004" y="6472807"/>
            <a:ext cx="3700052" cy="338554"/>
          </a:xfrm>
          <a:prstGeom prst="rect">
            <a:avLst/>
          </a:prstGeom>
        </p:spPr>
        <p:txBody>
          <a:bodyPr wrap="none">
            <a:spAutoFit/>
          </a:bodyPr>
          <a:lstStyle/>
          <a:p>
            <a:r>
              <a:rPr lang="en-US" sz="1600" b="1" dirty="0"/>
              <a:t>http://</a:t>
            </a:r>
            <a:r>
              <a:rPr lang="en-US" sz="1600" b="1" dirty="0" err="1"/>
              <a:t>kdahlquist.github.io</a:t>
            </a:r>
            <a:r>
              <a:rPr lang="en-US" sz="1600" b="1" dirty="0"/>
              <a:t>/GRNmap/</a:t>
            </a:r>
          </a:p>
        </p:txBody>
      </p:sp>
      <p:graphicFrame>
        <p:nvGraphicFramePr>
          <p:cNvPr id="9" name="Object 8"/>
          <p:cNvGraphicFramePr>
            <a:graphicFrameLocks noChangeAspect="1"/>
          </p:cNvGraphicFramePr>
          <p:nvPr>
            <p:extLst>
              <p:ext uri="{D42A27DB-BD31-4B8C-83A1-F6EECF244321}">
                <p14:modId xmlns:p14="http://schemas.microsoft.com/office/powerpoint/2010/main" val="3147847531"/>
              </p:ext>
            </p:extLst>
          </p:nvPr>
        </p:nvGraphicFramePr>
        <p:xfrm>
          <a:off x="457200" y="1947542"/>
          <a:ext cx="3766993" cy="932424"/>
        </p:xfrm>
        <a:graphic>
          <a:graphicData uri="http://schemas.openxmlformats.org/presentationml/2006/ole">
            <mc:AlternateContent xmlns:mc="http://schemas.openxmlformats.org/markup-compatibility/2006">
              <mc:Choice xmlns:v="urn:schemas-microsoft-com:vml" Requires="v">
                <p:oleObj spid="_x0000_s7224" name="Equation" r:id="rId5" imgW="2870200" imgH="711200" progId="Equation.3">
                  <p:embed/>
                </p:oleObj>
              </mc:Choice>
              <mc:Fallback>
                <p:oleObj name="Equation" r:id="rId5" imgW="2870200" imgH="711200" progId="Equation.3">
                  <p:embed/>
                  <p:pic>
                    <p:nvPicPr>
                      <p:cNvPr id="9"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200" y="1947542"/>
                        <a:ext cx="3766993" cy="932424"/>
                      </a:xfrm>
                      <a:prstGeom prst="rect">
                        <a:avLst/>
                      </a:prstGeom>
                      <a:noFill/>
                      <a:ln>
                        <a:noFill/>
                      </a:ln>
                    </p:spPr>
                  </p:pic>
                </p:oleObj>
              </mc:Fallback>
            </mc:AlternateContent>
          </a:graphicData>
        </a:graphic>
      </p:graphicFrame>
      <p:graphicFrame>
        <p:nvGraphicFramePr>
          <p:cNvPr id="14" name="Object 3">
            <a:extLst>
              <a:ext uri="{FF2B5EF4-FFF2-40B4-BE49-F238E27FC236}">
                <a16:creationId xmlns:a16="http://schemas.microsoft.com/office/drawing/2014/main" id="{7E46F2F1-CF75-564E-BC90-F3DBCAF7ADA0}"/>
              </a:ext>
            </a:extLst>
          </p:cNvPr>
          <p:cNvGraphicFramePr>
            <a:graphicFrameLocks noChangeAspect="1"/>
          </p:cNvGraphicFramePr>
          <p:nvPr>
            <p:extLst>
              <p:ext uri="{D42A27DB-BD31-4B8C-83A1-F6EECF244321}">
                <p14:modId xmlns:p14="http://schemas.microsoft.com/office/powerpoint/2010/main" val="3964471829"/>
              </p:ext>
            </p:extLst>
          </p:nvPr>
        </p:nvGraphicFramePr>
        <p:xfrm>
          <a:off x="4994556" y="1803156"/>
          <a:ext cx="3269686" cy="734304"/>
        </p:xfrm>
        <a:graphic>
          <a:graphicData uri="http://schemas.openxmlformats.org/presentationml/2006/ole">
            <mc:AlternateContent xmlns:mc="http://schemas.openxmlformats.org/markup-compatibility/2006">
              <mc:Choice xmlns:v="urn:schemas-microsoft-com:vml" Requires="v">
                <p:oleObj spid="_x0000_s7225" name="Equation" r:id="rId7" imgW="2108160" imgH="444240" progId="Equation.3">
                  <p:embed/>
                </p:oleObj>
              </mc:Choice>
              <mc:Fallback>
                <p:oleObj name="Equation" r:id="rId7" imgW="2108160" imgH="444240" progId="Equation.3">
                  <p:embed/>
                  <p:pic>
                    <p:nvPicPr>
                      <p:cNvPr id="3074" name="Object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94556" y="1803156"/>
                        <a:ext cx="3269686" cy="734304"/>
                      </a:xfrm>
                      <a:prstGeom prst="rect">
                        <a:avLst/>
                      </a:prstGeom>
                      <a:noFill/>
                      <a:extLst/>
                    </p:spPr>
                  </p:pic>
                </p:oleObj>
              </mc:Fallback>
            </mc:AlternateContent>
          </a:graphicData>
        </a:graphic>
      </p:graphicFrame>
    </p:spTree>
    <p:extLst>
      <p:ext uri="{BB962C8B-B14F-4D97-AF65-F5344CB8AC3E}">
        <p14:creationId xmlns:p14="http://schemas.microsoft.com/office/powerpoint/2010/main" val="32339442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EFA0AD-68BF-A545-8940-5A7029BE6EF4}"/>
              </a:ext>
            </a:extLst>
          </p:cNvPr>
          <p:cNvSpPr txBox="1">
            <a:spLocks/>
          </p:cNvSpPr>
          <p:nvPr/>
        </p:nvSpPr>
        <p:spPr>
          <a:xfrm>
            <a:off x="138223" y="376097"/>
            <a:ext cx="8239295" cy="1009406"/>
          </a:xfrm>
          <a:prstGeom prst="rect">
            <a:avLst/>
          </a:prstGeom>
        </p:spPr>
        <p:txBody>
          <a:bodyPr>
            <a:no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r>
              <a:rPr lang="en-US" sz="2800" b="1" dirty="0"/>
              <a:t>Forward Simulation of the Models Fits the Microarray Data Well</a:t>
            </a:r>
          </a:p>
          <a:p>
            <a:endParaRPr lang="en-US" sz="2800" b="1" dirty="0"/>
          </a:p>
        </p:txBody>
      </p:sp>
      <p:pic>
        <p:nvPicPr>
          <p:cNvPr id="24" name="Picture 23">
            <a:extLst>
              <a:ext uri="{FF2B5EF4-FFF2-40B4-BE49-F238E27FC236}">
                <a16:creationId xmlns:a16="http://schemas.microsoft.com/office/drawing/2014/main" id="{3895987C-1D84-1745-8E69-E684CE88C5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223" y="1437999"/>
            <a:ext cx="3657600" cy="2743200"/>
          </a:xfrm>
          <a:prstGeom prst="rect">
            <a:avLst/>
          </a:prstGeom>
        </p:spPr>
      </p:pic>
      <p:pic>
        <p:nvPicPr>
          <p:cNvPr id="26" name="Picture 25">
            <a:extLst>
              <a:ext uri="{FF2B5EF4-FFF2-40B4-BE49-F238E27FC236}">
                <a16:creationId xmlns:a16="http://schemas.microsoft.com/office/drawing/2014/main" id="{480E83DD-F7CC-5B4E-A16C-2E0161C963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0167" y="1411235"/>
            <a:ext cx="3657600" cy="2743200"/>
          </a:xfrm>
          <a:prstGeom prst="rect">
            <a:avLst/>
          </a:prstGeom>
        </p:spPr>
      </p:pic>
      <p:pic>
        <p:nvPicPr>
          <p:cNvPr id="28" name="Picture 27">
            <a:extLst>
              <a:ext uri="{FF2B5EF4-FFF2-40B4-BE49-F238E27FC236}">
                <a16:creationId xmlns:a16="http://schemas.microsoft.com/office/drawing/2014/main" id="{527E6279-3B5A-CE4A-B528-9CCDCE72659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8223" y="4145961"/>
            <a:ext cx="3657600" cy="2743200"/>
          </a:xfrm>
          <a:prstGeom prst="rect">
            <a:avLst/>
          </a:prstGeom>
        </p:spPr>
      </p:pic>
      <p:pic>
        <p:nvPicPr>
          <p:cNvPr id="30" name="Picture 29">
            <a:extLst>
              <a:ext uri="{FF2B5EF4-FFF2-40B4-BE49-F238E27FC236}">
                <a16:creationId xmlns:a16="http://schemas.microsoft.com/office/drawing/2014/main" id="{91D1E281-EFEE-7143-8908-726BEAA74FE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63222" y="4145961"/>
            <a:ext cx="3657600" cy="2743200"/>
          </a:xfrm>
          <a:prstGeom prst="rect">
            <a:avLst/>
          </a:prstGeom>
        </p:spPr>
      </p:pic>
      <p:sp>
        <p:nvSpPr>
          <p:cNvPr id="32" name="TextBox 31">
            <a:extLst>
              <a:ext uri="{FF2B5EF4-FFF2-40B4-BE49-F238E27FC236}">
                <a16:creationId xmlns:a16="http://schemas.microsoft.com/office/drawing/2014/main" id="{7B2C4608-865C-6442-8669-893AD7AED0E3}"/>
              </a:ext>
            </a:extLst>
          </p:cNvPr>
          <p:cNvSpPr txBox="1"/>
          <p:nvPr/>
        </p:nvSpPr>
        <p:spPr>
          <a:xfrm>
            <a:off x="2891118" y="2685940"/>
            <a:ext cx="1672104" cy="502702"/>
          </a:xfrm>
          <a:prstGeom prst="rect">
            <a:avLst/>
          </a:prstGeom>
          <a:noFill/>
        </p:spPr>
        <p:txBody>
          <a:bodyPr wrap="square" rtlCol="0">
            <a:spAutoFit/>
          </a:bodyPr>
          <a:lstStyle/>
          <a:p>
            <a:pPr algn="ctr"/>
            <a:r>
              <a:rPr lang="en-US" sz="2000" b="1" baseline="-25000" dirty="0" err="1"/>
              <a:t>MSE:minMSE</a:t>
            </a:r>
            <a:r>
              <a:rPr lang="en-US" sz="2000" b="1" baseline="-25000" dirty="0"/>
              <a:t> = 0.3695</a:t>
            </a:r>
          </a:p>
        </p:txBody>
      </p:sp>
      <p:sp>
        <p:nvSpPr>
          <p:cNvPr id="33" name="TextBox 32">
            <a:extLst>
              <a:ext uri="{FF2B5EF4-FFF2-40B4-BE49-F238E27FC236}">
                <a16:creationId xmlns:a16="http://schemas.microsoft.com/office/drawing/2014/main" id="{CE2A0C26-661C-6146-AA50-361EB6693695}"/>
              </a:ext>
            </a:extLst>
          </p:cNvPr>
          <p:cNvSpPr txBox="1"/>
          <p:nvPr/>
        </p:nvSpPr>
        <p:spPr>
          <a:xfrm>
            <a:off x="7348201" y="2685940"/>
            <a:ext cx="1672104" cy="502702"/>
          </a:xfrm>
          <a:prstGeom prst="rect">
            <a:avLst/>
          </a:prstGeom>
          <a:noFill/>
        </p:spPr>
        <p:txBody>
          <a:bodyPr wrap="square" rtlCol="0">
            <a:spAutoFit/>
          </a:bodyPr>
          <a:lstStyle/>
          <a:p>
            <a:pPr algn="ctr"/>
            <a:r>
              <a:rPr lang="en-US" sz="2000" b="1" baseline="-25000" dirty="0" err="1"/>
              <a:t>MSE:minMSE</a:t>
            </a:r>
            <a:r>
              <a:rPr lang="en-US" sz="2000" b="1" baseline="-25000" dirty="0"/>
              <a:t> = 0.2209</a:t>
            </a:r>
          </a:p>
        </p:txBody>
      </p:sp>
      <p:sp>
        <p:nvSpPr>
          <p:cNvPr id="34" name="TextBox 33">
            <a:extLst>
              <a:ext uri="{FF2B5EF4-FFF2-40B4-BE49-F238E27FC236}">
                <a16:creationId xmlns:a16="http://schemas.microsoft.com/office/drawing/2014/main" id="{F12EA6DA-299C-974E-B39D-2877F7B5559B}"/>
              </a:ext>
            </a:extLst>
          </p:cNvPr>
          <p:cNvSpPr txBox="1"/>
          <p:nvPr/>
        </p:nvSpPr>
        <p:spPr>
          <a:xfrm>
            <a:off x="2891118" y="5374896"/>
            <a:ext cx="1672104" cy="502702"/>
          </a:xfrm>
          <a:prstGeom prst="rect">
            <a:avLst/>
          </a:prstGeom>
          <a:noFill/>
        </p:spPr>
        <p:txBody>
          <a:bodyPr wrap="square" rtlCol="0">
            <a:spAutoFit/>
          </a:bodyPr>
          <a:lstStyle/>
          <a:p>
            <a:pPr algn="ctr"/>
            <a:r>
              <a:rPr lang="en-US" sz="2000" b="1" baseline="-25000" dirty="0" err="1"/>
              <a:t>MSE:minMSE</a:t>
            </a:r>
            <a:r>
              <a:rPr lang="en-US" sz="2000" b="1" baseline="-25000" dirty="0"/>
              <a:t> = 0.5337</a:t>
            </a:r>
          </a:p>
        </p:txBody>
      </p:sp>
      <p:sp>
        <p:nvSpPr>
          <p:cNvPr id="35" name="TextBox 34">
            <a:extLst>
              <a:ext uri="{FF2B5EF4-FFF2-40B4-BE49-F238E27FC236}">
                <a16:creationId xmlns:a16="http://schemas.microsoft.com/office/drawing/2014/main" id="{FF3C6726-A523-C640-B515-B071718B9FBF}"/>
              </a:ext>
            </a:extLst>
          </p:cNvPr>
          <p:cNvSpPr txBox="1"/>
          <p:nvPr/>
        </p:nvSpPr>
        <p:spPr>
          <a:xfrm>
            <a:off x="7348201" y="5374896"/>
            <a:ext cx="1672104" cy="502702"/>
          </a:xfrm>
          <a:prstGeom prst="rect">
            <a:avLst/>
          </a:prstGeom>
          <a:noFill/>
        </p:spPr>
        <p:txBody>
          <a:bodyPr wrap="square" rtlCol="0">
            <a:spAutoFit/>
          </a:bodyPr>
          <a:lstStyle/>
          <a:p>
            <a:pPr algn="ctr"/>
            <a:r>
              <a:rPr lang="en-US" sz="2000" b="1" baseline="-25000" dirty="0" err="1"/>
              <a:t>MSE:minMSE</a:t>
            </a:r>
            <a:r>
              <a:rPr lang="en-US" sz="2000" b="1" baseline="-25000" dirty="0"/>
              <a:t> = 0.3662</a:t>
            </a:r>
          </a:p>
        </p:txBody>
      </p:sp>
    </p:spTree>
    <p:extLst>
      <p:ext uri="{BB962C8B-B14F-4D97-AF65-F5344CB8AC3E}">
        <p14:creationId xmlns:p14="http://schemas.microsoft.com/office/powerpoint/2010/main" val="311793419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Custom 8">
      <a:dk1>
        <a:srgbClr val="000000"/>
      </a:dk1>
      <a:lt1>
        <a:srgbClr val="FFFFFF"/>
      </a:lt1>
      <a:dk2>
        <a:srgbClr val="16693F"/>
      </a:dk2>
      <a:lt2>
        <a:srgbClr val="FFFFFF"/>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Clarity.thmx</Template>
  <TotalTime>5221</TotalTime>
  <Words>2679</Words>
  <Application>Microsoft Macintosh PowerPoint</Application>
  <PresentationFormat>On-screen Show (4:3)</PresentationFormat>
  <Paragraphs>822</Paragraphs>
  <Slides>23</Slides>
  <Notes>16</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23</vt:i4>
      </vt:variant>
    </vt:vector>
  </HeadingPairs>
  <TitlesOfParts>
    <vt:vector size="29" baseType="lpstr">
      <vt:lpstr>Arial</vt:lpstr>
      <vt:lpstr>Calibri</vt:lpstr>
      <vt:lpstr>Times New Roman</vt:lpstr>
      <vt:lpstr>Wingdings</vt:lpstr>
      <vt:lpstr>Clarity</vt:lpstr>
      <vt:lpstr>Equation</vt:lpstr>
      <vt:lpstr>Mathematical Modeling of Six Database-Derived Gene Regulatory Networks Identifies  Key Regulators and Network Properties Controlling the Early Response to Cold Shock in Saccharomyces cerevisiae</vt:lpstr>
      <vt:lpstr>Outline</vt:lpstr>
      <vt:lpstr>Outline</vt:lpstr>
      <vt:lpstr>The Dahlquist Lab Studies Cold Shock Using DNA Microarrays</vt:lpstr>
      <vt:lpstr>The Dahlquist Lab Studies Cold Shock Using DNA Microarrays</vt:lpstr>
      <vt:lpstr>In Yeast, ~250 Transcription Factors Regulate the ~6000 Genes through Combinatorial Control</vt:lpstr>
      <vt:lpstr>Outline</vt:lpstr>
      <vt:lpstr>GRNmap: Gene Regulatory Network Modeling and Parameter Estimation</vt:lpstr>
      <vt:lpstr>PowerPoint Presentation</vt:lpstr>
      <vt:lpstr>PowerPoint Presentation</vt:lpstr>
      <vt:lpstr>PowerPoint Presentation</vt:lpstr>
      <vt:lpstr>PowerPoint Presentation</vt:lpstr>
      <vt:lpstr>Outline</vt:lpstr>
      <vt:lpstr>PowerPoint Presentation</vt:lpstr>
      <vt:lpstr>PowerPoint Presentation</vt:lpstr>
      <vt:lpstr>PowerPoint Presentation</vt:lpstr>
      <vt:lpstr>PowerPoint Presentation</vt:lpstr>
      <vt:lpstr>PowerPoint Presentation</vt:lpstr>
      <vt:lpstr>PowerPoint Presentation</vt:lpstr>
      <vt:lpstr>Outline</vt:lpstr>
      <vt:lpstr>Conclusions and Future Directions</vt:lpstr>
      <vt:lpstr>PowerPoint Presentation</vt:lpstr>
      <vt:lpstr>PowerPoint Presentation</vt:lpstr>
    </vt:vector>
  </TitlesOfParts>
  <LinksUpToDate>false</LinksUpToDate>
  <SharedDoc>false</SharedDoc>
  <HyperlinksChanged>false</HyperlinksChanged>
  <AppVersion>16.0010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GRNsight</dc:title>
  <dc:creator>LMU</dc:creator>
  <cp:lastModifiedBy>Brandon Klein</cp:lastModifiedBy>
  <cp:revision>359</cp:revision>
  <cp:lastPrinted>2015-01-31T00:19:40Z</cp:lastPrinted>
  <dcterms:created xsi:type="dcterms:W3CDTF">2014-03-18T20:45:52Z</dcterms:created>
  <dcterms:modified xsi:type="dcterms:W3CDTF">2018-04-05T20:35:20Z</dcterms:modified>
</cp:coreProperties>
</file>