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oleObject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2" r:id="rId2"/>
  </p:sldIdLst>
  <p:sldSz cx="43891200" cy="32918400"/>
  <p:notesSz cx="6858000" cy="9144000"/>
  <p:defaultTextStyle>
    <a:defPPr>
      <a:defRPr lang="en-US"/>
    </a:defPPr>
    <a:lvl1pPr marL="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2pPr>
    <a:lvl3pPr marL="438912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3pPr>
    <a:lvl4pPr marL="658368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4pPr>
    <a:lvl5pPr marL="877824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5pPr>
    <a:lvl6pPr marL="1097280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6pPr>
    <a:lvl7pPr marL="1316736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7pPr>
    <a:lvl8pPr marL="1536192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8pPr>
    <a:lvl9pPr marL="1755648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>
          <p15:clr>
            <a:srgbClr val="A4A3A4"/>
          </p15:clr>
        </p15:guide>
        <p15:guide id="2" pos="138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70071"/>
    <a:srgbClr val="27CACC"/>
    <a:srgbClr val="A2BCE6"/>
    <a:srgbClr val="A2C2E6"/>
    <a:srgbClr val="91A6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0945" autoAdjust="0"/>
    <p:restoredTop sz="50000" autoAdjust="0"/>
  </p:normalViewPr>
  <p:slideViewPr>
    <p:cSldViewPr snapToGrid="0" snapToObjects="1">
      <p:cViewPr>
        <p:scale>
          <a:sx n="43" d="100"/>
          <a:sy n="43" d="100"/>
        </p:scale>
        <p:origin x="144" y="-416"/>
      </p:cViewPr>
      <p:guideLst>
        <p:guide orient="horz" pos="10368"/>
        <p:guide pos="138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user/Downloads/fitzpatrick's%20graphs%20-%20come%20up%20with%20better%20name%20(1)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user/Downloads/fitzpatrick's%20graphs%20-%20come%20up%20with%20better%20name%20(1)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user/Downloads/fitzpatrick's%20graphs%20-%20come%20up%20with%20better%20name%20(1)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user/Downloads/fitzpatrick's%20graphs%20-%20come%20up%20with%20better%20name%20(1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CIN5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db5</c:v>
          </c:tx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'db5 model data'!$S$10:$AD$10</c:f>
                <c:numCache>
                  <c:formatCode>General</c:formatCode>
                  <c:ptCount val="12"/>
                  <c:pt idx="0">
                    <c:v>0.177427583146916</c:v>
                  </c:pt>
                  <c:pt idx="1">
                    <c:v>0.238400630805079</c:v>
                  </c:pt>
                  <c:pt idx="2">
                    <c:v>0.277470948554929</c:v>
                  </c:pt>
                  <c:pt idx="3">
                    <c:v>0.307604430261025</c:v>
                  </c:pt>
                  <c:pt idx="4">
                    <c:v>0.332527249067378</c:v>
                  </c:pt>
                  <c:pt idx="5">
                    <c:v>0.354247702986714</c:v>
                  </c:pt>
                  <c:pt idx="6">
                    <c:v>0.373985776892911</c:v>
                  </c:pt>
                  <c:pt idx="7">
                    <c:v>0.392460921059383</c:v>
                  </c:pt>
                  <c:pt idx="8">
                    <c:v>0.410053808057857</c:v>
                  </c:pt>
                  <c:pt idx="9">
                    <c:v>0.426931063302343</c:v>
                  </c:pt>
                  <c:pt idx="10">
                    <c:v>0.443138922305142</c:v>
                  </c:pt>
                  <c:pt idx="11">
                    <c:v>0.458659627779632</c:v>
                  </c:pt>
                </c:numCache>
              </c:numRef>
            </c:plus>
            <c:minus>
              <c:numRef>
                <c:f>'db5 model data'!$S$10:$AD$10</c:f>
                <c:numCache>
                  <c:formatCode>General</c:formatCode>
                  <c:ptCount val="12"/>
                  <c:pt idx="0">
                    <c:v>0.177427583146916</c:v>
                  </c:pt>
                  <c:pt idx="1">
                    <c:v>0.238400630805079</c:v>
                  </c:pt>
                  <c:pt idx="2">
                    <c:v>0.277470948554929</c:v>
                  </c:pt>
                  <c:pt idx="3">
                    <c:v>0.307604430261025</c:v>
                  </c:pt>
                  <c:pt idx="4">
                    <c:v>0.332527249067378</c:v>
                  </c:pt>
                  <c:pt idx="5">
                    <c:v>0.354247702986714</c:v>
                  </c:pt>
                  <c:pt idx="6">
                    <c:v>0.373985776892911</c:v>
                  </c:pt>
                  <c:pt idx="7">
                    <c:v>0.392460921059383</c:v>
                  </c:pt>
                  <c:pt idx="8">
                    <c:v>0.410053808057857</c:v>
                  </c:pt>
                  <c:pt idx="9">
                    <c:v>0.426931063302343</c:v>
                  </c:pt>
                  <c:pt idx="10">
                    <c:v>0.443138922305142</c:v>
                  </c:pt>
                  <c:pt idx="11">
                    <c:v>0.458659627779632</c:v>
                  </c:pt>
                </c:numCache>
              </c:numRef>
            </c:minus>
          </c:errBars>
          <c:cat>
            <c:numRef>
              <c:f>'db5 model data'!$R$1:$AD$1</c:f>
              <c:numCache>
                <c:formatCode>General</c:formatCode>
                <c:ptCount val="13"/>
                <c:pt idx="0">
                  <c:v>0.0</c:v>
                </c:pt>
                <c:pt idx="1">
                  <c:v>5.0</c:v>
                </c:pt>
                <c:pt idx="2">
                  <c:v>10.0</c:v>
                </c:pt>
                <c:pt idx="3">
                  <c:v>15.0</c:v>
                </c:pt>
                <c:pt idx="4">
                  <c:v>20.0</c:v>
                </c:pt>
                <c:pt idx="5">
                  <c:v>25.0</c:v>
                </c:pt>
                <c:pt idx="6">
                  <c:v>30.0</c:v>
                </c:pt>
                <c:pt idx="7">
                  <c:v>35.0</c:v>
                </c:pt>
                <c:pt idx="8">
                  <c:v>40.0</c:v>
                </c:pt>
                <c:pt idx="9">
                  <c:v>45.0</c:v>
                </c:pt>
                <c:pt idx="10">
                  <c:v>50.0</c:v>
                </c:pt>
                <c:pt idx="11">
                  <c:v>55.0</c:v>
                </c:pt>
                <c:pt idx="12">
                  <c:v>60.0</c:v>
                </c:pt>
              </c:numCache>
            </c:numRef>
          </c:cat>
          <c:val>
            <c:numRef>
              <c:f>'db5 model data'!$R$2:$AD$2</c:f>
              <c:numCache>
                <c:formatCode>General</c:formatCode>
                <c:ptCount val="13"/>
                <c:pt idx="0">
                  <c:v>0.0</c:v>
                </c:pt>
                <c:pt idx="1">
                  <c:v>0.452632793</c:v>
                </c:pt>
                <c:pt idx="2">
                  <c:v>0.616575586666667</c:v>
                </c:pt>
                <c:pt idx="3">
                  <c:v>0.770825926</c:v>
                </c:pt>
                <c:pt idx="4">
                  <c:v>0.923686688166667</c:v>
                </c:pt>
                <c:pt idx="5">
                  <c:v>1.059638778</c:v>
                </c:pt>
                <c:pt idx="6">
                  <c:v>1.172288370666666</c:v>
                </c:pt>
                <c:pt idx="7">
                  <c:v>1.262680379</c:v>
                </c:pt>
                <c:pt idx="8">
                  <c:v>1.334703572833333</c:v>
                </c:pt>
                <c:pt idx="9">
                  <c:v>1.392541362833333</c:v>
                </c:pt>
                <c:pt idx="10">
                  <c:v>1.439758510333333</c:v>
                </c:pt>
                <c:pt idx="11">
                  <c:v>1.47910174</c:v>
                </c:pt>
                <c:pt idx="12">
                  <c:v>1.512574771666667</c:v>
                </c:pt>
              </c:numCache>
            </c:numRef>
          </c:val>
          <c:smooth val="0"/>
        </c:ser>
        <c:ser>
          <c:idx val="1"/>
          <c:order val="1"/>
          <c:tx>
            <c:v>dHMO1-CIN5</c:v>
          </c:tx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'dhmo1-cin5 model data'!$R$5:$AD$5</c:f>
                <c:numCache>
                  <c:formatCode>General</c:formatCode>
                  <c:ptCount val="13"/>
                  <c:pt idx="0">
                    <c:v>0.0</c:v>
                  </c:pt>
                  <c:pt idx="1">
                    <c:v>0.169027088910385</c:v>
                  </c:pt>
                  <c:pt idx="2">
                    <c:v>0.276725364392284</c:v>
                  </c:pt>
                  <c:pt idx="3">
                    <c:v>0.380575417061011</c:v>
                  </c:pt>
                  <c:pt idx="4">
                    <c:v>0.477079743169063</c:v>
                  </c:pt>
                  <c:pt idx="5">
                    <c:v>0.560424210223114</c:v>
                  </c:pt>
                  <c:pt idx="6">
                    <c:v>0.6294348921821</c:v>
                  </c:pt>
                  <c:pt idx="7">
                    <c:v>0.685713844946176</c:v>
                  </c:pt>
                  <c:pt idx="8">
                    <c:v>0.731666444436736</c:v>
                  </c:pt>
                  <c:pt idx="9">
                    <c:v>0.769598076066875</c:v>
                  </c:pt>
                  <c:pt idx="10">
                    <c:v>0.801405442123469</c:v>
                  </c:pt>
                  <c:pt idx="11">
                    <c:v>0.828538854756387</c:v>
                  </c:pt>
                  <c:pt idx="12">
                    <c:v>0.852064344547794</c:v>
                  </c:pt>
                </c:numCache>
              </c:numRef>
            </c:plus>
            <c:minus>
              <c:numRef>
                <c:f>'dhmo1-cin5 model data'!$R$5:$AD$5</c:f>
                <c:numCache>
                  <c:formatCode>General</c:formatCode>
                  <c:ptCount val="13"/>
                  <c:pt idx="0">
                    <c:v>0.0</c:v>
                  </c:pt>
                  <c:pt idx="1">
                    <c:v>0.169027088910385</c:v>
                  </c:pt>
                  <c:pt idx="2">
                    <c:v>0.276725364392284</c:v>
                  </c:pt>
                  <c:pt idx="3">
                    <c:v>0.380575417061011</c:v>
                  </c:pt>
                  <c:pt idx="4">
                    <c:v>0.477079743169063</c:v>
                  </c:pt>
                  <c:pt idx="5">
                    <c:v>0.560424210223114</c:v>
                  </c:pt>
                  <c:pt idx="6">
                    <c:v>0.6294348921821</c:v>
                  </c:pt>
                  <c:pt idx="7">
                    <c:v>0.685713844946176</c:v>
                  </c:pt>
                  <c:pt idx="8">
                    <c:v>0.731666444436736</c:v>
                  </c:pt>
                  <c:pt idx="9">
                    <c:v>0.769598076066875</c:v>
                  </c:pt>
                  <c:pt idx="10">
                    <c:v>0.801405442123469</c:v>
                  </c:pt>
                  <c:pt idx="11">
                    <c:v>0.828538854756387</c:v>
                  </c:pt>
                  <c:pt idx="12">
                    <c:v>0.852064344547794</c:v>
                  </c:pt>
                </c:numCache>
              </c:numRef>
            </c:minus>
          </c:errBars>
          <c:val>
            <c:numRef>
              <c:f>'dhmo1-cin5 model data'!$R$2:$AD$2</c:f>
              <c:numCache>
                <c:formatCode>General</c:formatCode>
                <c:ptCount val="13"/>
                <c:pt idx="0">
                  <c:v>0.0</c:v>
                </c:pt>
                <c:pt idx="1">
                  <c:v>0.337983383</c:v>
                </c:pt>
                <c:pt idx="2">
                  <c:v>0.5345341225</c:v>
                </c:pt>
                <c:pt idx="3">
                  <c:v>0.7189778275</c:v>
                </c:pt>
                <c:pt idx="4">
                  <c:v>0.892554248</c:v>
                </c:pt>
                <c:pt idx="5">
                  <c:v>1.044312004</c:v>
                </c:pt>
                <c:pt idx="6">
                  <c:v>1.170249981</c:v>
                </c:pt>
                <c:pt idx="7">
                  <c:v>1.272108128333333</c:v>
                </c:pt>
                <c:pt idx="8">
                  <c:v>1.3538709965</c:v>
                </c:pt>
                <c:pt idx="9">
                  <c:v>1.4197799695</c:v>
                </c:pt>
                <c:pt idx="10">
                  <c:v>1.473523199666667</c:v>
                </c:pt>
                <c:pt idx="11">
                  <c:v>1.518027667666667</c:v>
                </c:pt>
                <c:pt idx="12">
                  <c:v>1.555505734666667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2013101136"/>
        <c:axId val="-2066923552"/>
      </c:lineChart>
      <c:catAx>
        <c:axId val="-20131011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after coldshock (min)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66923552"/>
        <c:crosses val="autoZero"/>
        <c:auto val="1"/>
        <c:lblAlgn val="ctr"/>
        <c:lblOffset val="100"/>
        <c:noMultiLvlLbl val="0"/>
      </c:catAx>
      <c:valAx>
        <c:axId val="-206692355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Optimized expression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1310113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MSN2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db5</c:v>
          </c:tx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'db5 model data'!$R$13:$AD$13</c:f>
                <c:numCache>
                  <c:formatCode>General</c:formatCode>
                  <c:ptCount val="13"/>
                  <c:pt idx="0">
                    <c:v>0.0</c:v>
                  </c:pt>
                  <c:pt idx="1">
                    <c:v>0.0913939259635799</c:v>
                  </c:pt>
                  <c:pt idx="2">
                    <c:v>0.126549681317816</c:v>
                  </c:pt>
                  <c:pt idx="3">
                    <c:v>0.151730491209445</c:v>
                  </c:pt>
                  <c:pt idx="4">
                    <c:v>0.173608263637824</c:v>
                  </c:pt>
                  <c:pt idx="5">
                    <c:v>0.193937981593123</c:v>
                  </c:pt>
                  <c:pt idx="6">
                    <c:v>0.213423693311779</c:v>
                  </c:pt>
                  <c:pt idx="7">
                    <c:v>0.232392234624873</c:v>
                  </c:pt>
                  <c:pt idx="8">
                    <c:v>0.251066514326955</c:v>
                  </c:pt>
                  <c:pt idx="9">
                    <c:v>0.269601448524403</c:v>
                  </c:pt>
                  <c:pt idx="10">
                    <c:v>0.288094903308102</c:v>
                  </c:pt>
                  <c:pt idx="11">
                    <c:v>0.306599898127386</c:v>
                  </c:pt>
                  <c:pt idx="12">
                    <c:v>0.325131277624842</c:v>
                  </c:pt>
                </c:numCache>
              </c:numRef>
            </c:plus>
            <c:minus>
              <c:numRef>
                <c:f>'db5 model data'!$R$13:$AD$13</c:f>
                <c:numCache>
                  <c:formatCode>General</c:formatCode>
                  <c:ptCount val="13"/>
                  <c:pt idx="0">
                    <c:v>0.0</c:v>
                  </c:pt>
                  <c:pt idx="1">
                    <c:v>0.0913939259635799</c:v>
                  </c:pt>
                  <c:pt idx="2">
                    <c:v>0.126549681317816</c:v>
                  </c:pt>
                  <c:pt idx="3">
                    <c:v>0.151730491209445</c:v>
                  </c:pt>
                  <c:pt idx="4">
                    <c:v>0.173608263637824</c:v>
                  </c:pt>
                  <c:pt idx="5">
                    <c:v>0.193937981593123</c:v>
                  </c:pt>
                  <c:pt idx="6">
                    <c:v>0.213423693311779</c:v>
                  </c:pt>
                  <c:pt idx="7">
                    <c:v>0.232392234624873</c:v>
                  </c:pt>
                  <c:pt idx="8">
                    <c:v>0.251066514326955</c:v>
                  </c:pt>
                  <c:pt idx="9">
                    <c:v>0.269601448524403</c:v>
                  </c:pt>
                  <c:pt idx="10">
                    <c:v>0.288094903308102</c:v>
                  </c:pt>
                  <c:pt idx="11">
                    <c:v>0.306599898127386</c:v>
                  </c:pt>
                  <c:pt idx="12">
                    <c:v>0.325131277624842</c:v>
                  </c:pt>
                </c:numCache>
              </c:numRef>
            </c:minus>
          </c:errBars>
          <c:cat>
            <c:numRef>
              <c:f>'db5 model data'!$R$1:$AD$1</c:f>
              <c:numCache>
                <c:formatCode>General</c:formatCode>
                <c:ptCount val="13"/>
                <c:pt idx="0">
                  <c:v>0.0</c:v>
                </c:pt>
                <c:pt idx="1">
                  <c:v>5.0</c:v>
                </c:pt>
                <c:pt idx="2">
                  <c:v>10.0</c:v>
                </c:pt>
                <c:pt idx="3">
                  <c:v>15.0</c:v>
                </c:pt>
                <c:pt idx="4">
                  <c:v>20.0</c:v>
                </c:pt>
                <c:pt idx="5">
                  <c:v>25.0</c:v>
                </c:pt>
                <c:pt idx="6">
                  <c:v>30.0</c:v>
                </c:pt>
                <c:pt idx="7">
                  <c:v>35.0</c:v>
                </c:pt>
                <c:pt idx="8">
                  <c:v>40.0</c:v>
                </c:pt>
                <c:pt idx="9">
                  <c:v>45.0</c:v>
                </c:pt>
                <c:pt idx="10">
                  <c:v>50.0</c:v>
                </c:pt>
                <c:pt idx="11">
                  <c:v>55.0</c:v>
                </c:pt>
                <c:pt idx="12">
                  <c:v>60.0</c:v>
                </c:pt>
              </c:numCache>
            </c:numRef>
          </c:cat>
          <c:val>
            <c:numRef>
              <c:f>'db5 model data'!$R$3:$AD$3</c:f>
              <c:numCache>
                <c:formatCode>General</c:formatCode>
                <c:ptCount val="13"/>
                <c:pt idx="0">
                  <c:v>0.0</c:v>
                </c:pt>
                <c:pt idx="1">
                  <c:v>0.187541631666667</c:v>
                </c:pt>
                <c:pt idx="2">
                  <c:v>0.344781566833333</c:v>
                </c:pt>
                <c:pt idx="3">
                  <c:v>0.480704772333333</c:v>
                </c:pt>
                <c:pt idx="4">
                  <c:v>0.6009939865</c:v>
                </c:pt>
                <c:pt idx="5">
                  <c:v>0.7094390415</c:v>
                </c:pt>
                <c:pt idx="6">
                  <c:v>0.808662779166667</c:v>
                </c:pt>
                <c:pt idx="7">
                  <c:v>0.900524530333333</c:v>
                </c:pt>
                <c:pt idx="8">
                  <c:v>0.9863579715</c:v>
                </c:pt>
                <c:pt idx="9">
                  <c:v>1.067118397333333</c:v>
                </c:pt>
                <c:pt idx="10">
                  <c:v>1.1434783575</c:v>
                </c:pt>
                <c:pt idx="11">
                  <c:v>1.215893278333333</c:v>
                </c:pt>
                <c:pt idx="12">
                  <c:v>1.284649803333333</c:v>
                </c:pt>
              </c:numCache>
            </c:numRef>
          </c:val>
          <c:smooth val="0"/>
        </c:ser>
        <c:ser>
          <c:idx val="1"/>
          <c:order val="1"/>
          <c:tx>
            <c:v>dHMO1-MSN2</c:v>
          </c:tx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'dhmo1-msn2 data'!$R$5:$AD$5</c:f>
                <c:numCache>
                  <c:formatCode>General</c:formatCode>
                  <c:ptCount val="13"/>
                  <c:pt idx="0">
                    <c:v>0.0</c:v>
                  </c:pt>
                  <c:pt idx="1">
                    <c:v>1.60480113001898E-7</c:v>
                  </c:pt>
                  <c:pt idx="2">
                    <c:v>6.60820701867546E-7</c:v>
                  </c:pt>
                  <c:pt idx="3">
                    <c:v>7.40510733885331E-6</c:v>
                  </c:pt>
                  <c:pt idx="4">
                    <c:v>5.87044153932297E-6</c:v>
                  </c:pt>
                  <c:pt idx="5">
                    <c:v>7.01034066693439E-6</c:v>
                  </c:pt>
                  <c:pt idx="6">
                    <c:v>1.92690162349646E-6</c:v>
                  </c:pt>
                  <c:pt idx="7">
                    <c:v>1.02946102413105E-7</c:v>
                  </c:pt>
                  <c:pt idx="8">
                    <c:v>1.88822050273343E-7</c:v>
                  </c:pt>
                  <c:pt idx="9">
                    <c:v>5.0385143312728E-7</c:v>
                  </c:pt>
                  <c:pt idx="10">
                    <c:v>1.52422767328702E-7</c:v>
                  </c:pt>
                  <c:pt idx="11">
                    <c:v>6.14024972249372E-8</c:v>
                  </c:pt>
                  <c:pt idx="12">
                    <c:v>6.35098417487942E-8</c:v>
                  </c:pt>
                </c:numCache>
              </c:numRef>
            </c:plus>
            <c:minus>
              <c:numRef>
                <c:f>'dhmo1-msn2 data'!$R$5:$AD$5</c:f>
                <c:numCache>
                  <c:formatCode>General</c:formatCode>
                  <c:ptCount val="13"/>
                  <c:pt idx="0">
                    <c:v>0.0</c:v>
                  </c:pt>
                  <c:pt idx="1">
                    <c:v>1.60480113001898E-7</c:v>
                  </c:pt>
                  <c:pt idx="2">
                    <c:v>6.60820701867546E-7</c:v>
                  </c:pt>
                  <c:pt idx="3">
                    <c:v>7.40510733885331E-6</c:v>
                  </c:pt>
                  <c:pt idx="4">
                    <c:v>5.87044153932297E-6</c:v>
                  </c:pt>
                  <c:pt idx="5">
                    <c:v>7.01034066693439E-6</c:v>
                  </c:pt>
                  <c:pt idx="6">
                    <c:v>1.92690162349646E-6</c:v>
                  </c:pt>
                  <c:pt idx="7">
                    <c:v>1.02946102413105E-7</c:v>
                  </c:pt>
                  <c:pt idx="8">
                    <c:v>1.88822050273343E-7</c:v>
                  </c:pt>
                  <c:pt idx="9">
                    <c:v>5.0385143312728E-7</c:v>
                  </c:pt>
                  <c:pt idx="10">
                    <c:v>1.52422767328702E-7</c:v>
                  </c:pt>
                  <c:pt idx="11">
                    <c:v>6.14024972249372E-8</c:v>
                  </c:pt>
                  <c:pt idx="12">
                    <c:v>6.35098417487942E-8</c:v>
                  </c:pt>
                </c:numCache>
              </c:numRef>
            </c:minus>
          </c:errBars>
          <c:val>
            <c:numRef>
              <c:f>'dhmo1-msn2 data'!$R$2:$AD$2</c:f>
              <c:numCache>
                <c:formatCode>General</c:formatCode>
                <c:ptCount val="13"/>
                <c:pt idx="0">
                  <c:v>0.0</c:v>
                </c:pt>
                <c:pt idx="1">
                  <c:v>0.637128377666667</c:v>
                </c:pt>
                <c:pt idx="2">
                  <c:v>0.650669201</c:v>
                </c:pt>
                <c:pt idx="3">
                  <c:v>0.5589904755</c:v>
                </c:pt>
                <c:pt idx="4">
                  <c:v>0.464698827666667</c:v>
                </c:pt>
                <c:pt idx="5">
                  <c:v>0.391807284333333</c:v>
                </c:pt>
                <c:pt idx="6">
                  <c:v>0.341293135333333</c:v>
                </c:pt>
                <c:pt idx="7">
                  <c:v>0.3081411965</c:v>
                </c:pt>
                <c:pt idx="8">
                  <c:v>0.286997867833333</c:v>
                </c:pt>
                <c:pt idx="9">
                  <c:v>0.273717328666667</c:v>
                </c:pt>
                <c:pt idx="10">
                  <c:v>0.2654432285</c:v>
                </c:pt>
                <c:pt idx="11">
                  <c:v>0.260310770666667</c:v>
                </c:pt>
                <c:pt idx="12">
                  <c:v>0.2571344845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871524304"/>
        <c:axId val="1871478096"/>
      </c:lineChart>
      <c:catAx>
        <c:axId val="18715243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after coldshock (min)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871478096"/>
        <c:crosses val="autoZero"/>
        <c:auto val="1"/>
        <c:lblAlgn val="ctr"/>
        <c:lblOffset val="100"/>
        <c:noMultiLvlLbl val="0"/>
      </c:catAx>
      <c:valAx>
        <c:axId val="187147809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Optimized expression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87152430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YOX1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db5</c:v>
          </c:tx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'db5 model data'!$R$12:$AD$12</c:f>
                <c:numCache>
                  <c:formatCode>General</c:formatCode>
                  <c:ptCount val="13"/>
                  <c:pt idx="0">
                    <c:v>0.0</c:v>
                  </c:pt>
                  <c:pt idx="1">
                    <c:v>0.119469844312642</c:v>
                  </c:pt>
                  <c:pt idx="2">
                    <c:v>0.1093500605846</c:v>
                  </c:pt>
                  <c:pt idx="3">
                    <c:v>0.109487628358404</c:v>
                  </c:pt>
                  <c:pt idx="4">
                    <c:v>0.124230102290117</c:v>
                  </c:pt>
                  <c:pt idx="5">
                    <c:v>0.141460183942346</c:v>
                  </c:pt>
                  <c:pt idx="6">
                    <c:v>0.156517671487233</c:v>
                  </c:pt>
                  <c:pt idx="7">
                    <c:v>0.168849058971834</c:v>
                  </c:pt>
                  <c:pt idx="8">
                    <c:v>0.178744114345217</c:v>
                  </c:pt>
                  <c:pt idx="9">
                    <c:v>0.186624708177828</c:v>
                  </c:pt>
                  <c:pt idx="10">
                    <c:v>0.192799793138819</c:v>
                  </c:pt>
                  <c:pt idx="11">
                    <c:v>0.197464415773774</c:v>
                  </c:pt>
                  <c:pt idx="12">
                    <c:v>0.200765874999389</c:v>
                  </c:pt>
                </c:numCache>
              </c:numRef>
            </c:plus>
            <c:minus>
              <c:numRef>
                <c:f>'db5 model data'!$R$12:$AD$12</c:f>
                <c:numCache>
                  <c:formatCode>General</c:formatCode>
                  <c:ptCount val="13"/>
                  <c:pt idx="0">
                    <c:v>0.0</c:v>
                  </c:pt>
                  <c:pt idx="1">
                    <c:v>0.119469844312642</c:v>
                  </c:pt>
                  <c:pt idx="2">
                    <c:v>0.1093500605846</c:v>
                  </c:pt>
                  <c:pt idx="3">
                    <c:v>0.109487628358404</c:v>
                  </c:pt>
                  <c:pt idx="4">
                    <c:v>0.124230102290117</c:v>
                  </c:pt>
                  <c:pt idx="5">
                    <c:v>0.141460183942346</c:v>
                  </c:pt>
                  <c:pt idx="6">
                    <c:v>0.156517671487233</c:v>
                  </c:pt>
                  <c:pt idx="7">
                    <c:v>0.168849058971834</c:v>
                  </c:pt>
                  <c:pt idx="8">
                    <c:v>0.178744114345217</c:v>
                  </c:pt>
                  <c:pt idx="9">
                    <c:v>0.186624708177828</c:v>
                  </c:pt>
                  <c:pt idx="10">
                    <c:v>0.192799793138819</c:v>
                  </c:pt>
                  <c:pt idx="11">
                    <c:v>0.197464415773774</c:v>
                  </c:pt>
                  <c:pt idx="12">
                    <c:v>0.200765874999389</c:v>
                  </c:pt>
                </c:numCache>
              </c:numRef>
            </c:minus>
          </c:errBars>
          <c:cat>
            <c:numRef>
              <c:f>'db5 model data'!$R$1:$AD$1</c:f>
              <c:numCache>
                <c:formatCode>General</c:formatCode>
                <c:ptCount val="13"/>
                <c:pt idx="0">
                  <c:v>0.0</c:v>
                </c:pt>
                <c:pt idx="1">
                  <c:v>5.0</c:v>
                </c:pt>
                <c:pt idx="2">
                  <c:v>10.0</c:v>
                </c:pt>
                <c:pt idx="3">
                  <c:v>15.0</c:v>
                </c:pt>
                <c:pt idx="4">
                  <c:v>20.0</c:v>
                </c:pt>
                <c:pt idx="5">
                  <c:v>25.0</c:v>
                </c:pt>
                <c:pt idx="6">
                  <c:v>30.0</c:v>
                </c:pt>
                <c:pt idx="7">
                  <c:v>35.0</c:v>
                </c:pt>
                <c:pt idx="8">
                  <c:v>40.0</c:v>
                </c:pt>
                <c:pt idx="9">
                  <c:v>45.0</c:v>
                </c:pt>
                <c:pt idx="10">
                  <c:v>50.0</c:v>
                </c:pt>
                <c:pt idx="11">
                  <c:v>55.0</c:v>
                </c:pt>
                <c:pt idx="12">
                  <c:v>60.0</c:v>
                </c:pt>
              </c:numCache>
            </c:numRef>
          </c:cat>
          <c:val>
            <c:numRef>
              <c:f>'db5 model data'!$R$4:$AD$4</c:f>
              <c:numCache>
                <c:formatCode>General</c:formatCode>
                <c:ptCount val="13"/>
                <c:pt idx="0">
                  <c:v>0.0</c:v>
                </c:pt>
                <c:pt idx="1">
                  <c:v>-0.8094600005</c:v>
                </c:pt>
                <c:pt idx="2">
                  <c:v>-1.142518454333334</c:v>
                </c:pt>
                <c:pt idx="3">
                  <c:v>-1.002073092166667</c:v>
                </c:pt>
                <c:pt idx="4">
                  <c:v>-0.769844194333333</c:v>
                </c:pt>
                <c:pt idx="5">
                  <c:v>-0.580046076166667</c:v>
                </c:pt>
                <c:pt idx="6">
                  <c:v>-0.447448412166667</c:v>
                </c:pt>
                <c:pt idx="7">
                  <c:v>-0.358446588833333</c:v>
                </c:pt>
                <c:pt idx="8">
                  <c:v>-0.299039975833333</c:v>
                </c:pt>
                <c:pt idx="9">
                  <c:v>-0.259159966666667</c:v>
                </c:pt>
                <c:pt idx="10">
                  <c:v>-0.232117025166667</c:v>
                </c:pt>
                <c:pt idx="11">
                  <c:v>-0.213809206666667</c:v>
                </c:pt>
                <c:pt idx="12">
                  <c:v>-0.201702814833333</c:v>
                </c:pt>
              </c:numCache>
            </c:numRef>
          </c:val>
          <c:smooth val="0"/>
        </c:ser>
        <c:ser>
          <c:idx val="1"/>
          <c:order val="1"/>
          <c:tx>
            <c:v>dHMO1-YOX1</c:v>
          </c:tx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'dhmo1-msn2 data'!$R$5:$AD$5</c:f>
                <c:numCache>
                  <c:formatCode>General</c:formatCode>
                  <c:ptCount val="13"/>
                  <c:pt idx="0">
                    <c:v>0.0</c:v>
                  </c:pt>
                  <c:pt idx="1">
                    <c:v>1.60480113001898E-7</c:v>
                  </c:pt>
                  <c:pt idx="2">
                    <c:v>6.60820701867546E-7</c:v>
                  </c:pt>
                  <c:pt idx="3">
                    <c:v>7.40510733885331E-6</c:v>
                  </c:pt>
                  <c:pt idx="4">
                    <c:v>5.87044153932297E-6</c:v>
                  </c:pt>
                  <c:pt idx="5">
                    <c:v>7.01034066693439E-6</c:v>
                  </c:pt>
                  <c:pt idx="6">
                    <c:v>1.92690162349646E-6</c:v>
                  </c:pt>
                  <c:pt idx="7">
                    <c:v>1.02946102413105E-7</c:v>
                  </c:pt>
                  <c:pt idx="8">
                    <c:v>1.88822050273343E-7</c:v>
                  </c:pt>
                  <c:pt idx="9">
                    <c:v>5.0385143312728E-7</c:v>
                  </c:pt>
                  <c:pt idx="10">
                    <c:v>1.52422767328702E-7</c:v>
                  </c:pt>
                  <c:pt idx="11">
                    <c:v>6.14024972249372E-8</c:v>
                  </c:pt>
                  <c:pt idx="12">
                    <c:v>6.35098417487942E-8</c:v>
                  </c:pt>
                </c:numCache>
              </c:numRef>
            </c:plus>
            <c:minus>
              <c:numRef>
                <c:f>'dhmo1-msn2 data'!$R$5:$AD$5</c:f>
                <c:numCache>
                  <c:formatCode>General</c:formatCode>
                  <c:ptCount val="13"/>
                  <c:pt idx="0">
                    <c:v>0.0</c:v>
                  </c:pt>
                  <c:pt idx="1">
                    <c:v>1.60480113001898E-7</c:v>
                  </c:pt>
                  <c:pt idx="2">
                    <c:v>6.60820701867546E-7</c:v>
                  </c:pt>
                  <c:pt idx="3">
                    <c:v>7.40510733885331E-6</c:v>
                  </c:pt>
                  <c:pt idx="4">
                    <c:v>5.87044153932297E-6</c:v>
                  </c:pt>
                  <c:pt idx="5">
                    <c:v>7.01034066693439E-6</c:v>
                  </c:pt>
                  <c:pt idx="6">
                    <c:v>1.92690162349646E-6</c:v>
                  </c:pt>
                  <c:pt idx="7">
                    <c:v>1.02946102413105E-7</c:v>
                  </c:pt>
                  <c:pt idx="8">
                    <c:v>1.88822050273343E-7</c:v>
                  </c:pt>
                  <c:pt idx="9">
                    <c:v>5.0385143312728E-7</c:v>
                  </c:pt>
                  <c:pt idx="10">
                    <c:v>1.52422767328702E-7</c:v>
                  </c:pt>
                  <c:pt idx="11">
                    <c:v>6.14024972249372E-8</c:v>
                  </c:pt>
                  <c:pt idx="12">
                    <c:v>6.35098417487942E-8</c:v>
                  </c:pt>
                </c:numCache>
              </c:numRef>
            </c:minus>
          </c:errBars>
          <c:val>
            <c:numRef>
              <c:f>'dhmo1-yox1'!$R$2:$AD$2</c:f>
              <c:numCache>
                <c:formatCode>General</c:formatCode>
                <c:ptCount val="13"/>
                <c:pt idx="0">
                  <c:v>0.0</c:v>
                </c:pt>
                <c:pt idx="1">
                  <c:v>-0.97074548528807</c:v>
                </c:pt>
                <c:pt idx="2">
                  <c:v>-1.105012852082804</c:v>
                </c:pt>
                <c:pt idx="3">
                  <c:v>-0.942420564582222</c:v>
                </c:pt>
                <c:pt idx="4">
                  <c:v>-0.756437078492369</c:v>
                </c:pt>
                <c:pt idx="5">
                  <c:v>-0.607559425979056</c:v>
                </c:pt>
                <c:pt idx="6">
                  <c:v>-0.497263590615619</c:v>
                </c:pt>
                <c:pt idx="7">
                  <c:v>-0.415972594555622</c:v>
                </c:pt>
                <c:pt idx="8">
                  <c:v>-0.354619334846032</c:v>
                </c:pt>
                <c:pt idx="9">
                  <c:v>-0.306554425814349</c:v>
                </c:pt>
                <c:pt idx="10">
                  <c:v>-0.267341769045981</c:v>
                </c:pt>
                <c:pt idx="11">
                  <c:v>-0.234160915195432</c:v>
                </c:pt>
                <c:pt idx="12">
                  <c:v>-0.205270119524559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915602320"/>
        <c:axId val="1915605440"/>
      </c:lineChart>
      <c:catAx>
        <c:axId val="191560232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after coldshock (min)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915605440"/>
        <c:crosses val="autoZero"/>
        <c:auto val="1"/>
        <c:lblAlgn val="ctr"/>
        <c:lblOffset val="100"/>
        <c:noMultiLvlLbl val="0"/>
      </c:catAx>
      <c:valAx>
        <c:axId val="191560544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Optimized expression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91560232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ACE2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45800139180072"/>
          <c:y val="0.186963367404481"/>
          <c:w val="0.591936570104649"/>
          <c:h val="0.716815800579783"/>
        </c:manualLayout>
      </c:layout>
      <c:lineChart>
        <c:grouping val="standard"/>
        <c:varyColors val="0"/>
        <c:ser>
          <c:idx val="0"/>
          <c:order val="0"/>
          <c:tx>
            <c:v>db5</c:v>
          </c:tx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'db5 model data'!$R$15:$AD$15</c:f>
                <c:numCache>
                  <c:formatCode>General</c:formatCode>
                  <c:ptCount val="13"/>
                  <c:pt idx="0">
                    <c:v>0.0</c:v>
                  </c:pt>
                  <c:pt idx="1">
                    <c:v>0.0971964588549308</c:v>
                  </c:pt>
                  <c:pt idx="2">
                    <c:v>0.172710911505737</c:v>
                  </c:pt>
                  <c:pt idx="3">
                    <c:v>0.226673753599467</c:v>
                  </c:pt>
                  <c:pt idx="4">
                    <c:v>0.263254851220403</c:v>
                  </c:pt>
                  <c:pt idx="5">
                    <c:v>0.287391242879944</c:v>
                  </c:pt>
                  <c:pt idx="6">
                    <c:v>0.303185359068432</c:v>
                  </c:pt>
                  <c:pt idx="7">
                    <c:v>0.313568113548299</c:v>
                  </c:pt>
                  <c:pt idx="8">
                    <c:v>0.320478352078409</c:v>
                  </c:pt>
                  <c:pt idx="9">
                    <c:v>0.325156560686406</c:v>
                  </c:pt>
                  <c:pt idx="10">
                    <c:v>0.328383299489166</c:v>
                  </c:pt>
                  <c:pt idx="11">
                    <c:v>0.330650256685599</c:v>
                  </c:pt>
                  <c:pt idx="12">
                    <c:v>0.332270236933196</c:v>
                  </c:pt>
                </c:numCache>
              </c:numRef>
            </c:plus>
            <c:minus>
              <c:numRef>
                <c:f>'db5 model data'!$R$15:$AD$15</c:f>
                <c:numCache>
                  <c:formatCode>General</c:formatCode>
                  <c:ptCount val="13"/>
                  <c:pt idx="0">
                    <c:v>0.0</c:v>
                  </c:pt>
                  <c:pt idx="1">
                    <c:v>0.0971964588549308</c:v>
                  </c:pt>
                  <c:pt idx="2">
                    <c:v>0.172710911505737</c:v>
                  </c:pt>
                  <c:pt idx="3">
                    <c:v>0.226673753599467</c:v>
                  </c:pt>
                  <c:pt idx="4">
                    <c:v>0.263254851220403</c:v>
                  </c:pt>
                  <c:pt idx="5">
                    <c:v>0.287391242879944</c:v>
                  </c:pt>
                  <c:pt idx="6">
                    <c:v>0.303185359068432</c:v>
                  </c:pt>
                  <c:pt idx="7">
                    <c:v>0.313568113548299</c:v>
                  </c:pt>
                  <c:pt idx="8">
                    <c:v>0.320478352078409</c:v>
                  </c:pt>
                  <c:pt idx="9">
                    <c:v>0.325156560686406</c:v>
                  </c:pt>
                  <c:pt idx="10">
                    <c:v>0.328383299489166</c:v>
                  </c:pt>
                  <c:pt idx="11">
                    <c:v>0.330650256685599</c:v>
                  </c:pt>
                  <c:pt idx="12">
                    <c:v>0.332270236933196</c:v>
                  </c:pt>
                </c:numCache>
              </c:numRef>
            </c:minus>
          </c:errBars>
          <c:cat>
            <c:numRef>
              <c:f>'db5 model data'!$R$1:$AD$1</c:f>
              <c:numCache>
                <c:formatCode>General</c:formatCode>
                <c:ptCount val="13"/>
                <c:pt idx="0">
                  <c:v>0.0</c:v>
                </c:pt>
                <c:pt idx="1">
                  <c:v>5.0</c:v>
                </c:pt>
                <c:pt idx="2">
                  <c:v>10.0</c:v>
                </c:pt>
                <c:pt idx="3">
                  <c:v>15.0</c:v>
                </c:pt>
                <c:pt idx="4">
                  <c:v>20.0</c:v>
                </c:pt>
                <c:pt idx="5">
                  <c:v>25.0</c:v>
                </c:pt>
                <c:pt idx="6">
                  <c:v>30.0</c:v>
                </c:pt>
                <c:pt idx="7">
                  <c:v>35.0</c:v>
                </c:pt>
                <c:pt idx="8">
                  <c:v>40.0</c:v>
                </c:pt>
                <c:pt idx="9">
                  <c:v>45.0</c:v>
                </c:pt>
                <c:pt idx="10">
                  <c:v>50.0</c:v>
                </c:pt>
                <c:pt idx="11">
                  <c:v>55.0</c:v>
                </c:pt>
                <c:pt idx="12">
                  <c:v>60.0</c:v>
                </c:pt>
              </c:numCache>
            </c:numRef>
          </c:cat>
          <c:val>
            <c:numRef>
              <c:f>'db5 model data'!$R$7:$AD$7</c:f>
              <c:numCache>
                <c:formatCode>General</c:formatCode>
                <c:ptCount val="13"/>
                <c:pt idx="0">
                  <c:v>0.0</c:v>
                </c:pt>
                <c:pt idx="1">
                  <c:v>-0.131986008166667</c:v>
                </c:pt>
                <c:pt idx="2">
                  <c:v>-0.207476164166667</c:v>
                </c:pt>
                <c:pt idx="3">
                  <c:v>-0.24717455</c:v>
                </c:pt>
                <c:pt idx="4">
                  <c:v>-0.265739229166667</c:v>
                </c:pt>
                <c:pt idx="5">
                  <c:v>-0.272618759</c:v>
                </c:pt>
                <c:pt idx="6">
                  <c:v>-0.273493430333333</c:v>
                </c:pt>
                <c:pt idx="7">
                  <c:v>-0.2715809635</c:v>
                </c:pt>
                <c:pt idx="8">
                  <c:v>-0.268614534166667</c:v>
                </c:pt>
                <c:pt idx="9">
                  <c:v>-0.265474047833333</c:v>
                </c:pt>
                <c:pt idx="10">
                  <c:v>-0.262565825833333</c:v>
                </c:pt>
                <c:pt idx="11">
                  <c:v>-0.260046165833333</c:v>
                </c:pt>
                <c:pt idx="12">
                  <c:v>-0.257945582</c:v>
                </c:pt>
              </c:numCache>
            </c:numRef>
          </c:val>
          <c:smooth val="0"/>
        </c:ser>
        <c:ser>
          <c:idx val="1"/>
          <c:order val="1"/>
          <c:tx>
            <c:v>dZAP1-ACE2</c:v>
          </c:tx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'dzap1-ace2 data'!$R$5:$AD$5</c:f>
                <c:numCache>
                  <c:formatCode>General</c:formatCode>
                  <c:ptCount val="13"/>
                  <c:pt idx="0">
                    <c:v>0.0</c:v>
                  </c:pt>
                  <c:pt idx="1">
                    <c:v>1.32815661763742E-8</c:v>
                  </c:pt>
                  <c:pt idx="2">
                    <c:v>6.16238590167903E-8</c:v>
                  </c:pt>
                  <c:pt idx="3">
                    <c:v>2.17603002426751E-7</c:v>
                  </c:pt>
                  <c:pt idx="4">
                    <c:v>3.6542669119644E-8</c:v>
                  </c:pt>
                  <c:pt idx="5">
                    <c:v>1.47339969683831E-7</c:v>
                  </c:pt>
                  <c:pt idx="6">
                    <c:v>1.12036452405369E-7</c:v>
                  </c:pt>
                  <c:pt idx="7">
                    <c:v>3.32046181520103E-7</c:v>
                  </c:pt>
                  <c:pt idx="8">
                    <c:v>1.96979609781595E-7</c:v>
                  </c:pt>
                  <c:pt idx="9">
                    <c:v>2.7715819783886E-8</c:v>
                  </c:pt>
                  <c:pt idx="10">
                    <c:v>7.58096299889568E-8</c:v>
                  </c:pt>
                  <c:pt idx="11">
                    <c:v>3.13459194642452E-8</c:v>
                  </c:pt>
                  <c:pt idx="12">
                    <c:v>2.40138848559446E-9</c:v>
                  </c:pt>
                </c:numCache>
              </c:numRef>
            </c:plus>
            <c:minus>
              <c:numRef>
                <c:f>'dzap1-ace2 data'!$R$5:$AD$5</c:f>
                <c:numCache>
                  <c:formatCode>General</c:formatCode>
                  <c:ptCount val="13"/>
                  <c:pt idx="0">
                    <c:v>0.0</c:v>
                  </c:pt>
                  <c:pt idx="1">
                    <c:v>1.32815661763742E-8</c:v>
                  </c:pt>
                  <c:pt idx="2">
                    <c:v>6.16238590167903E-8</c:v>
                  </c:pt>
                  <c:pt idx="3">
                    <c:v>2.17603002426751E-7</c:v>
                  </c:pt>
                  <c:pt idx="4">
                    <c:v>3.6542669119644E-8</c:v>
                  </c:pt>
                  <c:pt idx="5">
                    <c:v>1.47339969683831E-7</c:v>
                  </c:pt>
                  <c:pt idx="6">
                    <c:v>1.12036452405369E-7</c:v>
                  </c:pt>
                  <c:pt idx="7">
                    <c:v>3.32046181520103E-7</c:v>
                  </c:pt>
                  <c:pt idx="8">
                    <c:v>1.96979609781595E-7</c:v>
                  </c:pt>
                  <c:pt idx="9">
                    <c:v>2.7715819783886E-8</c:v>
                  </c:pt>
                  <c:pt idx="10">
                    <c:v>7.58096299889568E-8</c:v>
                  </c:pt>
                  <c:pt idx="11">
                    <c:v>3.13459194642452E-8</c:v>
                  </c:pt>
                  <c:pt idx="12">
                    <c:v>2.40138848559446E-9</c:v>
                  </c:pt>
                </c:numCache>
              </c:numRef>
            </c:minus>
          </c:errBars>
          <c:val>
            <c:numRef>
              <c:f>'dzap1-ace2 data'!$R$2:$AD$2</c:f>
              <c:numCache>
                <c:formatCode>General</c:formatCode>
                <c:ptCount val="13"/>
                <c:pt idx="0">
                  <c:v>0.0</c:v>
                </c:pt>
                <c:pt idx="1">
                  <c:v>-0.121766016</c:v>
                </c:pt>
                <c:pt idx="2">
                  <c:v>-0.1963049595</c:v>
                </c:pt>
                <c:pt idx="3">
                  <c:v>-0.240722004666667</c:v>
                </c:pt>
                <c:pt idx="4">
                  <c:v>-0.266747402166667</c:v>
                </c:pt>
                <c:pt idx="5">
                  <c:v>-0.281841673666667</c:v>
                </c:pt>
                <c:pt idx="6">
                  <c:v>-0.290543693833333</c:v>
                </c:pt>
                <c:pt idx="7">
                  <c:v>-0.295543156333333</c:v>
                </c:pt>
                <c:pt idx="8">
                  <c:v>-0.298408793166667</c:v>
                </c:pt>
                <c:pt idx="9">
                  <c:v>-0.300050079833333</c:v>
                </c:pt>
                <c:pt idx="10">
                  <c:v>-0.3009895805</c:v>
                </c:pt>
                <c:pt idx="11">
                  <c:v>-0.301527138833333</c:v>
                </c:pt>
                <c:pt idx="12">
                  <c:v>-0.301834519833333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2066803216"/>
        <c:axId val="-2008567392"/>
      </c:lineChart>
      <c:catAx>
        <c:axId val="-20668032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after coldshock (min)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08567392"/>
        <c:crosses val="autoZero"/>
        <c:auto val="1"/>
        <c:lblAlgn val="ctr"/>
        <c:lblOffset val="100"/>
        <c:noMultiLvlLbl val="0"/>
      </c:catAx>
      <c:valAx>
        <c:axId val="-200856739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Optimized expression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6680321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Relationship Id="rId2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4D955C-CF08-9B45-A7CD-E40881BBA60E}" type="datetimeFigureOut">
              <a:rPr lang="en-US" smtClean="0"/>
              <a:t>3/13/18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2930A-45A3-E84E-8C02-6EA48FA68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037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2930A-45A3-E84E-8C02-6EA48FA68A4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966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042"/>
            <a:ext cx="37307520" cy="70561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760"/>
            <a:ext cx="30723840" cy="8412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3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8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15565-EC65-794A-8BBD-C71D0CCFD15D}" type="datetimeFigureOut">
              <a:rPr lang="en-US" smtClean="0"/>
              <a:t>3/13/18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4BA0-8A05-BF49-9CC5-BF82C77F8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641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15565-EC65-794A-8BBD-C71D0CCFD15D}" type="datetimeFigureOut">
              <a:rPr lang="en-US" smtClean="0"/>
              <a:t>3/13/18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4BA0-8A05-BF49-9CC5-BF82C77F8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730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2742905" y="6324600"/>
            <a:ext cx="47404018" cy="1348206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0843" y="6324600"/>
            <a:ext cx="141480542" cy="1348206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15565-EC65-794A-8BBD-C71D0CCFD15D}" type="datetimeFigureOut">
              <a:rPr lang="en-US" smtClean="0"/>
              <a:t>3/13/18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4BA0-8A05-BF49-9CC5-BF82C77F8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763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15565-EC65-794A-8BBD-C71D0CCFD15D}" type="datetimeFigureOut">
              <a:rPr lang="en-US" smtClean="0"/>
              <a:t>3/13/18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4BA0-8A05-BF49-9CC5-BF82C77F8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757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1153122"/>
            <a:ext cx="37307520" cy="6537960"/>
          </a:xfrm>
        </p:spPr>
        <p:txBody>
          <a:bodyPr anchor="t"/>
          <a:lstStyle>
            <a:lvl1pPr algn="l">
              <a:defRPr sz="19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3952225"/>
            <a:ext cx="37307520" cy="7200898"/>
          </a:xfrm>
        </p:spPr>
        <p:txBody>
          <a:bodyPr anchor="b"/>
          <a:lstStyle>
            <a:lvl1pPr marL="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1pPr>
            <a:lvl2pPr marL="2194560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15565-EC65-794A-8BBD-C71D0CCFD15D}" type="datetimeFigureOut">
              <a:rPr lang="en-US" smtClean="0"/>
              <a:t>3/13/18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4BA0-8A05-BF49-9CC5-BF82C77F8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804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30842" y="36865560"/>
            <a:ext cx="94442280" cy="10427970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704642" y="36865560"/>
            <a:ext cx="94442280" cy="10427970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15565-EC65-794A-8BBD-C71D0CCFD15D}" type="datetimeFigureOut">
              <a:rPr lang="en-US" smtClean="0"/>
              <a:t>3/13/18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4BA0-8A05-BF49-9CC5-BF82C77F8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252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318262"/>
            <a:ext cx="39502080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368542"/>
            <a:ext cx="19392902" cy="3070858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0439400"/>
            <a:ext cx="19392902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2" y="7368542"/>
            <a:ext cx="19400520" cy="3070858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0439400"/>
            <a:ext cx="19400520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15565-EC65-794A-8BBD-C71D0CCFD15D}" type="datetimeFigureOut">
              <a:rPr lang="en-US" smtClean="0"/>
              <a:t>3/13/18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4BA0-8A05-BF49-9CC5-BF82C77F8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355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15565-EC65-794A-8BBD-C71D0CCFD15D}" type="datetimeFigureOut">
              <a:rPr lang="en-US" smtClean="0"/>
              <a:t>3/13/18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4BA0-8A05-BF49-9CC5-BF82C77F8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660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15565-EC65-794A-8BBD-C71D0CCFD15D}" type="datetimeFigureOut">
              <a:rPr lang="en-US" smtClean="0"/>
              <a:t>3/13/18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4BA0-8A05-BF49-9CC5-BF82C77F8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103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3" y="1310640"/>
            <a:ext cx="14439902" cy="5577840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310643"/>
            <a:ext cx="24536400" cy="28094942"/>
          </a:xfrm>
        </p:spPr>
        <p:txBody>
          <a:bodyPr/>
          <a:lstStyle>
            <a:lvl1pPr>
              <a:defRPr sz="15400"/>
            </a:lvl1pPr>
            <a:lvl2pPr>
              <a:defRPr sz="13400"/>
            </a:lvl2pPr>
            <a:lvl3pPr>
              <a:defRPr sz="115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6888483"/>
            <a:ext cx="14439902" cy="22517102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15565-EC65-794A-8BBD-C71D0CCFD15D}" type="datetimeFigureOut">
              <a:rPr lang="en-US" smtClean="0"/>
              <a:t>3/13/18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4BA0-8A05-BF49-9CC5-BF82C77F8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249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3042880"/>
            <a:ext cx="26334720" cy="2720342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2941320"/>
            <a:ext cx="26334720" cy="19751040"/>
          </a:xfrm>
        </p:spPr>
        <p:txBody>
          <a:bodyPr/>
          <a:lstStyle>
            <a:lvl1pPr marL="0" indent="0">
              <a:buNone/>
              <a:defRPr sz="15400"/>
            </a:lvl1pPr>
            <a:lvl2pPr marL="2194560" indent="0">
              <a:buNone/>
              <a:defRPr sz="13400"/>
            </a:lvl2pPr>
            <a:lvl3pPr marL="4389120" indent="0">
              <a:buNone/>
              <a:defRPr sz="1150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25763222"/>
            <a:ext cx="26334720" cy="3863338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15565-EC65-794A-8BBD-C71D0CCFD15D}" type="datetimeFigureOut">
              <a:rPr lang="en-US" smtClean="0"/>
              <a:t>3/13/18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4BA0-8A05-BF49-9CC5-BF82C77F8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358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2BC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318262"/>
            <a:ext cx="39502080" cy="5486400"/>
          </a:xfrm>
          <a:prstGeom prst="rect">
            <a:avLst/>
          </a:prstGeom>
        </p:spPr>
        <p:txBody>
          <a:bodyPr vert="horz" lIns="438912" tIns="219456" rIns="438912" bIns="21945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680963"/>
            <a:ext cx="39502080" cy="21724622"/>
          </a:xfrm>
          <a:prstGeom prst="rect">
            <a:avLst/>
          </a:prstGeom>
        </p:spPr>
        <p:txBody>
          <a:bodyPr vert="horz" lIns="438912" tIns="219456" rIns="438912" bIns="21945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0510482"/>
            <a:ext cx="102412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l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F15565-EC65-794A-8BBD-C71D0CCFD15D}" type="datetimeFigureOut">
              <a:rPr lang="en-US" smtClean="0"/>
              <a:t>3/13/18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0510482"/>
            <a:ext cx="138988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ct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0510482"/>
            <a:ext cx="102412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2D4BA0-8A05-BF49-9CC5-BF82C77F8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085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94560" rtl="0" eaLnBrk="1" latinLnBrk="0" hangingPunct="1">
        <a:spcBef>
          <a:spcPct val="0"/>
        </a:spcBef>
        <a:buNone/>
        <a:defRPr sz="21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5920" indent="-1645920" algn="l" defTabSz="2194560" rtl="0" eaLnBrk="1" latinLnBrk="0" hangingPunct="1">
        <a:spcBef>
          <a:spcPct val="20000"/>
        </a:spcBef>
        <a:buFont typeface="Arial"/>
        <a:buChar char="•"/>
        <a:defRPr sz="15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6160" indent="-1371600" algn="l" defTabSz="2194560" rtl="0" eaLnBrk="1" latinLnBrk="0" hangingPunct="1">
        <a:spcBef>
          <a:spcPct val="20000"/>
        </a:spcBef>
        <a:buFont typeface="Arial"/>
        <a:buChar char="–"/>
        <a:defRPr sz="134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2194560" rtl="0" eaLnBrk="1" latinLnBrk="0" hangingPunct="1">
        <a:spcBef>
          <a:spcPct val="20000"/>
        </a:spcBef>
        <a:buFont typeface="Arial"/>
        <a:buChar char="•"/>
        <a:defRPr sz="115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2194560" rtl="0" eaLnBrk="1" latinLnBrk="0" hangingPunct="1">
        <a:spcBef>
          <a:spcPct val="20000"/>
        </a:spcBef>
        <a:buFont typeface="Arial"/>
        <a:buChar char="–"/>
        <a:defRPr sz="960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2194560" rtl="0" eaLnBrk="1" latinLnBrk="0" hangingPunct="1">
        <a:spcBef>
          <a:spcPct val="20000"/>
        </a:spcBef>
        <a:buFont typeface="Arial"/>
        <a:buChar char="»"/>
        <a:defRPr sz="9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2.bin"/><Relationship Id="rId20" Type="http://schemas.openxmlformats.org/officeDocument/2006/relationships/chart" Target="../charts/chart1.xml"/><Relationship Id="rId21" Type="http://schemas.openxmlformats.org/officeDocument/2006/relationships/chart" Target="../charts/chart2.xml"/><Relationship Id="rId22" Type="http://schemas.openxmlformats.org/officeDocument/2006/relationships/chart" Target="../charts/chart3.xml"/><Relationship Id="rId23" Type="http://schemas.openxmlformats.org/officeDocument/2006/relationships/chart" Target="../charts/chart4.xml"/><Relationship Id="rId10" Type="http://schemas.openxmlformats.org/officeDocument/2006/relationships/image" Target="../media/image2.wmf"/><Relationship Id="rId11" Type="http://schemas.openxmlformats.org/officeDocument/2006/relationships/image" Target="../media/image6.png"/><Relationship Id="rId12" Type="http://schemas.openxmlformats.org/officeDocument/2006/relationships/image" Target="../media/image7.png"/><Relationship Id="rId13" Type="http://schemas.openxmlformats.org/officeDocument/2006/relationships/image" Target="../media/image8.png"/><Relationship Id="rId14" Type="http://schemas.openxmlformats.org/officeDocument/2006/relationships/image" Target="../media/image9.png"/><Relationship Id="rId15" Type="http://schemas.openxmlformats.org/officeDocument/2006/relationships/image" Target="../media/image10.png"/><Relationship Id="rId16" Type="http://schemas.openxmlformats.org/officeDocument/2006/relationships/image" Target="../media/image11.png"/><Relationship Id="rId17" Type="http://schemas.openxmlformats.org/officeDocument/2006/relationships/image" Target="../media/image12.png"/><Relationship Id="rId18" Type="http://schemas.openxmlformats.org/officeDocument/2006/relationships/image" Target="../media/image13.png"/><Relationship Id="rId19" Type="http://schemas.openxmlformats.org/officeDocument/2006/relationships/image" Target="../media/image14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.xml"/><Relationship Id="rId4" Type="http://schemas.openxmlformats.org/officeDocument/2006/relationships/image" Target="../media/image3.jpeg"/><Relationship Id="rId5" Type="http://schemas.openxmlformats.org/officeDocument/2006/relationships/image" Target="../media/image4.jpg"/><Relationship Id="rId6" Type="http://schemas.openxmlformats.org/officeDocument/2006/relationships/image" Target="../media/image5.png"/><Relationship Id="rId7" Type="http://schemas.openxmlformats.org/officeDocument/2006/relationships/oleObject" Target="../embeddings/oleObject1.bin"/><Relationship Id="rId8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93919" y="574767"/>
            <a:ext cx="42075917" cy="371117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05853" y="303858"/>
            <a:ext cx="42662833" cy="403187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tx2"/>
                </a:solidFill>
                <a:latin typeface="+mj-lt"/>
              </a:rPr>
              <a:t>Modeling of Gene Regulatory Network Dynamics Predicts which Regulatory Relationships </a:t>
            </a:r>
            <a:endParaRPr lang="en-US" sz="6600" b="1" dirty="0" smtClean="0">
              <a:solidFill>
                <a:schemeClr val="tx2"/>
              </a:solidFill>
              <a:latin typeface="+mj-lt"/>
            </a:endParaRPr>
          </a:p>
          <a:p>
            <a:pPr algn="ctr"/>
            <a:r>
              <a:rPr lang="en-US" sz="6600" b="1" dirty="0" smtClean="0">
                <a:solidFill>
                  <a:schemeClr val="tx2"/>
                </a:solidFill>
                <a:latin typeface="+mj-lt"/>
              </a:rPr>
              <a:t>are </a:t>
            </a:r>
            <a:r>
              <a:rPr lang="en-US" sz="6600" b="1" dirty="0">
                <a:solidFill>
                  <a:schemeClr val="tx2"/>
                </a:solidFill>
                <a:latin typeface="+mj-lt"/>
              </a:rPr>
              <a:t>Important for Controlling the Cold Shock Response in Saccharomyces Cerevisiae</a:t>
            </a:r>
          </a:p>
          <a:p>
            <a:r>
              <a:rPr lang="en-US" sz="6000" i="1" dirty="0"/>
              <a:t> </a:t>
            </a:r>
            <a:r>
              <a:rPr lang="en-US" sz="6000" dirty="0"/>
              <a:t>	</a:t>
            </a:r>
            <a:r>
              <a:rPr lang="en-US" sz="6000" dirty="0" smtClean="0"/>
              <a:t>				</a:t>
            </a:r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Lauren M. Kelly</a:t>
            </a:r>
            <a:r>
              <a:rPr lang="en-US" sz="44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44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Margaret J. O’Neil</a:t>
            </a:r>
            <a:r>
              <a:rPr lang="en-US" sz="44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Ben G. Fitzpatrick</a:t>
            </a:r>
            <a:r>
              <a:rPr lang="en-US" sz="4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lang="en-US" sz="4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Kam</a:t>
            </a:r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D. Dahlquist</a:t>
            </a:r>
            <a:r>
              <a:rPr lang="en-US" sz="44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  <a:p>
            <a:pPr algn="ctr"/>
            <a:r>
              <a:rPr lang="en-US" sz="32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Department of Biology, </a:t>
            </a:r>
            <a:r>
              <a:rPr lang="en-US" sz="32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Department of Mathematics</a:t>
            </a:r>
          </a:p>
          <a:p>
            <a:pPr algn="ctr"/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Loyola Marymount University, 1 LMU Drive, Los Angeles, CA 90045 USA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89828" y="5071965"/>
            <a:ext cx="11628074" cy="2747834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10866" y="5071965"/>
            <a:ext cx="11592774" cy="89255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Transcription factors control </a:t>
            </a: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ene </a:t>
            </a: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xpression by binding </a:t>
            </a:r>
          </a:p>
          <a:p>
            <a:pPr algn="ctr"/>
            <a:r>
              <a:rPr lang="en-U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to regulatory DNA sequences </a:t>
            </a: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U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pstream of genes</a:t>
            </a:r>
            <a:endParaRPr lang="en-US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8049" y="14401754"/>
            <a:ext cx="11591177" cy="892552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>
                <a:latin typeface="Arial"/>
                <a:cs typeface="Arial"/>
              </a:rPr>
              <a:t>Microarray data from </a:t>
            </a:r>
            <a:r>
              <a:rPr lang="en-US" sz="2600" b="1" smtClean="0">
                <a:latin typeface="Arial"/>
                <a:cs typeface="Arial"/>
              </a:rPr>
              <a:t>the Dahlquist </a:t>
            </a:r>
            <a:r>
              <a:rPr lang="en-US" sz="2600" b="1" dirty="0" smtClean="0">
                <a:latin typeface="Arial"/>
                <a:cs typeface="Arial"/>
              </a:rPr>
              <a:t>lab was </a:t>
            </a:r>
            <a:r>
              <a:rPr lang="en-US" sz="2600" b="1" dirty="0">
                <a:latin typeface="Arial"/>
                <a:cs typeface="Arial"/>
              </a:rPr>
              <a:t>u</a:t>
            </a:r>
            <a:r>
              <a:rPr lang="en-US" sz="2600" b="1" dirty="0" smtClean="0">
                <a:latin typeface="Arial"/>
                <a:cs typeface="Arial"/>
              </a:rPr>
              <a:t>sed </a:t>
            </a:r>
            <a:r>
              <a:rPr lang="en-US" sz="2600" b="1" dirty="0">
                <a:latin typeface="Arial"/>
                <a:cs typeface="Arial"/>
              </a:rPr>
              <a:t>to </a:t>
            </a:r>
            <a:r>
              <a:rPr lang="en-US" sz="2600" b="1" dirty="0" smtClean="0">
                <a:latin typeface="Arial"/>
                <a:cs typeface="Arial"/>
              </a:rPr>
              <a:t>derive </a:t>
            </a:r>
            <a:r>
              <a:rPr lang="en-US" sz="2600" b="1" dirty="0">
                <a:latin typeface="Arial"/>
                <a:cs typeface="Arial"/>
              </a:rPr>
              <a:t>a </a:t>
            </a:r>
            <a:r>
              <a:rPr lang="en-US" sz="2600" b="1" dirty="0" smtClean="0">
                <a:latin typeface="Arial"/>
                <a:cs typeface="Arial"/>
              </a:rPr>
              <a:t>family </a:t>
            </a:r>
            <a:r>
              <a:rPr lang="en-US" sz="2600" b="1" dirty="0">
                <a:latin typeface="Arial"/>
                <a:cs typeface="Arial"/>
              </a:rPr>
              <a:t>of </a:t>
            </a:r>
            <a:r>
              <a:rPr lang="en-US" sz="2600" b="1" dirty="0" smtClean="0">
                <a:latin typeface="Arial"/>
                <a:cs typeface="Arial"/>
              </a:rPr>
              <a:t>related </a:t>
            </a:r>
            <a:r>
              <a:rPr lang="en-US" sz="2600" b="1" dirty="0">
                <a:latin typeface="Arial"/>
                <a:cs typeface="Arial"/>
              </a:rPr>
              <a:t>GRNs from the YEASTRACT </a:t>
            </a:r>
            <a:r>
              <a:rPr lang="en-US" sz="2600" b="1" dirty="0" smtClean="0">
                <a:latin typeface="Arial"/>
                <a:cs typeface="Arial"/>
              </a:rPr>
              <a:t>database</a:t>
            </a:r>
            <a:endParaRPr lang="en-US" sz="2600" b="1" dirty="0">
              <a:latin typeface="Arial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5852" y="20007300"/>
            <a:ext cx="11593373" cy="892552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Dynamical systems modeling was used to estimate                          weight parameters for each regulatory relationship</a:t>
            </a:r>
            <a:endParaRPr lang="en-US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2" name="Picture 2" descr="Transcription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94"/>
          <a:stretch>
            <a:fillRect/>
          </a:stretch>
        </p:blipFill>
        <p:spPr>
          <a:xfrm>
            <a:off x="993919" y="6293685"/>
            <a:ext cx="4953152" cy="3221137"/>
          </a:xfrm>
          <a:prstGeom prst="rect">
            <a:avLst/>
          </a:prstGeom>
          <a:noFill/>
        </p:spPr>
      </p:pic>
      <p:sp>
        <p:nvSpPr>
          <p:cNvPr id="43" name="TextBox 42"/>
          <p:cNvSpPr txBox="1"/>
          <p:nvPr/>
        </p:nvSpPr>
        <p:spPr>
          <a:xfrm>
            <a:off x="5938741" y="6079172"/>
            <a:ext cx="6348186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Activators increase gene expression.</a:t>
            </a:r>
          </a:p>
          <a:p>
            <a:pPr marL="342900" indent="-342900">
              <a:buFont typeface="Arial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Repressors decrease gene expression.</a:t>
            </a:r>
          </a:p>
          <a:p>
            <a:pPr marL="342900" indent="-342900">
              <a:buFont typeface="Arial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Transcription factors are themselves proteins that are encoded by genes.</a:t>
            </a:r>
          </a:p>
          <a:p>
            <a:pPr marL="342900" indent="-342900">
              <a:buFont typeface="Arial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A 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gene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regulatory network (GRN) consists of a set of transcription factors that regulate the level of expression 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of a set of target genes, which can include other transcription factors.</a:t>
            </a:r>
          </a:p>
          <a:p>
            <a:pPr marL="342900" indent="-342900">
              <a:buFont typeface="Arial"/>
              <a:buChar char="•"/>
            </a:pP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dynamics of a GRN is how the expression of genes in the network change over time.</a:t>
            </a:r>
            <a:endParaRPr lang="en-US" sz="1800" b="1" dirty="0" smtClean="0">
              <a:latin typeface="Arial"/>
              <a:cs typeface="Arial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78367" y="10058585"/>
            <a:ext cx="6957095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700" b="1" dirty="0">
                <a:latin typeface="Arial"/>
                <a:cs typeface="Arial"/>
              </a:rPr>
              <a:t>L</a:t>
            </a:r>
            <a:r>
              <a:rPr lang="en-US" sz="1700" b="1" dirty="0" smtClean="0">
                <a:latin typeface="Arial"/>
                <a:cs typeface="Arial"/>
              </a:rPr>
              <a:t>ittle is known about which transcription factors regulate this response.</a:t>
            </a:r>
          </a:p>
          <a:p>
            <a:pPr marL="342900" indent="-342900">
              <a:buFont typeface="Arial"/>
              <a:buChar char="•"/>
            </a:pPr>
            <a:r>
              <a:rPr lang="en-US" sz="1700" b="1" dirty="0" smtClean="0">
                <a:latin typeface="Arial"/>
                <a:cs typeface="Arial"/>
              </a:rPr>
              <a:t>The </a:t>
            </a:r>
            <a:r>
              <a:rPr lang="en-US" sz="1700" b="1" dirty="0" err="1" smtClean="0">
                <a:latin typeface="Arial"/>
                <a:cs typeface="Arial"/>
              </a:rPr>
              <a:t>Dahlquist</a:t>
            </a:r>
            <a:r>
              <a:rPr lang="en-US" sz="1700" b="1" dirty="0" smtClean="0">
                <a:latin typeface="Arial"/>
                <a:cs typeface="Arial"/>
              </a:rPr>
              <a:t> Lab studies the global transcriptional response to cold shock using DNA microarrays, which measure the level of mRNA expression for all 6000 yeast genes. </a:t>
            </a:r>
          </a:p>
          <a:p>
            <a:pPr marL="342900" indent="-342900">
              <a:buFont typeface="Arial"/>
              <a:buChar char="•"/>
            </a:pPr>
            <a:r>
              <a:rPr lang="en-US" sz="1700" b="1" dirty="0" smtClean="0">
                <a:latin typeface="Arial"/>
                <a:cs typeface="Arial"/>
              </a:rPr>
              <a:t>We have collected expression data from the wild type strain and five transcription factor deletion strains (</a:t>
            </a:r>
            <a:r>
              <a:rPr lang="en-US" sz="1700" b="1" i="1" dirty="0" smtClean="0">
                <a:latin typeface="Arial"/>
                <a:cs typeface="Arial"/>
              </a:rPr>
              <a:t>Δcin5, Δgln3, Δhmo1, </a:t>
            </a:r>
            <a:r>
              <a:rPr lang="en-US" sz="1700" b="1" i="1" dirty="0">
                <a:latin typeface="Arial"/>
                <a:cs typeface="Arial"/>
              </a:rPr>
              <a:t>Δzap1, </a:t>
            </a:r>
            <a:r>
              <a:rPr lang="en-US" sz="1700" b="1" i="1" dirty="0" smtClean="0">
                <a:latin typeface="Arial"/>
                <a:cs typeface="Arial"/>
              </a:rPr>
              <a:t>Δhap4 </a:t>
            </a:r>
            <a:r>
              <a:rPr lang="en-US" sz="1700" b="1" dirty="0" smtClean="0">
                <a:latin typeface="Arial"/>
                <a:cs typeface="Arial"/>
              </a:rPr>
              <a:t>) before cold shock at 30°C and after 15, 30, and 60 minutes of cold shock at 13°C.</a:t>
            </a:r>
          </a:p>
          <a:p>
            <a:pPr marL="342900" indent="-342900">
              <a:buFont typeface="Arial"/>
              <a:buChar char="•"/>
            </a:pPr>
            <a:r>
              <a:rPr lang="en-US" sz="1700" b="1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700" b="1" dirty="0" err="1">
                <a:latin typeface="Arial" panose="020B0604020202020204" pitchFamily="34" charset="0"/>
                <a:cs typeface="Arial" panose="020B0604020202020204" pitchFamily="34" charset="0"/>
              </a:rPr>
              <a:t>Dahlquist</a:t>
            </a:r>
            <a:r>
              <a:rPr lang="en-US" sz="1700" b="1" dirty="0">
                <a:latin typeface="Arial" panose="020B0604020202020204" pitchFamily="34" charset="0"/>
                <a:cs typeface="Arial" panose="020B0604020202020204" pitchFamily="34" charset="0"/>
              </a:rPr>
              <a:t> Lab has shown that yeast deleted for the Hap4 transcription 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factor, a heme activator protein, </a:t>
            </a:r>
            <a:r>
              <a:rPr lang="en-US" sz="1700" b="1" dirty="0">
                <a:latin typeface="Arial" panose="020B0604020202020204" pitchFamily="34" charset="0"/>
                <a:cs typeface="Arial" panose="020B0604020202020204" pitchFamily="34" charset="0"/>
              </a:rPr>
              <a:t>show impaired growth at cold temperatures, implying that it is important for regulating the response to cold shock.</a:t>
            </a:r>
            <a:endParaRPr lang="en-US" sz="17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lang="en-US" sz="1700" b="1" dirty="0" smtClean="0">
                <a:latin typeface="Arial"/>
                <a:cs typeface="Arial"/>
              </a:rPr>
              <a:t>We use mathematical modeling to determine the relative influence of each transcription factor in the GRN that controls the cold shock response.</a:t>
            </a:r>
            <a:endParaRPr lang="en-US" sz="1700" b="1" dirty="0">
              <a:latin typeface="Arial"/>
              <a:cs typeface="Arial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05853" y="9014128"/>
            <a:ext cx="11593373" cy="892552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Yeast respond to the environmental stress of cold </a:t>
            </a: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hock </a:t>
            </a:r>
          </a:p>
          <a:p>
            <a:pPr algn="ctr"/>
            <a:r>
              <a:rPr lang="en-U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by changing </a:t>
            </a: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ene </a:t>
            </a: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xpression</a:t>
            </a:r>
            <a:endParaRPr lang="en-US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" name="Picture 31" descr="Microarray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1670" y="10150472"/>
            <a:ext cx="4154851" cy="3404230"/>
          </a:xfrm>
          <a:prstGeom prst="rect">
            <a:avLst/>
          </a:prstGeom>
        </p:spPr>
      </p:pic>
      <p:sp>
        <p:nvSpPr>
          <p:cNvPr id="54" name="TextBox 53"/>
          <p:cNvSpPr txBox="1"/>
          <p:nvPr/>
        </p:nvSpPr>
        <p:spPr>
          <a:xfrm>
            <a:off x="7978289" y="13507015"/>
            <a:ext cx="4636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Microarray at 60 minutes after cold shock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888298" y="15444894"/>
            <a:ext cx="1089897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DNA microarray data for each of the six strains was analyzed to show which genes exhibited significant changes in expression during cold shock. The criteria for significance was a corrected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Benjamini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&amp; Hochberg  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ANOVA </a:t>
            </a:r>
            <a:r>
              <a:rPr lang="en-US" sz="1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value &lt; 0.05.</a:t>
            </a:r>
          </a:p>
          <a:p>
            <a:pPr marL="341313" indent="-341313"/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1313" indent="-341313"/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1313" indent="-341313"/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1313" indent="-341313"/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The genes with significant expression changes were submitted to the YEASTRACT database, which returned a list of transcription factors that could regulate those targets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Transcription factors for which we had deletion strain microarray data were added to the list of the most significant regulators for each strain to generate six GRNs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Transcription factors and edges were removed from each GRN in a stepwise fashion in order of least to most significant until the network was pared down to have fewer than 20 genes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Each of the pared-down GRNs, labeled db1-db6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were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input into the Dahlquist lab’s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GRNmap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program to model the dynamics of each gene’s expression in their respective networks.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925846" y="28794549"/>
            <a:ext cx="835985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800" b="1" dirty="0">
                <a:latin typeface="Arial"/>
                <a:cs typeface="Arial"/>
              </a:rPr>
              <a:t>A graph (GRN) is a collection of nodes (genes) that are connected by </a:t>
            </a:r>
            <a:r>
              <a:rPr lang="en-US" sz="1800" b="1" dirty="0" smtClean="0">
                <a:latin typeface="Arial"/>
                <a:cs typeface="Arial"/>
              </a:rPr>
              <a:t>edges, similar to how a social network </a:t>
            </a:r>
            <a:r>
              <a:rPr lang="en-US" sz="1800" b="1" smtClean="0">
                <a:latin typeface="Arial"/>
                <a:cs typeface="Arial"/>
              </a:rPr>
              <a:t>is visualized.</a:t>
            </a:r>
            <a:endParaRPr lang="en-US" sz="1800" b="1" dirty="0">
              <a:latin typeface="Arial"/>
              <a:cs typeface="Arial"/>
            </a:endParaRPr>
          </a:p>
          <a:p>
            <a:pPr marL="342900" indent="-342900">
              <a:buFont typeface="Arial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The GRN </a:t>
            </a:r>
            <a:r>
              <a:rPr lang="en-US" sz="1800" b="1" dirty="0">
                <a:latin typeface="Arial"/>
                <a:cs typeface="Arial"/>
              </a:rPr>
              <a:t>graphs </a:t>
            </a:r>
            <a:r>
              <a:rPr lang="en-US" sz="1800" b="1">
                <a:latin typeface="Arial"/>
                <a:cs typeface="Arial"/>
              </a:rPr>
              <a:t>are </a:t>
            </a:r>
            <a:r>
              <a:rPr lang="en-US" sz="1800" b="1" smtClean="0">
                <a:latin typeface="Arial"/>
                <a:cs typeface="Arial"/>
              </a:rPr>
              <a:t>directed:  edges </a:t>
            </a:r>
            <a:r>
              <a:rPr lang="en-US" sz="1800" b="1" dirty="0" smtClean="0">
                <a:latin typeface="Arial"/>
                <a:cs typeface="Arial"/>
              </a:rPr>
              <a:t>only </a:t>
            </a:r>
            <a:r>
              <a:rPr lang="en-US" sz="1800" b="1" dirty="0">
                <a:latin typeface="Arial"/>
                <a:cs typeface="Arial"/>
              </a:rPr>
              <a:t>go in one direction</a:t>
            </a:r>
            <a:r>
              <a:rPr lang="en-US" sz="1800" b="1">
                <a:latin typeface="Arial"/>
                <a:cs typeface="Arial"/>
              </a:rPr>
              <a:t>. </a:t>
            </a:r>
            <a:endParaRPr lang="en-US" sz="1800" b="1" smtClean="0">
              <a:latin typeface="Arial"/>
              <a:cs typeface="Arial"/>
            </a:endParaRPr>
          </a:p>
          <a:p>
            <a:pPr marL="342900" indent="-342900">
              <a:buFont typeface="Arial"/>
              <a:buChar char="•"/>
            </a:pPr>
            <a:r>
              <a:rPr lang="en-US" sz="1800" b="1" smtClean="0">
                <a:latin typeface="Arial"/>
                <a:cs typeface="Arial"/>
              </a:rPr>
              <a:t>The </a:t>
            </a:r>
            <a:r>
              <a:rPr lang="en-US" sz="1800" b="1" dirty="0">
                <a:latin typeface="Arial"/>
                <a:cs typeface="Arial"/>
              </a:rPr>
              <a:t>edges </a:t>
            </a:r>
            <a:r>
              <a:rPr lang="en-US" sz="1800" b="1" dirty="0" smtClean="0">
                <a:latin typeface="Arial"/>
                <a:cs typeface="Arial"/>
              </a:rPr>
              <a:t>represent activation or repression of other genes in </a:t>
            </a:r>
            <a:r>
              <a:rPr lang="en-US" sz="1800" b="1" smtClean="0">
                <a:latin typeface="Arial"/>
                <a:cs typeface="Arial"/>
              </a:rPr>
              <a:t>the network.</a:t>
            </a:r>
            <a:endParaRPr lang="en-US" sz="1800" b="1" dirty="0" smtClean="0">
              <a:latin typeface="Arial"/>
              <a:cs typeface="Arial"/>
            </a:endParaRPr>
          </a:p>
          <a:p>
            <a:pPr marL="342900" indent="-342900">
              <a:buFont typeface="Arial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Positive weights to the edges represent activation, negative weights to edges represent repression</a:t>
            </a:r>
            <a:r>
              <a:rPr lang="en-US" sz="1800" b="1" smtClean="0">
                <a:latin typeface="Arial"/>
                <a:cs typeface="Arial"/>
              </a:rPr>
              <a:t>. </a:t>
            </a:r>
          </a:p>
          <a:p>
            <a:pPr marL="342900" indent="-342900">
              <a:buFont typeface="Arial"/>
              <a:buChar char="•"/>
            </a:pPr>
            <a:r>
              <a:rPr lang="en-US" sz="1800" b="1" smtClean="0">
                <a:latin typeface="Arial"/>
                <a:cs typeface="Arial"/>
              </a:rPr>
              <a:t>The magnitude of the weight parameter represents the strength of the regulatory relationship.</a:t>
            </a:r>
            <a:endParaRPr lang="en-US" sz="1800" b="1" dirty="0" smtClean="0">
              <a:latin typeface="Arial"/>
              <a:cs typeface="Arial"/>
            </a:endParaRPr>
          </a:p>
          <a:p>
            <a:pPr marL="342900" indent="-342900">
              <a:buFont typeface="Arial"/>
              <a:buChar char="•"/>
            </a:pPr>
            <a:endParaRPr lang="en-US" sz="1800" b="1" dirty="0" smtClean="0">
              <a:latin typeface="Arial"/>
              <a:cs typeface="Arial"/>
            </a:endParaRPr>
          </a:p>
        </p:txBody>
      </p:sp>
      <p:pic>
        <p:nvPicPr>
          <p:cNvPr id="14" name="Picture 13" descr="Screen Shot 2016-03-15 at 7.16.16 PM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19"/>
          <a:stretch/>
        </p:blipFill>
        <p:spPr>
          <a:xfrm>
            <a:off x="1170945" y="2362374"/>
            <a:ext cx="4776126" cy="1871318"/>
          </a:xfrm>
          <a:prstGeom prst="rect">
            <a:avLst/>
          </a:prstGeom>
        </p:spPr>
      </p:pic>
      <p:graphicFrame>
        <p:nvGraphicFramePr>
          <p:cNvPr id="84" name="Table 8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9132614"/>
              </p:ext>
            </p:extLst>
          </p:nvPr>
        </p:nvGraphicFramePr>
        <p:xfrm>
          <a:off x="3127747" y="16430188"/>
          <a:ext cx="5942973" cy="889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29781"/>
                <a:gridCol w="1129781"/>
                <a:gridCol w="743650"/>
                <a:gridCol w="994020"/>
                <a:gridCol w="994020"/>
                <a:gridCol w="95172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Strain</a:t>
                      </a:r>
                      <a:endParaRPr 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Wild-type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u="non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∆cin5 </a:t>
                      </a:r>
                      <a:endParaRPr lang="en-US" sz="1400" u="non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u="non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∆gln3 </a:t>
                      </a:r>
                      <a:endParaRPr lang="en-US" sz="1400" u="non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u="non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∆hap4</a:t>
                      </a:r>
                      <a:endParaRPr lang="en-US" sz="1400" u="non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u="non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∆zap1 </a:t>
                      </a:r>
                      <a:endParaRPr lang="en-US" sz="1400" u="non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Significant genes</a:t>
                      </a:r>
                      <a:endParaRPr 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1936   (31%)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1683 (28%)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1683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(28%)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1794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(29%)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1859 (30%)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52" name="TextBox 151"/>
          <p:cNvSpPr txBox="1"/>
          <p:nvPr/>
        </p:nvSpPr>
        <p:spPr>
          <a:xfrm>
            <a:off x="710867" y="27901356"/>
            <a:ext cx="11588358" cy="492443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Statistics based in graph theory were used to analyze each network  </a:t>
            </a:r>
            <a:endParaRPr lang="en-US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5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9438311"/>
              </p:ext>
            </p:extLst>
          </p:nvPr>
        </p:nvGraphicFramePr>
        <p:xfrm>
          <a:off x="1989965" y="25998839"/>
          <a:ext cx="3508801" cy="7880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42" name="Equation" r:id="rId7" imgW="2108160" imgH="444240" progId="Equation.3">
                  <p:embed/>
                </p:oleObj>
              </mc:Choice>
              <mc:Fallback>
                <p:oleObj name="Equation" r:id="rId7" imgW="210816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9965" y="25998839"/>
                        <a:ext cx="3508801" cy="78800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4" name="Object 1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2394479"/>
              </p:ext>
            </p:extLst>
          </p:nvPr>
        </p:nvGraphicFramePr>
        <p:xfrm>
          <a:off x="7007932" y="22187371"/>
          <a:ext cx="4766742" cy="11916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43" name="Equation" r:id="rId9" imgW="2743200" imgH="685800" progId="Equation.3">
                  <p:embed/>
                </p:oleObj>
              </mc:Choice>
              <mc:Fallback>
                <p:oleObj name="Equation" r:id="rId9" imgW="2743200" imgH="685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07932" y="22187371"/>
                        <a:ext cx="4766742" cy="119168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5" name="Picture 154" descr="Screen Shot 2015-03-07 at 12.55.56 PM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7933" y="23703504"/>
            <a:ext cx="2533576" cy="2226268"/>
          </a:xfrm>
          <a:prstGeom prst="rect">
            <a:avLst/>
          </a:prstGeom>
        </p:spPr>
      </p:pic>
      <p:grpSp>
        <p:nvGrpSpPr>
          <p:cNvPr id="156" name="Group 1184"/>
          <p:cNvGrpSpPr>
            <a:grpSpLocks/>
          </p:cNvGrpSpPr>
          <p:nvPr/>
        </p:nvGrpSpPr>
        <p:grpSpPr bwMode="auto">
          <a:xfrm>
            <a:off x="9676263" y="25598899"/>
            <a:ext cx="2407300" cy="1913891"/>
            <a:chOff x="666" y="21558"/>
            <a:chExt cx="2496" cy="2112"/>
          </a:xfrm>
        </p:grpSpPr>
        <p:pic>
          <p:nvPicPr>
            <p:cNvPr id="157" name="Picture 46"/>
            <p:cNvPicPr>
              <a:picLocks noChangeAspect="1" noChangeArrowheads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751" t="23000" r="28125" b="20000"/>
            <a:stretch>
              <a:fillRect/>
            </a:stretch>
          </p:blipFill>
          <p:spPr bwMode="auto">
            <a:xfrm>
              <a:off x="810" y="21558"/>
              <a:ext cx="2352" cy="19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8" name="Rectangle 47"/>
            <p:cNvSpPr>
              <a:spLocks noChangeArrowheads="1"/>
            </p:cNvSpPr>
            <p:nvPr/>
          </p:nvSpPr>
          <p:spPr bwMode="auto">
            <a:xfrm>
              <a:off x="666" y="23334"/>
              <a:ext cx="288" cy="3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defTabSz="4572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572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572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572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57200" eaLnBrk="0" hangingPunct="0">
                <a:defRPr sz="2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n-US" altLang="en-US" sz="1800">
                <a:ea typeface="MS PGothic" pitchFamily="34" charset="-128"/>
              </a:endParaRPr>
            </a:p>
          </p:txBody>
        </p:sp>
      </p:grpSp>
      <p:sp>
        <p:nvSpPr>
          <p:cNvPr id="159" name="TextBox 158"/>
          <p:cNvSpPr txBox="1"/>
          <p:nvPr/>
        </p:nvSpPr>
        <p:spPr>
          <a:xfrm>
            <a:off x="925846" y="22115899"/>
            <a:ext cx="5734261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700" b="1" dirty="0" smtClean="0">
                <a:latin typeface="Arial"/>
                <a:cs typeface="Arial"/>
              </a:rPr>
              <a:t>Each gene has a differential equation that models the change in expression over time</a:t>
            </a:r>
            <a:r>
              <a:rPr lang="en-US" sz="1700" b="1" dirty="0">
                <a:latin typeface="Arial"/>
                <a:cs typeface="Arial"/>
              </a:rPr>
              <a:t> </a:t>
            </a:r>
            <a:r>
              <a:rPr lang="en-US" sz="1700" b="1" dirty="0" smtClean="0">
                <a:latin typeface="Arial"/>
                <a:cs typeface="Arial"/>
              </a:rPr>
              <a:t>as </a:t>
            </a:r>
            <a:br>
              <a:rPr lang="en-US" sz="1700" b="1" dirty="0" smtClean="0">
                <a:latin typeface="Arial"/>
                <a:cs typeface="Arial"/>
              </a:rPr>
            </a:br>
            <a:r>
              <a:rPr lang="en-US" sz="1700" b="1" dirty="0" smtClean="0">
                <a:latin typeface="Arial"/>
                <a:cs typeface="Arial"/>
              </a:rPr>
              <a:t>production </a:t>
            </a:r>
            <a:r>
              <a:rPr lang="en-US" sz="1700" b="1" smtClean="0">
                <a:latin typeface="Arial"/>
                <a:cs typeface="Arial"/>
              </a:rPr>
              <a:t>– degradation.</a:t>
            </a:r>
            <a:endParaRPr lang="en-US" sz="1700" b="1" dirty="0" smtClean="0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1700" b="1" dirty="0" smtClean="0">
                <a:latin typeface="Arial"/>
                <a:cs typeface="Arial"/>
              </a:rPr>
              <a:t>Degradation rates for each gene were taken from mRNA half life data from </a:t>
            </a:r>
            <a:r>
              <a:rPr lang="en-US" sz="1700" b="1" dirty="0" err="1" smtClean="0">
                <a:latin typeface="Arial"/>
                <a:cs typeface="Arial"/>
              </a:rPr>
              <a:t>Neymotin</a:t>
            </a:r>
            <a:r>
              <a:rPr lang="en-US" sz="1700" b="1" dirty="0" smtClean="0">
                <a:latin typeface="Arial"/>
                <a:cs typeface="Arial"/>
              </a:rPr>
              <a:t> et al. (</a:t>
            </a:r>
            <a:r>
              <a:rPr lang="en-US" sz="1700" b="1" smtClean="0">
                <a:latin typeface="Arial"/>
                <a:cs typeface="Arial"/>
              </a:rPr>
              <a:t>2014).</a:t>
            </a:r>
            <a:endParaRPr lang="en-US" sz="1700" b="1" dirty="0" smtClean="0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1700" b="1" dirty="0" smtClean="0">
                <a:latin typeface="Arial"/>
                <a:cs typeface="Arial"/>
              </a:rPr>
              <a:t>We use a sigmoidal production function where:</a:t>
            </a:r>
          </a:p>
          <a:p>
            <a:pPr marL="806450" lvl="1" indent="-280988">
              <a:buFont typeface="Arial"/>
              <a:buChar char="•"/>
            </a:pPr>
            <a:r>
              <a:rPr lang="en-US" sz="1700" i="1" dirty="0" smtClean="0">
                <a:latin typeface="Times New Roman"/>
                <a:cs typeface="Times New Roman"/>
              </a:rPr>
              <a:t>P</a:t>
            </a:r>
            <a:r>
              <a:rPr lang="en-US" sz="1700" i="1" baseline="-25000" dirty="0" smtClean="0">
                <a:latin typeface="Times New Roman"/>
                <a:cs typeface="Times New Roman"/>
              </a:rPr>
              <a:t>i</a:t>
            </a:r>
            <a:r>
              <a:rPr lang="en-US" sz="1700" b="1" dirty="0" smtClean="0">
                <a:latin typeface="Arial"/>
                <a:cs typeface="Arial"/>
              </a:rPr>
              <a:t> is mRNA production rate for gene </a:t>
            </a:r>
            <a:r>
              <a:rPr lang="en-US" sz="1700" i="1" dirty="0">
                <a:latin typeface="Times New Roman"/>
                <a:cs typeface="Times New Roman"/>
              </a:rPr>
              <a:t>i</a:t>
            </a:r>
            <a:endParaRPr lang="en-US" sz="1700" dirty="0" smtClean="0">
              <a:latin typeface="Times New Roman"/>
              <a:cs typeface="Times New Roman"/>
            </a:endParaRPr>
          </a:p>
          <a:p>
            <a:pPr marL="806450" lvl="1" indent="-280988">
              <a:buFont typeface="Arial"/>
              <a:buChar char="•"/>
            </a:pPr>
            <a:r>
              <a:rPr lang="en-US" sz="1700" i="1" dirty="0">
                <a:latin typeface="Times New Roman"/>
                <a:cs typeface="Times New Roman"/>
              </a:rPr>
              <a:t>d</a:t>
            </a:r>
            <a:r>
              <a:rPr lang="en-US" sz="1700" i="1" baseline="-25000" dirty="0" smtClean="0">
                <a:latin typeface="Times New Roman"/>
                <a:cs typeface="Times New Roman"/>
              </a:rPr>
              <a:t>i</a:t>
            </a:r>
            <a:r>
              <a:rPr lang="en-US" sz="1700" b="1" dirty="0" smtClean="0">
                <a:latin typeface="Arial"/>
                <a:cs typeface="Arial"/>
              </a:rPr>
              <a:t> is the mRNA degradation rate for gene </a:t>
            </a:r>
            <a:r>
              <a:rPr lang="en-US" sz="1700" i="1" dirty="0" err="1" smtClean="0">
                <a:latin typeface="Times New Roman"/>
                <a:cs typeface="Times New Roman"/>
              </a:rPr>
              <a:t>i</a:t>
            </a:r>
            <a:r>
              <a:rPr lang="en-US" sz="1700" i="1" dirty="0" smtClean="0">
                <a:latin typeface="Times New Roman"/>
                <a:cs typeface="Times New Roman"/>
              </a:rPr>
              <a:t> </a:t>
            </a:r>
          </a:p>
          <a:p>
            <a:pPr marL="806450" lvl="1" indent="-280988">
              <a:buFont typeface="Arial"/>
              <a:buChar char="•"/>
            </a:pPr>
            <a:r>
              <a:rPr lang="en-US" sz="1700" i="1" dirty="0" smtClean="0">
                <a:latin typeface="Times New Roman"/>
                <a:cs typeface="Times New Roman"/>
              </a:rPr>
              <a:t>w</a:t>
            </a:r>
            <a:r>
              <a:rPr lang="en-US" sz="1700" b="1" dirty="0" smtClean="0">
                <a:latin typeface="Arial"/>
                <a:cs typeface="Arial"/>
              </a:rPr>
              <a:t> is weight term, determining the level of activation or repression of </a:t>
            </a:r>
            <a:r>
              <a:rPr lang="en-US" sz="1700" i="1" dirty="0" smtClean="0">
                <a:latin typeface="Times New Roman"/>
                <a:cs typeface="Times New Roman"/>
              </a:rPr>
              <a:t>j</a:t>
            </a:r>
            <a:r>
              <a:rPr lang="en-US" sz="1700" b="1" dirty="0" smtClean="0">
                <a:latin typeface="Arial"/>
                <a:cs typeface="Arial"/>
              </a:rPr>
              <a:t> on </a:t>
            </a:r>
            <a:r>
              <a:rPr lang="en-US" sz="1700" i="1" dirty="0">
                <a:latin typeface="Times New Roman"/>
                <a:cs typeface="Times New Roman"/>
              </a:rPr>
              <a:t>i</a:t>
            </a:r>
            <a:endParaRPr lang="en-US" sz="1700" i="1" dirty="0" smtClean="0">
              <a:latin typeface="Times New Roman"/>
              <a:cs typeface="Times New Roman"/>
            </a:endParaRPr>
          </a:p>
          <a:p>
            <a:pPr marL="806450" lvl="1" indent="-280988">
              <a:buFont typeface="Arial"/>
              <a:buChar char="•"/>
            </a:pPr>
            <a:r>
              <a:rPr lang="en-US" sz="1700" i="1" dirty="0" smtClean="0">
                <a:latin typeface="Times New Roman"/>
                <a:cs typeface="Times New Roman"/>
              </a:rPr>
              <a:t>b</a:t>
            </a:r>
            <a:r>
              <a:rPr lang="en-US" sz="1700" b="1" dirty="0" smtClean="0">
                <a:latin typeface="Arial"/>
                <a:cs typeface="Arial"/>
              </a:rPr>
              <a:t> is a unique threshold for each gene</a:t>
            </a:r>
          </a:p>
          <a:p>
            <a:pPr marL="285750" indent="-285750">
              <a:buFont typeface="Arial"/>
              <a:buChar char="•"/>
            </a:pPr>
            <a:r>
              <a:rPr lang="en-US" sz="1700" b="1" dirty="0">
                <a:latin typeface="Arial"/>
                <a:cs typeface="Arial"/>
              </a:rPr>
              <a:t>The production rate </a:t>
            </a:r>
            <a:r>
              <a:rPr lang="en-US" sz="1700" b="1" dirty="0" smtClean="0">
                <a:latin typeface="Arial"/>
                <a:cs typeface="Arial"/>
              </a:rPr>
              <a:t>(</a:t>
            </a:r>
            <a:r>
              <a:rPr lang="en-US" sz="1700" i="1" dirty="0">
                <a:latin typeface="Times New Roman"/>
                <a:cs typeface="Times New Roman"/>
              </a:rPr>
              <a:t>P</a:t>
            </a:r>
            <a:r>
              <a:rPr lang="en-US" sz="1700" i="1" baseline="-25000" dirty="0">
                <a:latin typeface="Times New Roman"/>
                <a:cs typeface="Times New Roman"/>
              </a:rPr>
              <a:t>i</a:t>
            </a:r>
            <a:r>
              <a:rPr lang="en-US" sz="1700" b="1" dirty="0">
                <a:latin typeface="Arial"/>
                <a:cs typeface="Arial"/>
              </a:rPr>
              <a:t> </a:t>
            </a:r>
            <a:r>
              <a:rPr lang="en-US" sz="1700" b="1" dirty="0" smtClean="0">
                <a:latin typeface="Arial"/>
                <a:cs typeface="Arial"/>
              </a:rPr>
              <a:t>)</a:t>
            </a:r>
            <a:r>
              <a:rPr lang="en-US" sz="1700" b="1" dirty="0">
                <a:latin typeface="Arial"/>
                <a:cs typeface="Arial"/>
              </a:rPr>
              <a:t>, weight </a:t>
            </a:r>
            <a:r>
              <a:rPr lang="en-US" sz="1700" b="1" dirty="0" smtClean="0">
                <a:latin typeface="Arial"/>
                <a:cs typeface="Arial"/>
              </a:rPr>
              <a:t>(</a:t>
            </a:r>
            <a:r>
              <a:rPr lang="en-US" sz="1700" i="1" dirty="0">
                <a:latin typeface="Times New Roman"/>
                <a:cs typeface="Times New Roman"/>
              </a:rPr>
              <a:t>w</a:t>
            </a:r>
            <a:r>
              <a:rPr lang="en-US" sz="1700" b="1" dirty="0">
                <a:latin typeface="Arial"/>
                <a:cs typeface="Arial"/>
              </a:rPr>
              <a:t> </a:t>
            </a:r>
            <a:r>
              <a:rPr lang="en-US" sz="1700" b="1" dirty="0" smtClean="0">
                <a:latin typeface="Arial"/>
                <a:cs typeface="Arial"/>
              </a:rPr>
              <a:t>)</a:t>
            </a:r>
            <a:r>
              <a:rPr lang="en-US" sz="1700" b="1" dirty="0">
                <a:latin typeface="Arial"/>
                <a:cs typeface="Arial"/>
              </a:rPr>
              <a:t>, and threshold </a:t>
            </a:r>
            <a:r>
              <a:rPr lang="en-US" sz="1700" b="1" dirty="0" smtClean="0">
                <a:latin typeface="Arial"/>
                <a:cs typeface="Arial"/>
              </a:rPr>
              <a:t>(</a:t>
            </a:r>
            <a:r>
              <a:rPr lang="en-US" sz="1700" i="1" dirty="0">
                <a:latin typeface="Times New Roman"/>
                <a:cs typeface="Times New Roman"/>
              </a:rPr>
              <a:t>b</a:t>
            </a:r>
            <a:r>
              <a:rPr lang="en-US" sz="1700" b="1" dirty="0" smtClean="0">
                <a:latin typeface="Arial"/>
                <a:cs typeface="Arial"/>
              </a:rPr>
              <a:t>) </a:t>
            </a:r>
            <a:r>
              <a:rPr lang="en-US" sz="1700" b="1" dirty="0">
                <a:latin typeface="Arial"/>
                <a:cs typeface="Arial"/>
              </a:rPr>
              <a:t>values were estimated from DNA microarray data using a penalized least squares </a:t>
            </a:r>
            <a:r>
              <a:rPr lang="en-US" sz="1700" b="1" dirty="0" smtClean="0">
                <a:latin typeface="Arial"/>
                <a:cs typeface="Arial"/>
              </a:rPr>
              <a:t>approach. </a:t>
            </a:r>
            <a:endParaRPr lang="en-US" sz="1700" b="1" dirty="0">
              <a:latin typeface="Arial"/>
              <a:cs typeface="Arial"/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878365" y="21033209"/>
            <a:ext cx="1134495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700" b="1" dirty="0">
                <a:latin typeface="Arial"/>
                <a:cs typeface="Arial"/>
              </a:rPr>
              <a:t>The model, called GRNmap </a:t>
            </a:r>
            <a:r>
              <a:rPr lang="en-US" sz="1700" b="1" dirty="0" smtClean="0">
                <a:latin typeface="Arial"/>
                <a:cs typeface="Arial"/>
              </a:rPr>
              <a:t>(Gene </a:t>
            </a:r>
            <a:r>
              <a:rPr lang="en-US" sz="1700" b="1" dirty="0">
                <a:latin typeface="Arial"/>
                <a:cs typeface="Arial"/>
              </a:rPr>
              <a:t>R</a:t>
            </a:r>
            <a:r>
              <a:rPr lang="en-US" sz="1700" b="1" dirty="0" smtClean="0">
                <a:latin typeface="Arial"/>
                <a:cs typeface="Arial"/>
              </a:rPr>
              <a:t>egulatory </a:t>
            </a:r>
            <a:r>
              <a:rPr lang="en-US" sz="1700" b="1" dirty="0">
                <a:latin typeface="Arial"/>
                <a:cs typeface="Arial"/>
              </a:rPr>
              <a:t>N</a:t>
            </a:r>
            <a:r>
              <a:rPr lang="en-US" sz="1700" b="1" dirty="0" smtClean="0">
                <a:latin typeface="Arial"/>
                <a:cs typeface="Arial"/>
              </a:rPr>
              <a:t>etwork modeling and </a:t>
            </a:r>
            <a:r>
              <a:rPr lang="en-US" sz="1700" b="1" dirty="0">
                <a:latin typeface="Arial"/>
                <a:cs typeface="Arial"/>
              </a:rPr>
              <a:t>parameter estimation) was implemented in </a:t>
            </a:r>
            <a:r>
              <a:rPr lang="en-US" sz="1700" b="1" dirty="0" smtClean="0">
                <a:latin typeface="Arial"/>
                <a:cs typeface="Arial"/>
              </a:rPr>
              <a:t>MATLAB (</a:t>
            </a:r>
            <a:r>
              <a:rPr lang="en-US" sz="1700" b="1" dirty="0" err="1" smtClean="0">
                <a:latin typeface="Arial"/>
                <a:cs typeface="Arial"/>
              </a:rPr>
              <a:t>Dahlquist</a:t>
            </a:r>
            <a:r>
              <a:rPr lang="en-US" sz="1700" b="1" dirty="0" smtClean="0">
                <a:latin typeface="Arial"/>
                <a:cs typeface="Arial"/>
              </a:rPr>
              <a:t> et al. 2015).</a:t>
            </a:r>
          </a:p>
          <a:p>
            <a:pPr marL="285750" indent="-285750">
              <a:buFont typeface="Arial"/>
              <a:buChar char="•"/>
            </a:pPr>
            <a:r>
              <a:rPr lang="en-US" sz="1700" b="1" dirty="0" smtClean="0">
                <a:latin typeface="Arial"/>
                <a:cs typeface="Arial"/>
              </a:rPr>
              <a:t>The MATLAB code and executable are available under an open source license at </a:t>
            </a:r>
            <a:r>
              <a:rPr lang="de-DE" sz="1700" b="1" dirty="0">
                <a:latin typeface="Arial"/>
                <a:cs typeface="Arial"/>
              </a:rPr>
              <a:t>https://</a:t>
            </a:r>
            <a:r>
              <a:rPr lang="de-DE" sz="1700" b="1" dirty="0" err="1">
                <a:latin typeface="Arial"/>
                <a:cs typeface="Arial"/>
              </a:rPr>
              <a:t>github.com</a:t>
            </a:r>
            <a:r>
              <a:rPr lang="de-DE" sz="1700" b="1" dirty="0">
                <a:latin typeface="Arial"/>
                <a:cs typeface="Arial"/>
              </a:rPr>
              <a:t>/</a:t>
            </a:r>
            <a:r>
              <a:rPr lang="de-DE" sz="1700" b="1" dirty="0" err="1">
                <a:latin typeface="Arial"/>
                <a:cs typeface="Arial"/>
              </a:rPr>
              <a:t>kdahlquist</a:t>
            </a:r>
            <a:r>
              <a:rPr lang="de-DE" sz="1700" b="1" dirty="0">
                <a:latin typeface="Arial"/>
                <a:cs typeface="Arial"/>
              </a:rPr>
              <a:t>/</a:t>
            </a:r>
            <a:r>
              <a:rPr lang="de-DE" sz="1700" b="1" dirty="0" err="1">
                <a:latin typeface="Arial"/>
                <a:cs typeface="Arial"/>
              </a:rPr>
              <a:t>GRNmap</a:t>
            </a:r>
            <a:r>
              <a:rPr lang="de-DE" sz="1700" b="1" dirty="0" smtClean="0">
                <a:latin typeface="Arial"/>
                <a:cs typeface="Arial"/>
              </a:rPr>
              <a:t>/.</a:t>
            </a:r>
            <a:endParaRPr lang="en-US" sz="1700" b="1" dirty="0">
              <a:latin typeface="Arial"/>
              <a:cs typeface="Arial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878365" y="26913072"/>
            <a:ext cx="841575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700" b="1" dirty="0" smtClean="0">
                <a:latin typeface="Arial"/>
                <a:cs typeface="Arial"/>
              </a:rPr>
              <a:t>E represents the error between estimated values and microarray data values.</a:t>
            </a:r>
          </a:p>
          <a:p>
            <a:pPr marL="285750" indent="-285750">
              <a:buFont typeface="Arial"/>
              <a:buChar char="•"/>
            </a:pPr>
            <a:r>
              <a:rPr lang="el-GR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θ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is </a:t>
            </a:r>
            <a:r>
              <a:rPr lang="en-US" sz="1700" b="1" dirty="0">
                <a:latin typeface="Arial" panose="020B0604020202020204" pitchFamily="34" charset="0"/>
                <a:cs typeface="Arial" panose="020B0604020202020204" pitchFamily="34" charset="0"/>
              </a:rPr>
              <a:t>the penalty term, which is the combined w, P, and b parameter 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values.</a:t>
            </a:r>
            <a:endParaRPr lang="en-US" sz="1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10579534" y="27489526"/>
            <a:ext cx="17429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(Freeman, 2002)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070720" y="29154180"/>
            <a:ext cx="3088110" cy="2470488"/>
          </a:xfrm>
          <a:prstGeom prst="rect">
            <a:avLst/>
          </a:prstGeom>
        </p:spPr>
      </p:pic>
      <p:sp>
        <p:nvSpPr>
          <p:cNvPr id="163" name="TextBox 162"/>
          <p:cNvSpPr txBox="1"/>
          <p:nvPr/>
        </p:nvSpPr>
        <p:spPr>
          <a:xfrm>
            <a:off x="9245003" y="32089087"/>
            <a:ext cx="30728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http://</a:t>
            </a:r>
            <a:r>
              <a:rPr lang="en-US" sz="1200" dirty="0" err="1">
                <a:latin typeface="Arial"/>
                <a:cs typeface="Arial"/>
              </a:rPr>
              <a:t>world.mathigon.org</a:t>
            </a:r>
            <a:r>
              <a:rPr lang="en-US" sz="1200" dirty="0">
                <a:latin typeface="Arial"/>
                <a:cs typeface="Arial"/>
              </a:rPr>
              <a:t>/</a:t>
            </a:r>
            <a:r>
              <a:rPr lang="en-US" sz="1200" dirty="0" err="1">
                <a:latin typeface="Arial"/>
                <a:cs typeface="Arial"/>
              </a:rPr>
              <a:t>Graph_Theory</a:t>
            </a:r>
            <a:endParaRPr lang="en-US" sz="1200" dirty="0" smtClean="0">
              <a:latin typeface="Arial"/>
              <a:cs typeface="Arial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230638" y="28946899"/>
            <a:ext cx="1044230" cy="5847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80000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node</a:t>
            </a:r>
            <a:endParaRPr lang="en-US" sz="3200" b="1" dirty="0">
              <a:solidFill>
                <a:srgbClr val="800000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65" name="TextBox 164"/>
          <p:cNvSpPr txBox="1"/>
          <p:nvPr/>
        </p:nvSpPr>
        <p:spPr>
          <a:xfrm>
            <a:off x="10057418" y="31197912"/>
            <a:ext cx="1005840" cy="9144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80000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edge</a:t>
            </a:r>
            <a:endParaRPr lang="en-US" sz="3200" b="1" dirty="0">
              <a:solidFill>
                <a:srgbClr val="800000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3023833" y="5149761"/>
            <a:ext cx="30311481" cy="1552048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13037198" y="5229391"/>
            <a:ext cx="13703581" cy="523220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smtClean="0">
                <a:latin typeface="Arial" panose="020B0604020202020204" pitchFamily="34" charset="0"/>
                <a:cs typeface="Arial" panose="020B0604020202020204" pitchFamily="34" charset="0"/>
              </a:rPr>
              <a:t>Deletions cause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downstream regulatory changes to other edges in the network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6685721" y="5204638"/>
            <a:ext cx="16699802" cy="523220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Heat map generated to visualize changes in regulation as a result of edge deletions</a:t>
            </a:r>
          </a:p>
        </p:txBody>
      </p:sp>
      <p:sp>
        <p:nvSpPr>
          <p:cNvPr id="40" name="Rectangle 39"/>
          <p:cNvSpPr/>
          <p:nvPr/>
        </p:nvSpPr>
        <p:spPr>
          <a:xfrm>
            <a:off x="12986381" y="20920632"/>
            <a:ext cx="17886906" cy="117546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700" dirty="0"/>
          </a:p>
        </p:txBody>
      </p:sp>
      <p:sp>
        <p:nvSpPr>
          <p:cNvPr id="46" name="TextBox 45"/>
          <p:cNvSpPr txBox="1"/>
          <p:nvPr/>
        </p:nvSpPr>
        <p:spPr>
          <a:xfrm>
            <a:off x="13018541" y="20935099"/>
            <a:ext cx="17842728" cy="523220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Certain edge deletions caused changes in </a:t>
            </a:r>
            <a:r>
              <a:rPr lang="en-US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MSE:minMSE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and Production Rates</a:t>
            </a:r>
          </a:p>
        </p:txBody>
      </p:sp>
      <p:sp>
        <p:nvSpPr>
          <p:cNvPr id="47" name="Rectangle 46"/>
          <p:cNvSpPr/>
          <p:nvPr/>
        </p:nvSpPr>
        <p:spPr>
          <a:xfrm>
            <a:off x="31443683" y="20849469"/>
            <a:ext cx="11930575" cy="11779313"/>
          </a:xfrm>
          <a:prstGeom prst="rect">
            <a:avLst/>
          </a:prstGeom>
          <a:ln w="25400" cmpd="sng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31462047" y="20855176"/>
            <a:ext cx="11893845" cy="492443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Conclusions </a:t>
            </a:r>
            <a:r>
              <a:rPr lang="en-US" sz="2600" b="1" smtClean="0">
                <a:latin typeface="Arial" panose="020B0604020202020204" pitchFamily="34" charset="0"/>
                <a:cs typeface="Arial" panose="020B0604020202020204" pitchFamily="34" charset="0"/>
              </a:rPr>
              <a:t>and Future Directions</a:t>
            </a:r>
            <a:endParaRPr lang="en-US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1462046" y="27766526"/>
            <a:ext cx="11893845" cy="492443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Acknowledgments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1469985" y="29531675"/>
            <a:ext cx="11898701" cy="492443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References </a:t>
            </a:r>
            <a:endParaRPr lang="en-US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867" name="Picture 723" descr="https://lh6.googleusercontent.com/uDk_cZReqe39TqkYeY582TxRKt6251eGfTEXcj5f8360ZUtHao5gDhIZxHCefCcUdVWLNZfpADCJGHE3Wsd6IXvNGu8xTwPKSMtsrmkWFPNp_GdG0mNkzqIax49S6KT9fxQJZ0jm5Xg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2" r="7243"/>
          <a:stretch/>
        </p:blipFill>
        <p:spPr bwMode="auto">
          <a:xfrm>
            <a:off x="14531721" y="5960461"/>
            <a:ext cx="9856696" cy="5624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TextBox 51"/>
          <p:cNvSpPr txBox="1"/>
          <p:nvPr/>
        </p:nvSpPr>
        <p:spPr>
          <a:xfrm>
            <a:off x="17660168" y="5913471"/>
            <a:ext cx="3845054" cy="4924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600" b="1" u="sng" dirty="0" smtClean="0">
                <a:latin typeface="Arial"/>
                <a:cs typeface="Arial"/>
              </a:rPr>
              <a:t>1. Intact db5 network</a:t>
            </a:r>
            <a:endParaRPr lang="en-US" sz="2600" b="1" dirty="0" smtClean="0">
              <a:latin typeface="Arial"/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8238" y="17915402"/>
            <a:ext cx="5617116" cy="2694631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20164255" y="17450890"/>
            <a:ext cx="420507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>
                <a:latin typeface="Arial"/>
                <a:cs typeface="Arial"/>
              </a:rPr>
              <a:t>5. dHMO1-YOX1 network</a:t>
            </a:r>
            <a:endParaRPr lang="en-US" sz="2000" b="1" dirty="0" smtClean="0">
              <a:latin typeface="Arial"/>
              <a:cs typeface="Arial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7952" y="14865313"/>
            <a:ext cx="5489084" cy="2524596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14187201" y="14319423"/>
            <a:ext cx="407799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>
                <a:latin typeface="Arial"/>
                <a:cs typeface="Arial"/>
              </a:rPr>
              <a:t>2. dHMO1-CIN5 network</a:t>
            </a:r>
            <a:endParaRPr lang="en-US" sz="2000" b="1" dirty="0" smtClean="0">
              <a:latin typeface="Arial"/>
              <a:cs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62103" y="14874466"/>
            <a:ext cx="5541184" cy="2600385"/>
          </a:xfrm>
          <a:prstGeom prst="rect">
            <a:avLst/>
          </a:prstGeom>
        </p:spPr>
      </p:pic>
      <p:sp>
        <p:nvSpPr>
          <p:cNvPr id="57" name="TextBox 56"/>
          <p:cNvSpPr txBox="1"/>
          <p:nvPr/>
        </p:nvSpPr>
        <p:spPr>
          <a:xfrm>
            <a:off x="20106547" y="14302422"/>
            <a:ext cx="404419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>
                <a:latin typeface="Arial"/>
                <a:cs typeface="Arial"/>
              </a:rPr>
              <a:t>3. dZAP1-ACE2 network</a:t>
            </a:r>
            <a:endParaRPr lang="en-US" sz="2000" b="1" dirty="0" smtClean="0">
              <a:latin typeface="Arial"/>
              <a:cs typeface="Arial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1089" y="18003370"/>
            <a:ext cx="5705781" cy="2500620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14046477" y="17435406"/>
            <a:ext cx="442536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>
                <a:latin typeface="Arial"/>
                <a:cs typeface="Arial"/>
              </a:rPr>
              <a:t>4</a:t>
            </a:r>
            <a:r>
              <a:rPr lang="en-US" sz="2400" b="1" u="sng" dirty="0" smtClean="0">
                <a:latin typeface="Arial"/>
                <a:cs typeface="Arial"/>
              </a:rPr>
              <a:t>. dMSN2-YOX1 network</a:t>
            </a:r>
            <a:endParaRPr lang="en-US" sz="2000" b="1" dirty="0" smtClean="0"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881376" y="6293685"/>
            <a:ext cx="53205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800" b="1" dirty="0">
                <a:latin typeface="Arial"/>
                <a:cs typeface="Arial"/>
              </a:rPr>
              <a:t>This heat map visualizes the changes in regulation that occurred as a result the edge deletions.   </a:t>
            </a:r>
            <a:endParaRPr lang="en-US" sz="1800" b="1" dirty="0" smtClean="0">
              <a:latin typeface="Arial"/>
              <a:cs typeface="Arial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The </a:t>
            </a:r>
            <a:r>
              <a:rPr lang="en-US" sz="1800" b="1" dirty="0">
                <a:latin typeface="Arial"/>
                <a:cs typeface="Arial"/>
              </a:rPr>
              <a:t>edge deletions that cause a lot of changes in regulation seem to be associated with central genes, like CIN5, HMO1, and MSN2.  These genes have </a:t>
            </a:r>
            <a:r>
              <a:rPr lang="en-US" sz="1800" b="1" dirty="0" smtClean="0">
                <a:latin typeface="Arial"/>
                <a:cs typeface="Arial"/>
              </a:rPr>
              <a:t>high in and out degrees, making them central </a:t>
            </a:r>
            <a:r>
              <a:rPr lang="en-US" sz="1800" b="1" dirty="0" smtClean="0">
                <a:latin typeface="Arial"/>
                <a:cs typeface="Arial"/>
              </a:rPr>
              <a:t>hubs in the network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The location of certain genes in the network can </a:t>
            </a:r>
            <a:r>
              <a:rPr lang="en-US" sz="1800" b="1" dirty="0">
                <a:latin typeface="Arial"/>
                <a:cs typeface="Arial"/>
              </a:rPr>
              <a:t>also give insight into what this heat map is showing.  HMO1-CIN5 and ZAP1-ACE2, for example, are both involved in long chains of </a:t>
            </a:r>
            <a:r>
              <a:rPr lang="en-US" sz="1800" b="1" dirty="0" smtClean="0">
                <a:latin typeface="Arial"/>
                <a:cs typeface="Arial"/>
              </a:rPr>
              <a:t>regulation </a:t>
            </a:r>
            <a:r>
              <a:rPr lang="en-US" sz="1800" b="1" dirty="0">
                <a:latin typeface="Arial"/>
                <a:cs typeface="Arial"/>
              </a:rPr>
              <a:t>within the network. </a:t>
            </a:r>
          </a:p>
          <a:p>
            <a:r>
              <a:rPr lang="en-US" sz="1800" dirty="0"/>
              <a:t/>
            </a:r>
            <a:br>
              <a:rPr lang="en-US" sz="1800" dirty="0"/>
            </a:br>
            <a:endParaRPr lang="en-US" sz="1800" b="1" dirty="0">
              <a:latin typeface="Arial"/>
              <a:cs typeface="Arial"/>
            </a:endParaRPr>
          </a:p>
        </p:txBody>
      </p:sp>
      <p:pic>
        <p:nvPicPr>
          <p:cNvPr id="6875" name="Picture 731" descr="https://lh5.googleusercontent.com/9PHoUm2oJv7agtvJZi-rgZJ8yqk5cVQQqZ-SaivvsfxaXk5k0Iz0rA5yl-lsVfa1JnF35acvXGwqlj_QrWXEwrgc1K865p-PPLuxF7ueQrtsnmL23fmmtCWixwxlETluQEK-ZpQzWgs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41754" y="12437506"/>
            <a:ext cx="14673496" cy="595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4624547" y="21691155"/>
            <a:ext cx="596062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800" b="1" dirty="0" err="1" smtClean="0">
                <a:latin typeface="Arial"/>
                <a:cs typeface="Arial"/>
              </a:rPr>
              <a:t>MSE:minMSE</a:t>
            </a:r>
            <a:r>
              <a:rPr lang="en-US" sz="1800" b="1" dirty="0" smtClean="0">
                <a:latin typeface="Arial"/>
                <a:cs typeface="Arial"/>
              </a:rPr>
              <a:t> and production rates for each deletion network were compared to the intact db5 network</a:t>
            </a:r>
            <a:r>
              <a:rPr lang="en-US" sz="1800" b="1" dirty="0">
                <a:latin typeface="Arial"/>
                <a:cs typeface="Arial"/>
              </a:rPr>
              <a:t> </a:t>
            </a:r>
            <a:r>
              <a:rPr lang="en-US" sz="1800" b="1" dirty="0" smtClean="0">
                <a:latin typeface="Arial"/>
                <a:cs typeface="Arial"/>
              </a:rPr>
              <a:t>using a paired T-test.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Only two edges had significant p-values in either case, as shown in the table on the left.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b="1" dirty="0" err="1" smtClean="0">
                <a:latin typeface="Arial"/>
                <a:cs typeface="Arial"/>
              </a:rPr>
              <a:t>MSE:minMSE</a:t>
            </a:r>
            <a:r>
              <a:rPr lang="en-US" sz="1800" b="1" dirty="0" smtClean="0">
                <a:latin typeface="Arial"/>
                <a:cs typeface="Arial"/>
              </a:rPr>
              <a:t> and production rates of dSWI4-YHP1 were both significantly different from db5.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dMSN2-YHP1 only showed a significant change in production rates.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No other deletion networks were significantly different from db5.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1628436" y="21521828"/>
            <a:ext cx="1157344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In </a:t>
            </a:r>
            <a:r>
              <a:rPr lang="en-US" sz="1800" b="1" dirty="0" smtClean="0">
                <a:latin typeface="Arial"/>
                <a:cs typeface="Arial"/>
              </a:rPr>
              <a:t>many </a:t>
            </a:r>
            <a:r>
              <a:rPr lang="en-US" sz="1800" b="1" dirty="0" smtClean="0">
                <a:latin typeface="Arial"/>
                <a:cs typeface="Arial"/>
              </a:rPr>
              <a:t>cases, individual edge deletions caused changes in the rest of the GRN. The deletion of HMO1-CIN5, for instance, caused various downstream changes in regulation.  </a:t>
            </a:r>
            <a:r>
              <a:rPr lang="en-US" sz="1800" b="1" dirty="0" err="1" smtClean="0">
                <a:latin typeface="Arial"/>
                <a:cs typeface="Arial"/>
              </a:rPr>
              <a:t>Futhermore</a:t>
            </a:r>
            <a:r>
              <a:rPr lang="en-US" sz="1800" b="1" dirty="0" smtClean="0">
                <a:latin typeface="Arial"/>
                <a:cs typeface="Arial"/>
              </a:rPr>
              <a:t>, the deletions of SWI4-YHP1 and MSN2-YHP1 caused significant changes in </a:t>
            </a:r>
            <a:r>
              <a:rPr lang="en-US" sz="1800" b="1" dirty="0" err="1" smtClean="0">
                <a:latin typeface="Arial"/>
                <a:cs typeface="Arial"/>
              </a:rPr>
              <a:t>MSE:minMSE</a:t>
            </a:r>
            <a:r>
              <a:rPr lang="en-US" sz="1800" b="1" dirty="0" smtClean="0">
                <a:latin typeface="Arial"/>
                <a:cs typeface="Arial"/>
              </a:rPr>
              <a:t> and production rates when comparing them to the intact db5 network.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According to the heat map, the </a:t>
            </a:r>
            <a:r>
              <a:rPr lang="en-US" sz="1800" b="1" dirty="0" smtClean="0">
                <a:latin typeface="Arial"/>
                <a:cs typeface="Arial"/>
              </a:rPr>
              <a:t>edge deletions associated with central genes (CIN5, HMO1, MSN2) caused the most regulation changes.  The edges that changed as a result of the deletion are likely unstable, while the deletions that caused the most changes are likely important edges. 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b="1" dirty="0" err="1" smtClean="0">
                <a:latin typeface="Arial"/>
                <a:cs typeface="Arial"/>
              </a:rPr>
              <a:t>LSE:minLSE</a:t>
            </a:r>
            <a:r>
              <a:rPr lang="en-US" sz="1800" b="1" dirty="0" smtClean="0">
                <a:latin typeface="Arial"/>
                <a:cs typeface="Arial"/>
              </a:rPr>
              <a:t> can provide important insight into which edges are improving the fit of the model and which edges are not.  ZAP1-ACE2, for example, is likely not an important part of the network</a:t>
            </a:r>
            <a:r>
              <a:rPr lang="en-US" sz="1800" b="1" dirty="0" smtClean="0">
                <a:latin typeface="Arial"/>
                <a:cs typeface="Arial"/>
              </a:rPr>
              <a:t>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dZAP1-ACE2, dHMO1-YOX1, dMSN2-CIN5, dHMO1-CIN5, and dMSN2-YOX1 each resulted in a lower </a:t>
            </a:r>
            <a:r>
              <a:rPr lang="en-US" sz="1800" b="1" dirty="0" err="1" smtClean="0">
                <a:latin typeface="Arial"/>
                <a:cs typeface="Arial"/>
              </a:rPr>
              <a:t>LSE:minLSE</a:t>
            </a:r>
            <a:r>
              <a:rPr lang="en-US" sz="1800" b="1" dirty="0" smtClean="0">
                <a:latin typeface="Arial"/>
                <a:cs typeface="Arial"/>
              </a:rPr>
              <a:t> ratio.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dHMO1-YOX1 and dMSN2-YOX1 resulted in the same downstream changes in regulation, but dHMO1-YOx1 did not cause any changes in the optimized expression </a:t>
            </a:r>
            <a:r>
              <a:rPr lang="en-US" sz="1800" b="1" smtClean="0">
                <a:latin typeface="Arial"/>
                <a:cs typeface="Arial"/>
              </a:rPr>
              <a:t>of YOX1</a:t>
            </a:r>
            <a:endParaRPr lang="en-US" sz="18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615405" y="28172674"/>
            <a:ext cx="7109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Acknowledgments here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6740780" y="11908850"/>
            <a:ext cx="16581172" cy="520516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Certain edge deletions caused changes in </a:t>
            </a:r>
            <a:r>
              <a:rPr lang="en-US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LSE:minLSE</a:t>
            </a:r>
            <a:endParaRPr lang="en-US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26672822" y="5186090"/>
            <a:ext cx="12899" cy="155070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V="1">
            <a:off x="26672822" y="11893026"/>
            <a:ext cx="166878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7146853" y="18595260"/>
            <a:ext cx="1629705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800" b="1" dirty="0">
                <a:latin typeface="Arial"/>
                <a:cs typeface="Arial"/>
              </a:rPr>
              <a:t>The </a:t>
            </a:r>
            <a:r>
              <a:rPr lang="en-US" sz="1800" b="1" dirty="0" err="1">
                <a:latin typeface="Arial"/>
                <a:cs typeface="Arial"/>
              </a:rPr>
              <a:t>LSE:minLSE</a:t>
            </a:r>
            <a:r>
              <a:rPr lang="en-US" sz="1800" b="1" dirty="0">
                <a:latin typeface="Arial"/>
                <a:cs typeface="Arial"/>
              </a:rPr>
              <a:t> ratio describes how well the GRN was modeled by </a:t>
            </a:r>
            <a:r>
              <a:rPr lang="en-US" sz="1800" b="1" dirty="0" err="1" smtClean="0">
                <a:latin typeface="Arial"/>
                <a:cs typeface="Arial"/>
              </a:rPr>
              <a:t>GRNmap</a:t>
            </a:r>
            <a:r>
              <a:rPr lang="en-US" sz="1800" b="1" dirty="0" smtClean="0">
                <a:latin typeface="Arial"/>
                <a:cs typeface="Arial"/>
              </a:rPr>
              <a:t> and </a:t>
            </a:r>
            <a:r>
              <a:rPr lang="en-US" sz="1800" b="1" dirty="0">
                <a:latin typeface="Arial"/>
                <a:cs typeface="Arial"/>
              </a:rPr>
              <a:t>allows </a:t>
            </a:r>
            <a:r>
              <a:rPr lang="en-US" sz="1800" b="1" dirty="0" smtClean="0">
                <a:latin typeface="Arial"/>
                <a:cs typeface="Arial"/>
              </a:rPr>
              <a:t>for the comparison of db5 to each of the deletion networks</a:t>
            </a:r>
            <a:r>
              <a:rPr lang="en-US" sz="1800" b="1" dirty="0">
                <a:latin typeface="Arial"/>
                <a:cs typeface="Arial"/>
              </a:rPr>
              <a:t>.</a:t>
            </a:r>
            <a:endParaRPr lang="en-US" sz="1800" b="1" dirty="0">
              <a:latin typeface="Arial"/>
              <a:cs typeface="Arial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800" b="1" dirty="0">
                <a:latin typeface="Arial"/>
                <a:cs typeface="Arial"/>
              </a:rPr>
              <a:t>A lower </a:t>
            </a:r>
            <a:r>
              <a:rPr lang="en-US" sz="1800" b="1" dirty="0" err="1">
                <a:latin typeface="Arial"/>
                <a:cs typeface="Arial"/>
              </a:rPr>
              <a:t>LSE:minLSE</a:t>
            </a:r>
            <a:r>
              <a:rPr lang="en-US" sz="1800" b="1" dirty="0">
                <a:latin typeface="Arial"/>
                <a:cs typeface="Arial"/>
              </a:rPr>
              <a:t> ratio, or </a:t>
            </a:r>
            <a:r>
              <a:rPr lang="en-US" sz="1800" b="1" dirty="0" smtClean="0">
                <a:latin typeface="Arial"/>
                <a:cs typeface="Arial"/>
              </a:rPr>
              <a:t>a ratio closer </a:t>
            </a:r>
            <a:r>
              <a:rPr lang="en-US" sz="1800" b="1" dirty="0">
                <a:latin typeface="Arial"/>
                <a:cs typeface="Arial"/>
              </a:rPr>
              <a:t>to 1, means that the </a:t>
            </a:r>
            <a:r>
              <a:rPr lang="en-US" sz="1800" b="1" dirty="0" smtClean="0">
                <a:latin typeface="Arial"/>
                <a:cs typeface="Arial"/>
              </a:rPr>
              <a:t>GRN </a:t>
            </a:r>
            <a:r>
              <a:rPr lang="en-US" sz="1800" b="1" dirty="0">
                <a:latin typeface="Arial"/>
                <a:cs typeface="Arial"/>
              </a:rPr>
              <a:t>that resulted from the deletion is a better fit.  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There were 5 edge deletions that improved the fit of the model: dHMO1-CIN5, dHMO1-YOX1, dMSN2-CIN5, dMSN2-YOX1, and dZAP1-ACE2.  dZAP1-ACE2 resulted in the largest drop in </a:t>
            </a:r>
            <a:r>
              <a:rPr lang="en-US" sz="1800" b="1" dirty="0" err="1" smtClean="0">
                <a:latin typeface="Arial"/>
                <a:cs typeface="Arial"/>
              </a:rPr>
              <a:t>LSE:minLSE</a:t>
            </a:r>
            <a:r>
              <a:rPr lang="en-US" sz="1800" b="1" dirty="0" smtClean="0">
                <a:latin typeface="Arial"/>
                <a:cs typeface="Arial"/>
              </a:rPr>
              <a:t> ratio, therefore it is likely not a crucial edge in the network.  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dSWI5-ASH1, dHMO1-MSN2, and dASH1-YHP1 all show increases in </a:t>
            </a:r>
            <a:r>
              <a:rPr lang="en-US" sz="1800" b="1" dirty="0" err="1" smtClean="0">
                <a:latin typeface="Arial"/>
                <a:cs typeface="Arial"/>
              </a:rPr>
              <a:t>LSE:minLSE</a:t>
            </a:r>
            <a:r>
              <a:rPr lang="en-US" sz="1800" b="1" dirty="0" smtClean="0">
                <a:latin typeface="Arial"/>
                <a:cs typeface="Arial"/>
              </a:rPr>
              <a:t>, which </a:t>
            </a:r>
            <a:r>
              <a:rPr lang="en-US" sz="1800" b="1" dirty="0" smtClean="0">
                <a:latin typeface="Arial"/>
                <a:cs typeface="Arial"/>
              </a:rPr>
              <a:t>suggest </a:t>
            </a:r>
            <a:r>
              <a:rPr lang="en-US" sz="1800" b="1" dirty="0" smtClean="0">
                <a:latin typeface="Arial"/>
                <a:cs typeface="Arial"/>
              </a:rPr>
              <a:t>that they are </a:t>
            </a:r>
            <a:r>
              <a:rPr lang="en-US" sz="1800" b="1" dirty="0" smtClean="0">
                <a:latin typeface="Arial"/>
                <a:cs typeface="Arial"/>
              </a:rPr>
              <a:t>important to the db5 </a:t>
            </a:r>
            <a:r>
              <a:rPr lang="en-US" sz="1800" b="1" dirty="0" smtClean="0">
                <a:latin typeface="Arial"/>
                <a:cs typeface="Arial"/>
              </a:rPr>
              <a:t>network.</a:t>
            </a:r>
          </a:p>
          <a:p>
            <a:r>
              <a:rPr lang="en-US" sz="1800" b="1" dirty="0">
                <a:latin typeface="Arial"/>
                <a:cs typeface="Arial"/>
              </a:rPr>
              <a:t/>
            </a:r>
            <a:br>
              <a:rPr lang="en-US" sz="1800" b="1" dirty="0">
                <a:latin typeface="Arial"/>
                <a:cs typeface="Arial"/>
              </a:rPr>
            </a:br>
            <a:endParaRPr lang="en-US" sz="1800" b="1" dirty="0">
              <a:latin typeface="Arial"/>
              <a:cs typeface="Arial"/>
            </a:endParaRPr>
          </a:p>
        </p:txBody>
      </p:sp>
      <p:graphicFrame>
        <p:nvGraphicFramePr>
          <p:cNvPr id="85" name="Table 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9144325"/>
              </p:ext>
            </p:extLst>
          </p:nvPr>
        </p:nvGraphicFramePr>
        <p:xfrm>
          <a:off x="26406076" y="5512662"/>
          <a:ext cx="11464859" cy="6092230"/>
        </p:xfrm>
        <a:graphic>
          <a:graphicData uri="http://schemas.openxmlformats.org/drawingml/2006/table">
            <a:tbl>
              <a:tblPr/>
              <a:tblGrid>
                <a:gridCol w="1170961"/>
                <a:gridCol w="354962"/>
                <a:gridCol w="354962"/>
                <a:gridCol w="354962"/>
                <a:gridCol w="354962"/>
                <a:gridCol w="354962"/>
                <a:gridCol w="354962"/>
                <a:gridCol w="354962"/>
                <a:gridCol w="354962"/>
                <a:gridCol w="354962"/>
                <a:gridCol w="354962"/>
                <a:gridCol w="354962"/>
                <a:gridCol w="354962"/>
                <a:gridCol w="354962"/>
                <a:gridCol w="354962"/>
                <a:gridCol w="354962"/>
                <a:gridCol w="354962"/>
                <a:gridCol w="354962"/>
                <a:gridCol w="354962"/>
                <a:gridCol w="354962"/>
                <a:gridCol w="354962"/>
                <a:gridCol w="354962"/>
                <a:gridCol w="354962"/>
                <a:gridCol w="354962"/>
                <a:gridCol w="354962"/>
                <a:gridCol w="354962"/>
                <a:gridCol w="354962"/>
                <a:gridCol w="354962"/>
                <a:gridCol w="354962"/>
                <a:gridCol w="354962"/>
              </a:tblGrid>
              <a:tr h="1133458"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db5</a:t>
                      </a: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dACE2-ASH1</a:t>
                      </a: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dASH1-YHP1</a:t>
                      </a: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dCIN5-HAP4</a:t>
                      </a: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dCIN5-SFP1</a:t>
                      </a: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dCIN5-STB5</a:t>
                      </a: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dCIN5-YHP1</a:t>
                      </a: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dGCR2-MSN2</a:t>
                      </a: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dHMO1-CIN5</a:t>
                      </a: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dHMO1-HAP4</a:t>
                      </a: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dHMO1-HMO1</a:t>
                      </a: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dHMO1-MSN2</a:t>
                      </a: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dHMO1-YOX1</a:t>
                      </a: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dMSN2-ASH1</a:t>
                      </a: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dMSN2-CIN5</a:t>
                      </a: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dMSN2-HAP4</a:t>
                      </a: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dMSN2-SFP1</a:t>
                      </a: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dMSN2-SWI4</a:t>
                      </a: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dMSN2-YHP1</a:t>
                      </a: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dMSN2-YOX1</a:t>
                      </a: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dSFP1-SWI5</a:t>
                      </a: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dSTB5-HAP4</a:t>
                      </a: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dSTB5-SFP1</a:t>
                      </a: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dSWI4-HAP4</a:t>
                      </a: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dSWI4-YHP1</a:t>
                      </a: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dSWI4-YOX1</a:t>
                      </a: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dSWI5-ASH1</a:t>
                      </a: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dYHP1-GLN3</a:t>
                      </a: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dZAP1-ACE2</a:t>
                      </a:r>
                    </a:p>
                  </a:txBody>
                  <a:tcPr marL="4220" marR="4220" marT="4220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709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ACE2-ASH1</a:t>
                      </a: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A8FF"/>
                    </a:solidFill>
                  </a:tcPr>
                </a:tc>
              </a:tr>
              <a:tr h="17709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ASH1-YHP1</a:t>
                      </a: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8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8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B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8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FFFF"/>
                    </a:solidFill>
                  </a:tcPr>
                </a:tc>
              </a:tr>
              <a:tr h="17709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CIN5-HAP4</a:t>
                      </a: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A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4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4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4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4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8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4FF"/>
                    </a:solidFill>
                  </a:tcPr>
                </a:tc>
              </a:tr>
              <a:tr h="17709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CIN5-SFP1</a:t>
                      </a: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A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AFF"/>
                    </a:solidFill>
                  </a:tcPr>
                </a:tc>
              </a:tr>
              <a:tr h="17709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CIN5-STB5</a:t>
                      </a:r>
                    </a:p>
                  </a:txBody>
                  <a:tcPr marL="4220" marR="4220" marT="42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E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E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F"/>
                    </a:solidFill>
                  </a:tcPr>
                </a:tc>
              </a:tr>
              <a:tr h="17709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CIN5-YHP1</a:t>
                      </a:r>
                    </a:p>
                  </a:txBody>
                  <a:tcPr marL="4220" marR="4220" marT="42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8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8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8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E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8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E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8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A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8FF"/>
                    </a:solidFill>
                  </a:tcPr>
                </a:tc>
              </a:tr>
              <a:tr h="17709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GCR2-MSN2</a:t>
                      </a:r>
                    </a:p>
                  </a:txBody>
                  <a:tcPr marL="4220" marR="4220" marT="42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1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8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B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8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1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A1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1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D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1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1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2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1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1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DFFFF"/>
                    </a:solidFill>
                  </a:tcPr>
                </a:tc>
              </a:tr>
              <a:tr h="17709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HMO1-CIN5</a:t>
                      </a:r>
                    </a:p>
                  </a:txBody>
                  <a:tcPr marL="4220" marR="4220" marT="42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1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2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A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2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D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4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1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1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4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1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1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1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1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E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1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AFF"/>
                    </a:solidFill>
                  </a:tcPr>
                </a:tc>
              </a:tr>
              <a:tr h="17709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HMO1-HAP4</a:t>
                      </a:r>
                    </a:p>
                  </a:txBody>
                  <a:tcPr marL="4220" marR="4220" marT="42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1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E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8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8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1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FFF"/>
                    </a:solidFill>
                  </a:tcPr>
                </a:tc>
              </a:tr>
              <a:tr h="17709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HMO1-HMO1</a:t>
                      </a:r>
                    </a:p>
                  </a:txBody>
                  <a:tcPr marL="4220" marR="4220" marT="42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8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A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D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D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8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8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8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9FF"/>
                    </a:solidFill>
                  </a:tcPr>
                </a:tc>
              </a:tr>
              <a:tr h="17709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HMO1-MSN2</a:t>
                      </a:r>
                    </a:p>
                  </a:txBody>
                  <a:tcPr marL="4220" marR="4220" marT="42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8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8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8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8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A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8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8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F"/>
                    </a:solidFill>
                  </a:tcPr>
                </a:tc>
              </a:tr>
              <a:tr h="17709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HMO1-YOX1</a:t>
                      </a:r>
                    </a:p>
                  </a:txBody>
                  <a:tcPr marL="4220" marR="4220" marT="42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A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4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A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E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E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A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1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4FF"/>
                    </a:solidFill>
                  </a:tcPr>
                </a:tc>
              </a:tr>
              <a:tr h="17709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MSN2-ASH1</a:t>
                      </a:r>
                    </a:p>
                  </a:txBody>
                  <a:tcPr marL="4220" marR="4220" marT="42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1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8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1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FF"/>
                    </a:solidFill>
                  </a:tcPr>
                </a:tc>
              </a:tr>
              <a:tr h="17709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MSN2-CIN5</a:t>
                      </a:r>
                    </a:p>
                  </a:txBody>
                  <a:tcPr marL="4220" marR="4220" marT="42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8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8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B1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D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8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B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BFFFF"/>
                    </a:solidFill>
                  </a:tcPr>
                </a:tc>
              </a:tr>
              <a:tr h="17709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MSN2-HAP4</a:t>
                      </a:r>
                    </a:p>
                  </a:txBody>
                  <a:tcPr marL="4220" marR="4220" marT="42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8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1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A8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8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8D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2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D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1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E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6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1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81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1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8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7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1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7A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CFF"/>
                    </a:solidFill>
                  </a:tcPr>
                </a:tc>
              </a:tr>
              <a:tr h="17709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MSN2-SFP1</a:t>
                      </a:r>
                    </a:p>
                  </a:txBody>
                  <a:tcPr marL="4220" marR="4220" marT="42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A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8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FFFF"/>
                    </a:solidFill>
                  </a:tcPr>
                </a:tc>
              </a:tr>
              <a:tr h="17709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MSN2-SWI4</a:t>
                      </a:r>
                    </a:p>
                  </a:txBody>
                  <a:tcPr marL="4220" marR="4220" marT="42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A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FFFF"/>
                    </a:solidFill>
                  </a:tcPr>
                </a:tc>
              </a:tr>
              <a:tr h="17709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MSN2-YHP1</a:t>
                      </a:r>
                    </a:p>
                  </a:txBody>
                  <a:tcPr marL="4220" marR="4220" marT="42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D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D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1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1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E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EFFFF"/>
                    </a:solidFill>
                  </a:tcPr>
                </a:tc>
              </a:tr>
              <a:tr h="17709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MSN2-YOX1</a:t>
                      </a:r>
                    </a:p>
                  </a:txBody>
                  <a:tcPr marL="4220" marR="4220" marT="42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D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A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B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A8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FFFF"/>
                    </a:solidFill>
                  </a:tcPr>
                </a:tc>
              </a:tr>
              <a:tr h="17709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SFP1-SWI5</a:t>
                      </a:r>
                    </a:p>
                  </a:txBody>
                  <a:tcPr marL="4220" marR="4220" marT="42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1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B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D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8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B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CFFFF"/>
                    </a:solidFill>
                  </a:tcPr>
                </a:tc>
              </a:tr>
              <a:tr h="17709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STB5-HAP4</a:t>
                      </a:r>
                    </a:p>
                  </a:txBody>
                  <a:tcPr marL="4220" marR="4220" marT="42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2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8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2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2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2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B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4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D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1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E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2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CFFFF"/>
                    </a:solidFill>
                  </a:tcPr>
                </a:tc>
              </a:tr>
              <a:tr h="17709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STB5-SFP1</a:t>
                      </a:r>
                    </a:p>
                  </a:txBody>
                  <a:tcPr marL="4220" marR="4220" marT="42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B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2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B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AFFFF"/>
                    </a:solidFill>
                  </a:tcPr>
                </a:tc>
              </a:tr>
              <a:tr h="17709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SWI4-HAP4</a:t>
                      </a:r>
                    </a:p>
                  </a:txBody>
                  <a:tcPr marL="4220" marR="4220" marT="42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1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6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4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1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1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1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F"/>
                    </a:solidFill>
                  </a:tcPr>
                </a:tc>
              </a:tr>
              <a:tr h="17709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SWI4-YHP1</a:t>
                      </a:r>
                    </a:p>
                  </a:txBody>
                  <a:tcPr marL="4220" marR="4220" marT="42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8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1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A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1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1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B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D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D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FFFF"/>
                    </a:solidFill>
                  </a:tcPr>
                </a:tc>
              </a:tr>
              <a:tr h="17709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SWI4-YOX1</a:t>
                      </a:r>
                    </a:p>
                  </a:txBody>
                  <a:tcPr marL="4220" marR="4220" marT="42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A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E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FFF"/>
                    </a:solidFill>
                  </a:tcPr>
                </a:tc>
              </a:tr>
              <a:tr h="17709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SWI5-ASH1</a:t>
                      </a:r>
                    </a:p>
                  </a:txBody>
                  <a:tcPr marL="4220" marR="4220" marT="42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3E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3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3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4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5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4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6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5E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D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5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5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3B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2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41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3E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5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3E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5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3D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3E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3E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3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5FFFF"/>
                    </a:solidFill>
                  </a:tcPr>
                </a:tc>
              </a:tr>
              <a:tr h="17709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YHP1-GLN3</a:t>
                      </a:r>
                    </a:p>
                  </a:txBody>
                  <a:tcPr marL="4220" marR="4220" marT="42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B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A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1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B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D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8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AFF"/>
                    </a:solidFill>
                  </a:tcPr>
                </a:tc>
              </a:tr>
              <a:tr h="17709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ZAP1-ACE2</a:t>
                      </a: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1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2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2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1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2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2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2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0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3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2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2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2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220" marR="4220" marT="42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8" name="TextBox 37"/>
          <p:cNvSpPr txBox="1"/>
          <p:nvPr/>
        </p:nvSpPr>
        <p:spPr>
          <a:xfrm>
            <a:off x="13613040" y="11672277"/>
            <a:ext cx="1203307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This unweighted, intact network was generated </a:t>
            </a:r>
            <a:r>
              <a:rPr lang="en-US" sz="1800" b="1" dirty="0" smtClean="0">
                <a:latin typeface="Arial"/>
                <a:cs typeface="Arial"/>
              </a:rPr>
              <a:t>from the dhap4 strain microarray data and is labeled as db5.  </a:t>
            </a:r>
            <a:r>
              <a:rPr lang="en-US" sz="1800" b="1" dirty="0" smtClean="0">
                <a:latin typeface="Arial"/>
                <a:cs typeface="Arial"/>
              </a:rPr>
              <a:t>It has 15 nodes and 28 edges. It was the starting point for each of the 28 edge deletions.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The </a:t>
            </a:r>
            <a:r>
              <a:rPr lang="en-US" sz="1800" b="1" dirty="0" smtClean="0">
                <a:latin typeface="Arial"/>
                <a:cs typeface="Arial"/>
              </a:rPr>
              <a:t>networks generated from each edge deletion were compared to </a:t>
            </a:r>
            <a:r>
              <a:rPr lang="en-US" sz="1800" b="1" dirty="0" smtClean="0">
                <a:latin typeface="Arial"/>
                <a:cs typeface="Arial"/>
              </a:rPr>
              <a:t>the </a:t>
            </a:r>
            <a:r>
              <a:rPr lang="en-US" sz="1800" b="1" dirty="0" smtClean="0">
                <a:latin typeface="Arial"/>
                <a:cs typeface="Arial"/>
              </a:rPr>
              <a:t>intact db5 network in order to </a:t>
            </a:r>
            <a:r>
              <a:rPr lang="en-US" sz="1800" b="1" dirty="0" smtClean="0">
                <a:latin typeface="Arial"/>
                <a:cs typeface="Arial"/>
              </a:rPr>
              <a:t>determine </a:t>
            </a:r>
            <a:r>
              <a:rPr lang="en-US" sz="1800" b="1" dirty="0" smtClean="0">
                <a:latin typeface="Arial"/>
                <a:cs typeface="Arial"/>
              </a:rPr>
              <a:t>which edges were important to the network. 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It was found that certain edge deletions resulted in downstream changes in regulation, as shown below.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Certain edges changed from activation to repression, and vise versa. </a:t>
            </a:r>
            <a:endParaRPr lang="en-US" sz="1800" b="1" dirty="0">
              <a:latin typeface="Arial"/>
              <a:cs typeface="Arial"/>
            </a:endParaRPr>
          </a:p>
        </p:txBody>
      </p:sp>
      <p:graphicFrame>
        <p:nvGraphicFramePr>
          <p:cNvPr id="78" name="Table 7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756376"/>
              </p:ext>
            </p:extLst>
          </p:nvPr>
        </p:nvGraphicFramePr>
        <p:xfrm>
          <a:off x="13613040" y="22168624"/>
          <a:ext cx="9956016" cy="1695745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318672"/>
                <a:gridCol w="3318672"/>
                <a:gridCol w="3318672"/>
              </a:tblGrid>
              <a:tr h="226574">
                <a:tc gridSpan="3"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Edge Deletion</a:t>
                      </a:r>
                      <a:endParaRPr lang="en-US" sz="1800" b="1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48533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dSWI4-YHP1</a:t>
                      </a:r>
                      <a:endParaRPr lang="en-US" sz="1800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dMSN2-YHP1</a:t>
                      </a:r>
                      <a:endParaRPr lang="en-US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7299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MSE:minMSE</a:t>
                      </a:r>
                      <a:endParaRPr lang="en-US" sz="18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0.00586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0.11980</a:t>
                      </a:r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516926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Production</a:t>
                      </a:r>
                      <a:r>
                        <a:rPr lang="en-US" sz="1800" baseline="0" dirty="0" smtClean="0"/>
                        <a:t> rates</a:t>
                      </a:r>
                      <a:endParaRPr lang="en-US" sz="1800" b="1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0.00406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0.01205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9" name="TextBox 78"/>
          <p:cNvSpPr txBox="1"/>
          <p:nvPr/>
        </p:nvSpPr>
        <p:spPr>
          <a:xfrm>
            <a:off x="24846488" y="14380978"/>
            <a:ext cx="18076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Arial"/>
                <a:cs typeface="Arial"/>
              </a:rPr>
              <a:t>Network Legend </a:t>
            </a:r>
            <a:endParaRPr lang="en-US" sz="1600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24979470" y="14954689"/>
            <a:ext cx="58739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25565021" y="14662301"/>
            <a:ext cx="1240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>
                <a:solidFill>
                  <a:srgbClr val="000000"/>
                </a:solidFill>
                <a:latin typeface="Arial"/>
                <a:cs typeface="Arial"/>
              </a:rPr>
              <a:t>Change in regulation</a:t>
            </a:r>
            <a:endParaRPr lang="en-US" sz="16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1622248" y="30055007"/>
            <a:ext cx="1157344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Dahlquist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, K., Fitzpatrick, B., Camacho, E.,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Entzminger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, S., &amp;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Wanner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, N. (2015). Parameter Estimation for Gene Regulatory Networks from Microarray Data: Cold Shock Response in Saccharomyces cerevisiae. </a:t>
            </a:r>
            <a:r>
              <a:rPr lang="en-US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Bulletin Of Mathematical Biology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  <a:r>
              <a:rPr lang="en-US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77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(8), 1457-1492. http://dx.doi.org/10.1007/s11538-015-0092-6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Freeman, S. (2002). </a:t>
            </a:r>
            <a:r>
              <a:rPr lang="en-US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Biological science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(First ed.). Prentice 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Hall.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GRNsight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- Home. (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n.d.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). Retrieved March 10, 2016, from http://dondi.github.io/GRNsight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/.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GRNmap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– Home.. (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n.d.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). Retrieved March 10, 2016, from https://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github.com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kdahlquist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GRNmap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8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Kdahlquist</a:t>
            </a:r>
            <a:r>
              <a:rPr lang="en-US" sz="18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18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GRNmap</a:t>
            </a:r>
            <a:r>
              <a:rPr lang="en-US" sz="18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(</a:t>
            </a:r>
            <a:r>
              <a:rPr lang="en-US" sz="18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n.d.</a:t>
            </a:r>
            <a:r>
              <a:rPr lang="en-US" sz="18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 Retrieved March 10, 2016, from https://</a:t>
            </a:r>
            <a:r>
              <a:rPr lang="en-US" sz="18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github.com</a:t>
            </a:r>
            <a:r>
              <a:rPr lang="en-US" sz="18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18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kdahlquist</a:t>
            </a:r>
            <a:r>
              <a:rPr lang="en-US" sz="18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18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GRNmap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charset="0"/>
              <a:buChar char="•"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charset="0"/>
              <a:buChar char="•"/>
            </a:pPr>
            <a:endParaRPr lang="en-US" sz="1800" b="1" dirty="0">
              <a:latin typeface="Arial"/>
              <a:cs typeface="Arial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2986381" y="25092262"/>
            <a:ext cx="17842728" cy="523220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Certain edge deletions caused changes in optimized expression over time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24624547" y="26222133"/>
            <a:ext cx="596062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These graphs compare the optimized expression of genes </a:t>
            </a:r>
            <a:r>
              <a:rPr lang="en-US" sz="1800" b="1" dirty="0" smtClean="0">
                <a:latin typeface="Arial"/>
                <a:cs typeface="Arial"/>
              </a:rPr>
              <a:t>as modeled by </a:t>
            </a:r>
            <a:r>
              <a:rPr lang="en-US" sz="1800" b="1" dirty="0" err="1" smtClean="0">
                <a:latin typeface="Arial"/>
                <a:cs typeface="Arial"/>
              </a:rPr>
              <a:t>GRNmap</a:t>
            </a:r>
            <a:r>
              <a:rPr lang="en-US" sz="1800" b="1" dirty="0" smtClean="0">
                <a:latin typeface="Arial"/>
                <a:cs typeface="Arial"/>
              </a:rPr>
              <a:t> (</a:t>
            </a:r>
            <a:r>
              <a:rPr lang="en-US" sz="1800" b="1" dirty="0" err="1" smtClean="0">
                <a:latin typeface="Arial"/>
                <a:cs typeface="Arial"/>
              </a:rPr>
              <a:t>Dahlquist</a:t>
            </a:r>
            <a:r>
              <a:rPr lang="en-US" sz="1800" b="1" dirty="0" smtClean="0">
                <a:latin typeface="Arial"/>
                <a:cs typeface="Arial"/>
              </a:rPr>
              <a:t>, et al. 2015) as </a:t>
            </a:r>
            <a:r>
              <a:rPr lang="en-US" sz="1800" b="1" dirty="0" smtClean="0">
                <a:latin typeface="Arial"/>
                <a:cs typeface="Arial"/>
              </a:rPr>
              <a:t>a result of certain edge deletions compared to the intact db5 network</a:t>
            </a:r>
            <a:r>
              <a:rPr lang="en-US" sz="1800" b="1" dirty="0" smtClean="0">
                <a:latin typeface="Arial"/>
                <a:cs typeface="Arial"/>
              </a:rPr>
              <a:t>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These edge deletions were chosen based on the fact that they each caused a decrease in </a:t>
            </a:r>
            <a:r>
              <a:rPr lang="en-US" sz="1800" b="1" dirty="0" err="1" smtClean="0">
                <a:latin typeface="Arial"/>
                <a:cs typeface="Arial"/>
              </a:rPr>
              <a:t>LSE:minLSE</a:t>
            </a:r>
            <a:r>
              <a:rPr lang="en-US" sz="1800" b="1" dirty="0" smtClean="0">
                <a:latin typeface="Arial"/>
                <a:cs typeface="Arial"/>
              </a:rPr>
              <a:t>.</a:t>
            </a:r>
            <a:endParaRPr lang="en-US" sz="1800" b="1" dirty="0" smtClean="0">
              <a:latin typeface="Arial"/>
              <a:cs typeface="Arial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The </a:t>
            </a:r>
            <a:r>
              <a:rPr lang="en-US" sz="1800" b="1" dirty="0" smtClean="0">
                <a:latin typeface="Arial"/>
                <a:cs typeface="Arial"/>
              </a:rPr>
              <a:t>optimized </a:t>
            </a:r>
            <a:r>
              <a:rPr lang="en-US" sz="1800" b="1" dirty="0" smtClean="0">
                <a:latin typeface="Arial"/>
                <a:cs typeface="Arial"/>
              </a:rPr>
              <a:t>expression </a:t>
            </a:r>
            <a:r>
              <a:rPr lang="en-US" sz="1800" b="1" dirty="0" smtClean="0">
                <a:latin typeface="Arial"/>
                <a:cs typeface="Arial"/>
              </a:rPr>
              <a:t>of MSN2 </a:t>
            </a:r>
            <a:r>
              <a:rPr lang="en-US" sz="1800" b="1" dirty="0" smtClean="0">
                <a:latin typeface="Arial"/>
                <a:cs typeface="Arial"/>
              </a:rPr>
              <a:t>changes drastically when </a:t>
            </a:r>
            <a:r>
              <a:rPr lang="en-US" sz="1800" b="1" dirty="0" smtClean="0">
                <a:latin typeface="Arial"/>
                <a:cs typeface="Arial"/>
              </a:rPr>
              <a:t>the HMO1-MSN2</a:t>
            </a:r>
            <a:r>
              <a:rPr lang="en-US" sz="1800" b="1" dirty="0">
                <a:latin typeface="Arial"/>
                <a:cs typeface="Arial"/>
              </a:rPr>
              <a:t> </a:t>
            </a:r>
            <a:r>
              <a:rPr lang="en-US" sz="1800" b="1" dirty="0" smtClean="0">
                <a:latin typeface="Arial"/>
                <a:cs typeface="Arial"/>
              </a:rPr>
              <a:t>edge is deleted.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This </a:t>
            </a:r>
            <a:r>
              <a:rPr lang="en-US" sz="1800" b="1" dirty="0" smtClean="0">
                <a:latin typeface="Arial"/>
                <a:cs typeface="Arial"/>
              </a:rPr>
              <a:t>may be a result of the importance of </a:t>
            </a:r>
            <a:r>
              <a:rPr lang="en-US" sz="1800" b="1" dirty="0" smtClean="0">
                <a:latin typeface="Arial"/>
                <a:cs typeface="Arial"/>
              </a:rPr>
              <a:t>MSN2</a:t>
            </a:r>
            <a:r>
              <a:rPr lang="en-US" sz="1800" b="1" dirty="0" smtClean="0">
                <a:latin typeface="Arial"/>
                <a:cs typeface="Arial"/>
              </a:rPr>
              <a:t> </a:t>
            </a:r>
            <a:r>
              <a:rPr lang="en-US" sz="1800" b="1" dirty="0" smtClean="0">
                <a:latin typeface="Arial"/>
                <a:cs typeface="Arial"/>
              </a:rPr>
              <a:t>to the network. The changes in optimized expression compensate for the loss of an important edge.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The optimized </a:t>
            </a:r>
            <a:r>
              <a:rPr lang="en-US" sz="1800" b="1" dirty="0" smtClean="0">
                <a:latin typeface="Arial"/>
                <a:cs typeface="Arial"/>
              </a:rPr>
              <a:t>expressions </a:t>
            </a:r>
            <a:r>
              <a:rPr lang="en-US" sz="1800" b="1" dirty="0" smtClean="0">
                <a:latin typeface="Arial"/>
                <a:cs typeface="Arial"/>
              </a:rPr>
              <a:t>of </a:t>
            </a:r>
            <a:r>
              <a:rPr lang="en-US" sz="1800" b="1" dirty="0" smtClean="0">
                <a:latin typeface="Arial"/>
                <a:cs typeface="Arial"/>
              </a:rPr>
              <a:t>CIN5, YOX1, and ACE2</a:t>
            </a:r>
            <a:r>
              <a:rPr lang="en-US" sz="1800" b="1" dirty="0" smtClean="0">
                <a:latin typeface="Arial"/>
                <a:cs typeface="Arial"/>
              </a:rPr>
              <a:t>, however, </a:t>
            </a:r>
            <a:r>
              <a:rPr lang="en-US" sz="1800" b="1" dirty="0" smtClean="0">
                <a:latin typeface="Arial"/>
                <a:cs typeface="Arial"/>
              </a:rPr>
              <a:t>do </a:t>
            </a:r>
            <a:r>
              <a:rPr lang="en-US" sz="1800" b="1" dirty="0" smtClean="0">
                <a:latin typeface="Arial"/>
                <a:cs typeface="Arial"/>
              </a:rPr>
              <a:t>not change from db5 as a result of the deletions of </a:t>
            </a:r>
            <a:r>
              <a:rPr lang="en-US" sz="1800" b="1" dirty="0" smtClean="0">
                <a:latin typeface="Arial"/>
                <a:cs typeface="Arial"/>
              </a:rPr>
              <a:t>HMO1-CIN5, HMO1-YOX1 </a:t>
            </a:r>
            <a:r>
              <a:rPr lang="en-US" sz="1800" b="1" dirty="0" smtClean="0">
                <a:latin typeface="Arial"/>
                <a:cs typeface="Arial"/>
              </a:rPr>
              <a:t>and ZAP1-ACE2.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b="1" dirty="0" smtClean="0">
                <a:latin typeface="Arial"/>
                <a:cs typeface="Arial"/>
              </a:rPr>
              <a:t>These edges may not be crucial to the integrity of the network.</a:t>
            </a:r>
            <a:endParaRPr lang="en-US" sz="1800" b="1" dirty="0">
              <a:latin typeface="Arial"/>
              <a:cs typeface="Arial"/>
            </a:endParaRPr>
          </a:p>
        </p:txBody>
      </p:sp>
      <p:graphicFrame>
        <p:nvGraphicFramePr>
          <p:cNvPr id="74" name="Chart 7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4761359"/>
              </p:ext>
            </p:extLst>
          </p:nvPr>
        </p:nvGraphicFramePr>
        <p:xfrm>
          <a:off x="13170807" y="25699842"/>
          <a:ext cx="5179297" cy="35394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0"/>
          </a:graphicData>
        </a:graphic>
      </p:graphicFrame>
      <p:graphicFrame>
        <p:nvGraphicFramePr>
          <p:cNvPr id="75" name="Chart 7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053427"/>
              </p:ext>
            </p:extLst>
          </p:nvPr>
        </p:nvGraphicFramePr>
        <p:xfrm>
          <a:off x="18730962" y="25654492"/>
          <a:ext cx="5179297" cy="35394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1"/>
          </a:graphicData>
        </a:graphic>
      </p:graphicFrame>
      <p:graphicFrame>
        <p:nvGraphicFramePr>
          <p:cNvPr id="77" name="Chart 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1405887"/>
              </p:ext>
            </p:extLst>
          </p:nvPr>
        </p:nvGraphicFramePr>
        <p:xfrm>
          <a:off x="13208242" y="29074653"/>
          <a:ext cx="5179297" cy="35394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2"/>
          </a:graphicData>
        </a:graphic>
      </p:graphicFrame>
      <p:graphicFrame>
        <p:nvGraphicFramePr>
          <p:cNvPr id="80" name="Chart 7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9311176"/>
              </p:ext>
            </p:extLst>
          </p:nvPr>
        </p:nvGraphicFramePr>
        <p:xfrm>
          <a:off x="18721779" y="29059217"/>
          <a:ext cx="5179297" cy="35394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3"/>
          </a:graphicData>
        </a:graphic>
      </p:graphicFrame>
    </p:spTree>
    <p:extLst>
      <p:ext uri="{BB962C8B-B14F-4D97-AF65-F5344CB8AC3E}">
        <p14:creationId xmlns:p14="http://schemas.microsoft.com/office/powerpoint/2010/main" val="3033161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22333</TotalTime>
  <Words>1484</Words>
  <Application>Microsoft Macintosh PowerPoint</Application>
  <PresentationFormat>Custom</PresentationFormat>
  <Paragraphs>194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Calibri</vt:lpstr>
      <vt:lpstr>MS PGothic</vt:lpstr>
      <vt:lpstr>Times New Roman</vt:lpstr>
      <vt:lpstr>Arial</vt:lpstr>
      <vt:lpstr>Office Theme</vt:lpstr>
      <vt:lpstr>Equation</vt:lpstr>
      <vt:lpstr>PowerPoint Presentation</vt:lpstr>
    </vt:vector>
  </TitlesOfParts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Natalie Williams</dc:creator>
  <cp:lastModifiedBy>Lauren Kelly</cp:lastModifiedBy>
  <cp:revision>600</cp:revision>
  <dcterms:created xsi:type="dcterms:W3CDTF">2015-02-26T23:10:39Z</dcterms:created>
  <dcterms:modified xsi:type="dcterms:W3CDTF">2018-03-13T23:10:29Z</dcterms:modified>
</cp:coreProperties>
</file>