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2" r:id="rId3"/>
    <p:sldId id="303" r:id="rId4"/>
    <p:sldId id="288" r:id="rId5"/>
    <p:sldId id="260" r:id="rId6"/>
    <p:sldId id="267" r:id="rId7"/>
    <p:sldId id="272" r:id="rId8"/>
    <p:sldId id="287" r:id="rId9"/>
    <p:sldId id="266" r:id="rId10"/>
    <p:sldId id="289" r:id="rId11"/>
    <p:sldId id="269" r:id="rId12"/>
    <p:sldId id="286" r:id="rId13"/>
    <p:sldId id="273" r:id="rId14"/>
    <p:sldId id="276" r:id="rId15"/>
    <p:sldId id="282" r:id="rId16"/>
    <p:sldId id="278" r:id="rId17"/>
    <p:sldId id="283" r:id="rId18"/>
    <p:sldId id="301" r:id="rId19"/>
    <p:sldId id="285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90C5BF"/>
    <a:srgbClr val="D370A0"/>
    <a:srgbClr val="1AC4C5"/>
    <a:srgbClr val="B8096F"/>
    <a:srgbClr val="BB2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1112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ggieoneil:Downloads:Edge%20Analysis%20Master%20File%20(1)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ggieoneil:Downloads:Edge%20Analysis%20Master%20File%20(1).xlsx" TargetMode="External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 dirty="0"/>
              <a:t>Comparing </a:t>
            </a:r>
            <a:r>
              <a:rPr lang="en-US" sz="1600" dirty="0" err="1"/>
              <a:t>LSE:minLSE</a:t>
            </a:r>
            <a:r>
              <a:rPr lang="en-US" sz="1600" baseline="0" dirty="0"/>
              <a:t> ratios of each edge </a:t>
            </a:r>
            <a:r>
              <a:rPr lang="en-US" sz="1600" baseline="0" dirty="0" smtClean="0"/>
              <a:t>deletion network</a:t>
            </a:r>
            <a:endParaRPr lang="en-US" sz="1600" dirty="0"/>
          </a:p>
        </c:rich>
      </c:tx>
      <c:layout>
        <c:manualLayout>
          <c:xMode val="edge"/>
          <c:yMode val="edge"/>
          <c:x val="0.161865633281077"/>
          <c:y val="0.0018099046050779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691455766756801"/>
          <c:y val="0.121173769507741"/>
          <c:w val="0.929221445668575"/>
          <c:h val="0.6654306332658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'LSE|minLSE Ratios'!$A$1</c:f>
              <c:strCache>
                <c:ptCount val="1"/>
                <c:pt idx="0">
                  <c:v>Network</c:v>
                </c:pt>
              </c:strCache>
            </c:strRef>
          </c:tx>
          <c:invertIfNegative val="0"/>
          <c:dPt>
            <c:idx val="6"/>
            <c:invertIfNegative val="0"/>
            <c:bubble3D val="0"/>
            <c:spPr>
              <a:solidFill>
                <a:schemeClr val="accent3"/>
              </a:solidFill>
            </c:spPr>
          </c:dPt>
          <c:cat>
            <c:strRef>
              <c:f>'LSE|minLSE Ratios'!$AF$2:$AF$30</c:f>
              <c:strCache>
                <c:ptCount val="29"/>
                <c:pt idx="0">
                  <c:v>ZAP1--&gt;ACE2</c:v>
                </c:pt>
                <c:pt idx="1">
                  <c:v>HMO1--&gt;YOX1</c:v>
                </c:pt>
                <c:pt idx="2">
                  <c:v>MSN2--&gt;CIN5</c:v>
                </c:pt>
                <c:pt idx="3">
                  <c:v>HMO1--&gt;CIN5</c:v>
                </c:pt>
                <c:pt idx="4">
                  <c:v>MSN2--&gt;YOX1</c:v>
                </c:pt>
                <c:pt idx="5">
                  <c:v>MSN2--&gt;HAP4</c:v>
                </c:pt>
                <c:pt idx="6">
                  <c:v>Intact</c:v>
                </c:pt>
                <c:pt idx="7">
                  <c:v>SWI4--&gt;YHP1</c:v>
                </c:pt>
                <c:pt idx="8">
                  <c:v>MSN2--&gt;YHP1</c:v>
                </c:pt>
                <c:pt idx="9">
                  <c:v>SWI4--&gt;YOX1</c:v>
                </c:pt>
                <c:pt idx="10">
                  <c:v>SWI4--&gt;HAP4</c:v>
                </c:pt>
                <c:pt idx="11">
                  <c:v>STB5--&gt;HAP4</c:v>
                </c:pt>
                <c:pt idx="12">
                  <c:v>MSN2--&gt;SWI4</c:v>
                </c:pt>
                <c:pt idx="13">
                  <c:v>CIN5--&gt;HAP4</c:v>
                </c:pt>
                <c:pt idx="14">
                  <c:v>CIN5--&gt;YHP1</c:v>
                </c:pt>
                <c:pt idx="15">
                  <c:v>ACE2--&gt;ASH1</c:v>
                </c:pt>
                <c:pt idx="16">
                  <c:v>GCR2--&gt;MSN2</c:v>
                </c:pt>
                <c:pt idx="17">
                  <c:v>MSN2--&gt;ASH1</c:v>
                </c:pt>
                <c:pt idx="18">
                  <c:v>YHP1--&gt;GLN3</c:v>
                </c:pt>
                <c:pt idx="19">
                  <c:v>STB5--&gt;SFP1</c:v>
                </c:pt>
                <c:pt idx="20">
                  <c:v>HMO1--&gt;HMO1</c:v>
                </c:pt>
                <c:pt idx="21">
                  <c:v>MSN2--&gt;SFP1</c:v>
                </c:pt>
                <c:pt idx="22">
                  <c:v>HMO1--&gt;HAP4</c:v>
                </c:pt>
                <c:pt idx="23">
                  <c:v>CIN5-&gt;-STB5</c:v>
                </c:pt>
                <c:pt idx="24">
                  <c:v>SFP1--&gt;SWI5</c:v>
                </c:pt>
                <c:pt idx="25">
                  <c:v>CIN5--&gt;SFP1</c:v>
                </c:pt>
                <c:pt idx="26">
                  <c:v>ASH1-&gt;-YHP1</c:v>
                </c:pt>
                <c:pt idx="27">
                  <c:v>HMO1--&gt;MSN2</c:v>
                </c:pt>
                <c:pt idx="28">
                  <c:v>SWI5--&gt;ASH1</c:v>
                </c:pt>
              </c:strCache>
            </c:strRef>
          </c:cat>
          <c:val>
            <c:numRef>
              <c:f>'LSE|minLSE Ratios'!$AI$2:$AI$30</c:f>
              <c:numCache>
                <c:formatCode>General</c:formatCode>
                <c:ptCount val="29"/>
                <c:pt idx="0">
                  <c:v>1.374206714014414</c:v>
                </c:pt>
                <c:pt idx="1">
                  <c:v>1.39896735361836</c:v>
                </c:pt>
                <c:pt idx="2">
                  <c:v>1.400224779314331</c:v>
                </c:pt>
                <c:pt idx="3">
                  <c:v>1.400298405213496</c:v>
                </c:pt>
                <c:pt idx="4">
                  <c:v>1.402330564070721</c:v>
                </c:pt>
                <c:pt idx="5">
                  <c:v>1.407994888156464</c:v>
                </c:pt>
                <c:pt idx="6">
                  <c:v>1.408181681129441</c:v>
                </c:pt>
                <c:pt idx="7">
                  <c:v>1.408251548288973</c:v>
                </c:pt>
                <c:pt idx="8">
                  <c:v>1.408264427909617</c:v>
                </c:pt>
                <c:pt idx="9">
                  <c:v>1.408299409768798</c:v>
                </c:pt>
                <c:pt idx="10">
                  <c:v>1.408804176452208</c:v>
                </c:pt>
                <c:pt idx="11">
                  <c:v>1.409022779758575</c:v>
                </c:pt>
                <c:pt idx="12">
                  <c:v>1.409250466100193</c:v>
                </c:pt>
                <c:pt idx="13">
                  <c:v>1.41138189505493</c:v>
                </c:pt>
                <c:pt idx="14">
                  <c:v>1.411832933643136</c:v>
                </c:pt>
                <c:pt idx="15">
                  <c:v>1.412797221753041</c:v>
                </c:pt>
                <c:pt idx="16">
                  <c:v>1.412910494328789</c:v>
                </c:pt>
                <c:pt idx="17">
                  <c:v>1.413460441484896</c:v>
                </c:pt>
                <c:pt idx="18">
                  <c:v>1.414520451885724</c:v>
                </c:pt>
                <c:pt idx="19">
                  <c:v>1.415853266260361</c:v>
                </c:pt>
                <c:pt idx="20">
                  <c:v>1.416647418997411</c:v>
                </c:pt>
                <c:pt idx="21">
                  <c:v>1.418765529344426</c:v>
                </c:pt>
                <c:pt idx="22">
                  <c:v>1.419506693998452</c:v>
                </c:pt>
                <c:pt idx="23">
                  <c:v>1.420289737801275</c:v>
                </c:pt>
                <c:pt idx="24">
                  <c:v>1.422002589451605</c:v>
                </c:pt>
                <c:pt idx="25">
                  <c:v>1.422774674146819</c:v>
                </c:pt>
                <c:pt idx="26">
                  <c:v>1.425204492546657</c:v>
                </c:pt>
                <c:pt idx="27">
                  <c:v>1.431246769714579</c:v>
                </c:pt>
                <c:pt idx="28">
                  <c:v>1.441602722550417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4886584"/>
        <c:axId val="-2134889608"/>
      </c:barChart>
      <c:catAx>
        <c:axId val="-2134886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700"/>
            </a:pPr>
            <a:endParaRPr lang="en-US"/>
          </a:p>
        </c:txPr>
        <c:crossAx val="-2134889608"/>
        <c:crosses val="autoZero"/>
        <c:auto val="1"/>
        <c:lblAlgn val="ctr"/>
        <c:lblOffset val="100"/>
        <c:noMultiLvlLbl val="0"/>
      </c:catAx>
      <c:valAx>
        <c:axId val="-21348896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LSE:minLSE ratio</a:t>
                </a:r>
              </a:p>
            </c:rich>
          </c:tx>
          <c:layout>
            <c:manualLayout>
              <c:xMode val="edge"/>
              <c:yMode val="edge"/>
              <c:x val="0.0125794628555794"/>
              <c:y val="0.31031210141982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213488658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 dirty="0"/>
              <a:t>Comparing </a:t>
            </a:r>
            <a:r>
              <a:rPr lang="en-US" sz="1600" dirty="0" err="1"/>
              <a:t>LSE:minLSE</a:t>
            </a:r>
            <a:r>
              <a:rPr lang="en-US" sz="1600" baseline="0" dirty="0"/>
              <a:t> ratios of each edge </a:t>
            </a:r>
            <a:r>
              <a:rPr lang="en-US" sz="1600" baseline="0" dirty="0" smtClean="0"/>
              <a:t>deletion network</a:t>
            </a:r>
            <a:endParaRPr lang="en-US" sz="1600" dirty="0"/>
          </a:p>
        </c:rich>
      </c:tx>
      <c:layout>
        <c:manualLayout>
          <c:xMode val="edge"/>
          <c:yMode val="edge"/>
          <c:x val="0.161865633281077"/>
          <c:y val="0.0018099046050779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691455766756801"/>
          <c:y val="0.121173769507741"/>
          <c:w val="0.929221445668575"/>
          <c:h val="0.6654306332658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'LSE|minLSE Ratios'!$A$1</c:f>
              <c:strCache>
                <c:ptCount val="1"/>
                <c:pt idx="0">
                  <c:v>Network</c:v>
                </c:pt>
              </c:strCache>
            </c:strRef>
          </c:tx>
          <c:invertIfNegative val="0"/>
          <c:dPt>
            <c:idx val="6"/>
            <c:invertIfNegative val="0"/>
            <c:bubble3D val="0"/>
            <c:spPr>
              <a:solidFill>
                <a:schemeClr val="accent3"/>
              </a:solidFill>
            </c:spPr>
          </c:dPt>
          <c:cat>
            <c:strRef>
              <c:f>'LSE|minLSE Ratios'!$AF$2:$AF$30</c:f>
              <c:strCache>
                <c:ptCount val="29"/>
                <c:pt idx="0">
                  <c:v>ZAP1--&gt;ACE2</c:v>
                </c:pt>
                <c:pt idx="1">
                  <c:v>HMO1--&gt;YOX1</c:v>
                </c:pt>
                <c:pt idx="2">
                  <c:v>MSN2--&gt;CIN5</c:v>
                </c:pt>
                <c:pt idx="3">
                  <c:v>HMO1--&gt;CIN5</c:v>
                </c:pt>
                <c:pt idx="4">
                  <c:v>MSN2--&gt;YOX1</c:v>
                </c:pt>
                <c:pt idx="5">
                  <c:v>MSN2--&gt;HAP4</c:v>
                </c:pt>
                <c:pt idx="6">
                  <c:v>Intact</c:v>
                </c:pt>
                <c:pt idx="7">
                  <c:v>SWI4--&gt;YHP1</c:v>
                </c:pt>
                <c:pt idx="8">
                  <c:v>MSN2--&gt;YHP1</c:v>
                </c:pt>
                <c:pt idx="9">
                  <c:v>dSWI4--&gt;YOX1</c:v>
                </c:pt>
                <c:pt idx="10">
                  <c:v>SWI4--&gt;HAP4</c:v>
                </c:pt>
                <c:pt idx="11">
                  <c:v>STB5--&gt;HAP4</c:v>
                </c:pt>
                <c:pt idx="12">
                  <c:v>MSN2--&gt;SWI4</c:v>
                </c:pt>
                <c:pt idx="13">
                  <c:v>CIN5--&gt;HAP4</c:v>
                </c:pt>
                <c:pt idx="14">
                  <c:v>CIN5--&gt;YHP1</c:v>
                </c:pt>
                <c:pt idx="15">
                  <c:v>ACE2--&gt;ASH1</c:v>
                </c:pt>
                <c:pt idx="16">
                  <c:v>GCR2--&gt;MSN2</c:v>
                </c:pt>
                <c:pt idx="17">
                  <c:v>MSN2--&gt;ASH1</c:v>
                </c:pt>
                <c:pt idx="18">
                  <c:v>YHP1--&gt;GLN3</c:v>
                </c:pt>
                <c:pt idx="19">
                  <c:v>STB5--&gt;SFP1</c:v>
                </c:pt>
                <c:pt idx="20">
                  <c:v>HMO1--&gt;HMO1</c:v>
                </c:pt>
                <c:pt idx="21">
                  <c:v>MSN2--&gt;SFP1</c:v>
                </c:pt>
                <c:pt idx="22">
                  <c:v>HMO1--&gt;HAP4</c:v>
                </c:pt>
                <c:pt idx="23">
                  <c:v>CIN5-&gt;-STB5</c:v>
                </c:pt>
                <c:pt idx="24">
                  <c:v>SFP1--&gt;SWI5</c:v>
                </c:pt>
                <c:pt idx="25">
                  <c:v>CIN5--&gt;SFP1</c:v>
                </c:pt>
                <c:pt idx="26">
                  <c:v>ASH1-&gt;-YHP1</c:v>
                </c:pt>
                <c:pt idx="27">
                  <c:v>HMO1--&gt;MSN2</c:v>
                </c:pt>
                <c:pt idx="28">
                  <c:v>SWI5--&gt;ASH1</c:v>
                </c:pt>
              </c:strCache>
            </c:strRef>
          </c:cat>
          <c:val>
            <c:numRef>
              <c:f>'LSE|minLSE Ratios'!$AI$2:$AI$30</c:f>
              <c:numCache>
                <c:formatCode>General</c:formatCode>
                <c:ptCount val="29"/>
                <c:pt idx="0">
                  <c:v>1.374206714014414</c:v>
                </c:pt>
                <c:pt idx="1">
                  <c:v>1.39896735361836</c:v>
                </c:pt>
                <c:pt idx="2">
                  <c:v>1.400224779314331</c:v>
                </c:pt>
                <c:pt idx="3">
                  <c:v>1.400298405213496</c:v>
                </c:pt>
                <c:pt idx="4">
                  <c:v>1.402330564070721</c:v>
                </c:pt>
                <c:pt idx="5">
                  <c:v>1.407994888156463</c:v>
                </c:pt>
                <c:pt idx="6">
                  <c:v>1.408181681129441</c:v>
                </c:pt>
                <c:pt idx="7">
                  <c:v>1.408251548288973</c:v>
                </c:pt>
                <c:pt idx="8">
                  <c:v>1.408264427909617</c:v>
                </c:pt>
                <c:pt idx="9">
                  <c:v>1.408299409768798</c:v>
                </c:pt>
                <c:pt idx="10">
                  <c:v>1.408804176452208</c:v>
                </c:pt>
                <c:pt idx="11">
                  <c:v>1.409022779758575</c:v>
                </c:pt>
                <c:pt idx="12">
                  <c:v>1.409250466100193</c:v>
                </c:pt>
                <c:pt idx="13">
                  <c:v>1.411381895054929</c:v>
                </c:pt>
                <c:pt idx="14">
                  <c:v>1.411832933643136</c:v>
                </c:pt>
                <c:pt idx="15">
                  <c:v>1.412797221753041</c:v>
                </c:pt>
                <c:pt idx="16">
                  <c:v>1.41291049432879</c:v>
                </c:pt>
                <c:pt idx="17">
                  <c:v>1.413460441484896</c:v>
                </c:pt>
                <c:pt idx="18">
                  <c:v>1.414520451885724</c:v>
                </c:pt>
                <c:pt idx="19">
                  <c:v>1.415853266260361</c:v>
                </c:pt>
                <c:pt idx="20">
                  <c:v>1.416647418997411</c:v>
                </c:pt>
                <c:pt idx="21">
                  <c:v>1.418765529344426</c:v>
                </c:pt>
                <c:pt idx="22">
                  <c:v>1.419506693998452</c:v>
                </c:pt>
                <c:pt idx="23">
                  <c:v>1.420289737801275</c:v>
                </c:pt>
                <c:pt idx="24">
                  <c:v>1.422002589451605</c:v>
                </c:pt>
                <c:pt idx="25">
                  <c:v>1.422774674146819</c:v>
                </c:pt>
                <c:pt idx="26">
                  <c:v>1.425204492546657</c:v>
                </c:pt>
                <c:pt idx="27">
                  <c:v>1.431246769714579</c:v>
                </c:pt>
                <c:pt idx="28">
                  <c:v>1.441602722550417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1120776"/>
        <c:axId val="-2131117768"/>
      </c:barChart>
      <c:catAx>
        <c:axId val="-2131120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700"/>
            </a:pPr>
            <a:endParaRPr lang="en-US"/>
          </a:p>
        </c:txPr>
        <c:crossAx val="-2131117768"/>
        <c:crosses val="autoZero"/>
        <c:auto val="1"/>
        <c:lblAlgn val="ctr"/>
        <c:lblOffset val="100"/>
        <c:noMultiLvlLbl val="0"/>
      </c:catAx>
      <c:valAx>
        <c:axId val="-21311177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LSE:minLSE ratio</a:t>
                </a:r>
              </a:p>
            </c:rich>
          </c:tx>
          <c:layout>
            <c:manualLayout>
              <c:xMode val="edge"/>
              <c:yMode val="edge"/>
              <c:x val="0.0125794628555794"/>
              <c:y val="0.31031210141982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213112077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0.05674</cdr:x>
      <cdr:y>0.40585</cdr:y>
    </cdr:from>
    <cdr:to>
      <cdr:x>1</cdr:x>
      <cdr:y>0.40585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96148" y="1971512"/>
          <a:ext cx="850392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0.05674</cdr:x>
      <cdr:y>0.40585</cdr:y>
    </cdr:from>
    <cdr:to>
      <cdr:x>1</cdr:x>
      <cdr:y>0.40585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96148" y="1971512"/>
          <a:ext cx="850392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EDE7A-3B2F-494C-B7F2-952501B116A3}" type="datetimeFigureOut">
              <a:rPr lang="en-US" smtClean="0"/>
              <a:t>3/23/18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CC4A3-42CB-9B4F-B6A1-B3EA1A6C5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766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589376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Arrows need to be more accurate/put the box back </a:t>
            </a:r>
            <a:r>
              <a:rPr lang="en-US" dirty="0" smtClean="0">
                <a:sym typeface="Wingdings" pitchFamily="2" charset="2"/>
              </a:rPr>
              <a:t> sized appropriately</a:t>
            </a:r>
          </a:p>
          <a:p>
            <a:r>
              <a:rPr lang="en-US" dirty="0" smtClean="0">
                <a:sym typeface="Wingdings" pitchFamily="2" charset="2"/>
              </a:rPr>
              <a:t>Every gene in</a:t>
            </a:r>
            <a:r>
              <a:rPr lang="en-US" baseline="0" dirty="0" smtClean="0">
                <a:sym typeface="Wingdings" pitchFamily="2" charset="2"/>
              </a:rPr>
              <a:t> the network has an equation  go through the equation</a:t>
            </a:r>
          </a:p>
          <a:p>
            <a:r>
              <a:rPr lang="en-US" baseline="0" dirty="0" smtClean="0">
                <a:sym typeface="Wingdings" pitchFamily="2" charset="2"/>
              </a:rPr>
              <a:t>P function modeled by sigmoidal curve for activation &amp; repression; threshold for gene and then weights of regulation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F3B544C0-35D3-44ED-98E9-FC27FE80C32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49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F3B544C0-35D3-44ED-98E9-FC27FE80C32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49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9946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E2600852-9DC4-4D3C-9BDB-DBEA638A27CA}" type="datetimeFigureOut">
              <a:rPr lang="en-US" smtClean="0"/>
              <a:t>3/23/18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43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eg"/><Relationship Id="rId3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6.wmf"/><Relationship Id="rId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8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dirty="0">
                <a:solidFill>
                  <a:srgbClr val="CC4125"/>
                </a:solidFill>
              </a:rPr>
              <a:t>Using Graph Statistics to Investigate the Properties </a:t>
            </a:r>
            <a:r>
              <a:rPr lang="en-US" sz="2400" dirty="0" smtClean="0">
                <a:solidFill>
                  <a:srgbClr val="CC4125"/>
                </a:solidFill>
              </a:rPr>
              <a:t>              </a:t>
            </a:r>
            <a:r>
              <a:rPr lang="en" sz="2400" dirty="0" smtClean="0">
                <a:solidFill>
                  <a:srgbClr val="CC4125"/>
                </a:solidFill>
              </a:rPr>
              <a:t>of </a:t>
            </a:r>
            <a:r>
              <a:rPr lang="en" sz="2400" dirty="0">
                <a:solidFill>
                  <a:srgbClr val="CC4125"/>
                </a:solidFill>
              </a:rPr>
              <a:t>a Gene Regulatory Network that may </a:t>
            </a:r>
            <a:r>
              <a:rPr lang="en" sz="2400" dirty="0" smtClean="0">
                <a:solidFill>
                  <a:srgbClr val="CC4125"/>
                </a:solidFill>
              </a:rPr>
              <a:t>Control</a:t>
            </a:r>
            <a:r>
              <a:rPr lang="en-US" sz="2400" dirty="0" smtClean="0">
                <a:solidFill>
                  <a:srgbClr val="CC4125"/>
                </a:solidFill>
              </a:rPr>
              <a:t>                  </a:t>
            </a:r>
            <a:r>
              <a:rPr lang="en" sz="2400" dirty="0" smtClean="0">
                <a:solidFill>
                  <a:srgbClr val="CC4125"/>
                </a:solidFill>
              </a:rPr>
              <a:t> </a:t>
            </a:r>
            <a:r>
              <a:rPr lang="en" sz="2400" dirty="0">
                <a:solidFill>
                  <a:srgbClr val="CC4125"/>
                </a:solidFill>
              </a:rPr>
              <a:t>the Cold Shock Response in </a:t>
            </a:r>
            <a:r>
              <a:rPr lang="en" sz="2400" i="1" dirty="0">
                <a:solidFill>
                  <a:srgbClr val="CC4125"/>
                </a:solidFill>
              </a:rPr>
              <a:t>Saccharomyces </a:t>
            </a:r>
            <a:r>
              <a:rPr lang="en-US" sz="2400" i="1" dirty="0" smtClean="0">
                <a:solidFill>
                  <a:srgbClr val="CC4125"/>
                </a:solidFill>
              </a:rPr>
              <a:t>c</a:t>
            </a:r>
            <a:r>
              <a:rPr lang="en" sz="2400" i="1" dirty="0" smtClean="0">
                <a:solidFill>
                  <a:srgbClr val="CC4125"/>
                </a:solidFill>
              </a:rPr>
              <a:t>erevisiae</a:t>
            </a:r>
            <a:endParaRPr sz="2400" dirty="0">
              <a:solidFill>
                <a:srgbClr val="CC4125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CC4125"/>
              </a:solidFill>
            </a:endParaRP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000000"/>
                </a:solidFill>
              </a:rPr>
              <a:t>Margaret J. ONeil</a:t>
            </a:r>
            <a:endParaRPr sz="1800" b="1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</a:rPr>
              <a:t>Department of Biology</a:t>
            </a:r>
            <a:endParaRPr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</a:rPr>
              <a:t>Loyola Marymount </a:t>
            </a:r>
            <a:r>
              <a:rPr lang="en" sz="1800" dirty="0" smtClean="0">
                <a:solidFill>
                  <a:srgbClr val="000000"/>
                </a:solidFill>
              </a:rPr>
              <a:t>University</a:t>
            </a:r>
            <a:endParaRPr lang="en-US" sz="1800" dirty="0" smtClean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Tri Beta Pacific District Conference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March 17, 2018</a:t>
            </a:r>
            <a:endParaRPr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161632"/>
            <a:ext cx="5331044" cy="2999300"/>
          </a:xfrm>
          <a:prstGeom prst="rect">
            <a:avLst/>
          </a:prstGeom>
          <a:ln>
            <a:noFill/>
          </a:ln>
        </p:spPr>
      </p:pic>
      <p:sp>
        <p:nvSpPr>
          <p:cNvPr id="4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Investigating the nodes of the network raises questions about their connections to other nodes</a:t>
            </a:r>
            <a:endParaRPr lang="en-US" sz="2400" dirty="0">
              <a:solidFill>
                <a:srgbClr val="CC4125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1044" y="1018513"/>
            <a:ext cx="3812956" cy="3000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olidFill>
                  <a:srgbClr val="D370A0"/>
                </a:solidFill>
              </a:rPr>
              <a:t>Magenta </a:t>
            </a:r>
            <a:r>
              <a:rPr lang="en-US" sz="1800" dirty="0" smtClean="0">
                <a:solidFill>
                  <a:srgbClr val="D370A0"/>
                </a:solidFill>
                <a:sym typeface="Wingdings"/>
              </a:rPr>
              <a:t> </a:t>
            </a:r>
            <a:r>
              <a:rPr lang="en-US" sz="1800" dirty="0" smtClean="0">
                <a:solidFill>
                  <a:srgbClr val="BFBFBF"/>
                </a:solidFill>
                <a:sym typeface="Wingdings"/>
              </a:rPr>
              <a:t>represent activation of </a:t>
            </a:r>
            <a:r>
              <a:rPr lang="en-US" sz="1800" dirty="0" smtClean="0">
                <a:solidFill>
                  <a:srgbClr val="BFBFBF"/>
                </a:solidFill>
                <a:sym typeface="Wingdings"/>
              </a:rPr>
              <a:t>the target </a:t>
            </a:r>
            <a:r>
              <a:rPr lang="en-US" sz="1800" dirty="0" smtClean="0">
                <a:solidFill>
                  <a:srgbClr val="BFBFBF"/>
                </a:solidFill>
                <a:sym typeface="Wingdings"/>
              </a:rPr>
              <a:t>gene </a:t>
            </a:r>
          </a:p>
          <a:p>
            <a:pPr marL="285750" indent="-285750">
              <a:buFont typeface="Wingdings" charset="2"/>
              <a:buChar char="§"/>
            </a:pPr>
            <a:endParaRPr lang="en-US" sz="900" dirty="0"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olidFill>
                  <a:srgbClr val="90C5BF"/>
                </a:solidFill>
                <a:sym typeface="Wingdings"/>
              </a:rPr>
              <a:t>Cyan --|  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represent repression of 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the target 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gene </a:t>
            </a:r>
          </a:p>
          <a:p>
            <a:pPr marL="285750" indent="-285750">
              <a:buFont typeface="Wingdings" charset="2"/>
              <a:buChar char="§"/>
            </a:pPr>
            <a:endParaRPr lang="en-US" sz="1800" dirty="0">
              <a:solidFill>
                <a:schemeClr val="bg1">
                  <a:lumMod val="75000"/>
                </a:schemeClr>
              </a:solidFill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Thicker edges are stronger 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relationships.</a:t>
            </a:r>
            <a:endParaRPr lang="en-US" sz="1800" dirty="0" smtClean="0">
              <a:solidFill>
                <a:schemeClr val="bg1">
                  <a:lumMod val="75000"/>
                </a:schemeClr>
              </a:solidFill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endParaRPr lang="en-US" sz="900" dirty="0" smtClean="0">
              <a:solidFill>
                <a:schemeClr val="bg1">
                  <a:lumMod val="75000"/>
                </a:schemeClr>
              </a:solidFill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endParaRPr lang="en-US" sz="900" dirty="0">
              <a:solidFill>
                <a:schemeClr val="bg1">
                  <a:lumMod val="75000"/>
                </a:schemeClr>
              </a:solidFill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Thin grey edges represent weak 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relationships.</a:t>
            </a: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999505" y="4416625"/>
            <a:ext cx="7266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Which of these edges are most important to the network?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0356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43768"/>
            <a:ext cx="4524295" cy="2326922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524295" y="1343768"/>
            <a:ext cx="4398238" cy="22814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1424" y="3846398"/>
            <a:ext cx="271065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cs typeface="Century Gothic"/>
              </a:rPr>
              <a:t>Intact network</a:t>
            </a:r>
          </a:p>
          <a:p>
            <a:pPr algn="ctr"/>
            <a:r>
              <a:rPr lang="en-US" sz="1600" dirty="0" smtClean="0"/>
              <a:t>15 nodes, 28 edges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138632" y="3860292"/>
            <a:ext cx="330424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cs typeface="Century Gothic"/>
              </a:rPr>
              <a:t>SWI4</a:t>
            </a:r>
            <a:r>
              <a:rPr lang="en-US" sz="1600" dirty="0" smtClean="0">
                <a:cs typeface="Century Gothic"/>
                <a:sym typeface="Wingdings"/>
              </a:rPr>
              <a:t></a:t>
            </a:r>
            <a:r>
              <a:rPr lang="en-US" sz="1600" dirty="0" smtClean="0">
                <a:cs typeface="Century Gothic"/>
              </a:rPr>
              <a:t>YOX1 </a:t>
            </a:r>
            <a:r>
              <a:rPr lang="en-US" sz="1600" dirty="0" smtClean="0">
                <a:cs typeface="Century Gothic"/>
              </a:rPr>
              <a:t>deletion network</a:t>
            </a:r>
            <a:endParaRPr lang="en-US" sz="1600" dirty="0">
              <a:cs typeface="Century Gothic"/>
            </a:endParaRPr>
          </a:p>
          <a:p>
            <a:pPr algn="ctr"/>
            <a:r>
              <a:rPr lang="en-US" sz="1600" dirty="0" smtClean="0"/>
              <a:t>15 nodes, 27 edges</a:t>
            </a:r>
            <a:endParaRPr lang="en-US" sz="1600" dirty="0"/>
          </a:p>
        </p:txBody>
      </p:sp>
      <p:sp>
        <p:nvSpPr>
          <p:cNvPr id="5" name="Shape 88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 smtClean="0">
                <a:solidFill>
                  <a:srgbClr val="CC4125"/>
                </a:solidFill>
              </a:rPr>
              <a:t>Edges were deleted one at a time to generate 28 additional </a:t>
            </a:r>
            <a:r>
              <a:rPr lang="en-US" sz="2400" dirty="0" smtClean="0">
                <a:solidFill>
                  <a:srgbClr val="CC4125"/>
                </a:solidFill>
              </a:rPr>
              <a:t>gene regulatory networks derived from our intact network</a:t>
            </a:r>
            <a:endParaRPr sz="2400" i="1" dirty="0">
              <a:solidFill>
                <a:srgbClr val="CC4125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3798587" y="2908143"/>
            <a:ext cx="725707" cy="809711"/>
          </a:xfrm>
          <a:prstGeom prst="straightConnector1">
            <a:avLst/>
          </a:prstGeom>
          <a:ln w="28575" cmpd="sng">
            <a:solidFill>
              <a:srgbClr val="BB2C1C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8196826" y="3036687"/>
            <a:ext cx="725707" cy="809711"/>
          </a:xfrm>
          <a:prstGeom prst="straightConnector1">
            <a:avLst/>
          </a:prstGeom>
          <a:ln w="28575" cmpd="sng">
            <a:solidFill>
              <a:srgbClr val="BB2C1C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946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4356078"/>
              </p:ext>
            </p:extLst>
          </p:nvPr>
        </p:nvGraphicFramePr>
        <p:xfrm>
          <a:off x="655520" y="1126500"/>
          <a:ext cx="7972242" cy="3320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88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 smtClean="0">
                <a:solidFill>
                  <a:srgbClr val="CC4125"/>
                </a:solidFill>
              </a:rPr>
              <a:t>Edge deletion networks resulted in changes in LSE: </a:t>
            </a:r>
            <a:r>
              <a:rPr lang="en-US" sz="2400" dirty="0" err="1" smtClean="0">
                <a:solidFill>
                  <a:srgbClr val="CC4125"/>
                </a:solidFill>
              </a:rPr>
              <a:t>minLSE</a:t>
            </a:r>
            <a:r>
              <a:rPr lang="en-US" sz="2400" dirty="0" smtClean="0">
                <a:solidFill>
                  <a:srgbClr val="CC4125"/>
                </a:solidFill>
              </a:rPr>
              <a:t> ratios, which indicate which edges are important </a:t>
            </a:r>
            <a:endParaRPr sz="2400" i="1" dirty="0">
              <a:solidFill>
                <a:srgbClr val="CC4125"/>
              </a:solidFill>
            </a:endParaRPr>
          </a:p>
        </p:txBody>
      </p:sp>
      <p:sp>
        <p:nvSpPr>
          <p:cNvPr id="3" name="Left Bracket 2"/>
          <p:cNvSpPr/>
          <p:nvPr/>
        </p:nvSpPr>
        <p:spPr>
          <a:xfrm rot="16200000">
            <a:off x="1792499" y="3474137"/>
            <a:ext cx="307161" cy="1638801"/>
          </a:xfrm>
          <a:prstGeom prst="leftBracket">
            <a:avLst/>
          </a:prstGeom>
          <a:ln>
            <a:solidFill>
              <a:srgbClr val="BB2C1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ket 5"/>
          <p:cNvSpPr/>
          <p:nvPr/>
        </p:nvSpPr>
        <p:spPr>
          <a:xfrm rot="16200000">
            <a:off x="7736409" y="3474137"/>
            <a:ext cx="307161" cy="1638801"/>
          </a:xfrm>
          <a:prstGeom prst="leftBracket">
            <a:avLst/>
          </a:prstGeom>
          <a:ln>
            <a:solidFill>
              <a:srgbClr val="BB2C1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4365" y="4517760"/>
            <a:ext cx="40958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Smaller </a:t>
            </a:r>
            <a:r>
              <a:rPr lang="en-US" sz="1600" dirty="0" err="1" smtClean="0"/>
              <a:t>LSE:minLSE</a:t>
            </a:r>
            <a:r>
              <a:rPr lang="en-US" sz="1600" dirty="0" smtClean="0"/>
              <a:t> values </a:t>
            </a:r>
            <a:r>
              <a:rPr lang="en-US" sz="1600" dirty="0" smtClean="0"/>
              <a:t>may indicate </a:t>
            </a:r>
            <a:r>
              <a:rPr lang="en-US" sz="1600" dirty="0" smtClean="0"/>
              <a:t>edges that are not important to network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307142" y="4450238"/>
            <a:ext cx="38831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Bigger </a:t>
            </a:r>
            <a:r>
              <a:rPr lang="en-US" sz="1600" dirty="0" err="1" smtClean="0"/>
              <a:t>LSE:minLSE</a:t>
            </a:r>
            <a:r>
              <a:rPr lang="en-US" sz="1600" dirty="0" smtClean="0"/>
              <a:t> </a:t>
            </a:r>
            <a:r>
              <a:rPr lang="en-US" sz="1600" dirty="0" smtClean="0"/>
              <a:t>values may indicate edges </a:t>
            </a:r>
            <a:r>
              <a:rPr lang="en-US" sz="1600" dirty="0" smtClean="0"/>
              <a:t>that </a:t>
            </a:r>
            <a:r>
              <a:rPr lang="en-US" sz="1600" dirty="0" smtClean="0"/>
              <a:t>are </a:t>
            </a:r>
            <a:r>
              <a:rPr lang="en-US" sz="1600" dirty="0" smtClean="0"/>
              <a:t>important to network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5515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88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2400" dirty="0">
                <a:solidFill>
                  <a:srgbClr val="CC4125"/>
                </a:solidFill>
              </a:rPr>
              <a:t>Gephi was used to analyze connectivity and graph statistics of nodes in the</a:t>
            </a:r>
            <a:r>
              <a:rPr lang="en-US" sz="2400" dirty="0">
                <a:solidFill>
                  <a:srgbClr val="CC4125"/>
                </a:solidFill>
              </a:rPr>
              <a:t> better and worse performing GRNs</a:t>
            </a:r>
          </a:p>
        </p:txBody>
      </p:sp>
      <p:sp>
        <p:nvSpPr>
          <p:cNvPr id="26" name="Shape 61"/>
          <p:cNvSpPr txBox="1">
            <a:spLocks/>
          </p:cNvSpPr>
          <p:nvPr/>
        </p:nvSpPr>
        <p:spPr>
          <a:xfrm>
            <a:off x="311700" y="1112100"/>
            <a:ext cx="8520600" cy="40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12750" indent="-285750">
              <a:buClrTx/>
              <a:buSzPts val="1600"/>
              <a:buFont typeface="Wingdings" charset="2"/>
              <a:buChar char="§"/>
            </a:pPr>
            <a:endParaRPr lang="en-US" dirty="0" smtClean="0">
              <a:solidFill>
                <a:srgbClr val="000000"/>
              </a:solidFill>
            </a:endParaRPr>
          </a:p>
          <a:p>
            <a:pPr marL="412750" indent="-28575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Graph statistics can be used to quantify the relationship a specific node has to the structure of the network. </a:t>
            </a:r>
          </a:p>
          <a:p>
            <a:pPr marL="127000" indent="0">
              <a:buClrTx/>
              <a:buSzPts val="1600"/>
              <a:buNone/>
            </a:pPr>
            <a:endParaRPr lang="en-US"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Eccentricity represents how connected a node is to the rest of the network, what the “reach” of the node is to the furthest node from </a:t>
            </a:r>
            <a:r>
              <a:rPr lang="en-US" dirty="0" smtClean="0">
                <a:solidFill>
                  <a:srgbClr val="000000"/>
                </a:solidFill>
              </a:rPr>
              <a:t>it.</a:t>
            </a:r>
            <a:endParaRPr lang="en-US" dirty="0" smtClean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endParaRPr lang="en-US"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Eigenvector Centrality represents the relative influence of the node over the rest of the </a:t>
            </a:r>
            <a:r>
              <a:rPr lang="en-US" dirty="0" smtClean="0">
                <a:solidFill>
                  <a:srgbClr val="000000"/>
                </a:solidFill>
              </a:rPr>
              <a:t>network.</a:t>
            </a:r>
            <a:endParaRPr lang="en-US" dirty="0" smtClean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endParaRPr lang="en-US" dirty="0" smtClean="0">
              <a:solidFill>
                <a:schemeClr val="bg1">
                  <a:lumMod val="85000"/>
                </a:schemeClr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endParaRPr lang="en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84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161897"/>
              </p:ext>
            </p:extLst>
          </p:nvPr>
        </p:nvGraphicFramePr>
        <p:xfrm>
          <a:off x="0" y="1869581"/>
          <a:ext cx="9062222" cy="1682459"/>
        </p:xfrm>
        <a:graphic>
          <a:graphicData uri="http://schemas.openxmlformats.org/drawingml/2006/table">
            <a:tbl>
              <a:tblPr/>
              <a:tblGrid>
                <a:gridCol w="1112378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</a:tblGrid>
              <a:tr h="9274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ACE2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ASH1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ASH1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YHP1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CIN5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HAP4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CIN5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SFP1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CIN5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STB5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CIN5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YHP1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GCR2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HMO1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CIN5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HMO1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HAP4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HMO1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HMO1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HMO1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HMO1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YOX1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ASH1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CIN5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HAP4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SFP1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SWI4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YHP1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YOX1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SFP1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SWI5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STB5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HAP4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STB5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SFP1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SWI4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HAP4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SWI4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YHP1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SWI4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YOX1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ASH1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YHP1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GLN3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ZAP1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ACE2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Eccentricity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</a:t>
                      </a:r>
                      <a:endParaRPr lang="en-US" sz="2000" b="0" i="0" u="none" strike="noStrike" dirty="0">
                        <a:solidFill>
                          <a:srgbClr val="BB2C1C"/>
                        </a:solidFill>
                        <a:effectLst/>
                        <a:latin typeface="Arial"/>
                      </a:endParaRP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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</a:tr>
              <a:tr h="3496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Eigenvector Centrality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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However, paired t-tests show significant difference in eigenvector centrality between intact </a:t>
            </a:r>
            <a:r>
              <a:rPr lang="en-US" sz="2400" dirty="0" smtClean="0">
                <a:solidFill>
                  <a:srgbClr val="CC4125"/>
                </a:solidFill>
              </a:rPr>
              <a:t>network </a:t>
            </a:r>
            <a:r>
              <a:rPr lang="en-US" sz="2400" dirty="0" smtClean="0">
                <a:solidFill>
                  <a:srgbClr val="CC4125"/>
                </a:solidFill>
              </a:rPr>
              <a:t>and the edge deletion networks  </a:t>
            </a:r>
            <a:endParaRPr lang="en-US" sz="2400" dirty="0">
              <a:solidFill>
                <a:srgbClr val="CC4125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2481" y="3732232"/>
            <a:ext cx="32324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Tx/>
              <a:buFont typeface="Wingdings" charset="0"/>
              <a:buChar char="à"/>
            </a:pPr>
            <a:r>
              <a:rPr lang="en-US" sz="1800" dirty="0" smtClean="0">
                <a:solidFill>
                  <a:srgbClr val="BB2C1C"/>
                </a:solidFill>
                <a:latin typeface="+mn-lt"/>
                <a:ea typeface="Wingdings"/>
                <a:cs typeface="Wingdings"/>
                <a:sym typeface="Wingdings"/>
              </a:rPr>
              <a:t>Indicates </a:t>
            </a:r>
            <a:r>
              <a:rPr lang="en-US" sz="1800" dirty="0" smtClean="0">
                <a:solidFill>
                  <a:srgbClr val="BB2C1C"/>
                </a:solidFill>
                <a:latin typeface="+mn-lt"/>
                <a:ea typeface="Wingdings"/>
                <a:cs typeface="Wingdings"/>
                <a:sym typeface="Wingdings"/>
              </a:rPr>
              <a:t>significant difference from intact network, and direction </a:t>
            </a:r>
            <a:r>
              <a:rPr lang="en-US" sz="1800" dirty="0" smtClean="0">
                <a:solidFill>
                  <a:srgbClr val="BB2C1C"/>
                </a:solidFill>
                <a:latin typeface="+mn-lt"/>
                <a:ea typeface="Wingdings"/>
                <a:cs typeface="Wingdings"/>
                <a:sym typeface="Wingdings"/>
              </a:rPr>
              <a:t>of the change in value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186745" y="3576562"/>
            <a:ext cx="28854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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Wingdings"/>
                <a:cs typeface="Wingdings"/>
                <a:sym typeface="Wingdings"/>
              </a:rPr>
              <a:t>Indicates the values are identical to the intact network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9452" y="3684863"/>
            <a:ext cx="2885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  <a:latin typeface="ＭＳ ゴシック"/>
                <a:ea typeface="ＭＳ ゴシック"/>
                <a:cs typeface="ＭＳ ゴシック"/>
                <a:sym typeface="Wingdings"/>
              </a:rPr>
              <a:t>☐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Wingdings"/>
                <a:cs typeface="Wingdings"/>
                <a:sym typeface="Wingdings"/>
              </a:rPr>
              <a:t>Indicates the values 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Wingdings"/>
                <a:cs typeface="Wingdings"/>
                <a:sym typeface="Wingdings"/>
              </a:rPr>
              <a:t>are not significantly different from those of the intac</a:t>
            </a:r>
            <a:r>
              <a:rPr lang="en-US" sz="1800" dirty="0" smtClean="0">
                <a:solidFill>
                  <a:schemeClr val="tx1"/>
                </a:solidFill>
                <a:latin typeface="+mn-lt"/>
                <a:ea typeface="Wingdings"/>
                <a:cs typeface="Wingdings"/>
                <a:sym typeface="Wingdings"/>
              </a:rPr>
              <a:t>t network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07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Eigenvector centrality is calculated by using the adjacency matrix, where the relative centrality of a vertex </a:t>
            </a:r>
            <a:r>
              <a:rPr lang="en-US" i="1" dirty="0">
                <a:solidFill>
                  <a:srgbClr val="000000"/>
                </a:solidFill>
              </a:rPr>
              <a:t>v</a:t>
            </a:r>
            <a:r>
              <a:rPr lang="en-US" dirty="0">
                <a:solidFill>
                  <a:srgbClr val="000000"/>
                </a:solidFill>
              </a:rPr>
              <a:t> is defined as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</a:p>
          <a:p>
            <a:pPr>
              <a:buFont typeface="Wingdings" charset="2"/>
              <a:buChar char="§"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Wingdings" charset="2"/>
              <a:buChar char="§"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Eigenvector centrality represents the influence of a node on </a:t>
            </a:r>
            <a:r>
              <a:rPr lang="en-US" sz="2400" dirty="0" smtClean="0">
                <a:solidFill>
                  <a:srgbClr val="CC4125"/>
                </a:solidFill>
              </a:rPr>
              <a:t>the rest of the gene regulatory </a:t>
            </a:r>
            <a:r>
              <a:rPr lang="en-US" sz="2400" dirty="0" smtClean="0">
                <a:solidFill>
                  <a:srgbClr val="CC4125"/>
                </a:solidFill>
              </a:rPr>
              <a:t>network</a:t>
            </a:r>
            <a:endParaRPr lang="en-US" sz="2400" dirty="0">
              <a:solidFill>
                <a:srgbClr val="CC412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280" y="1844893"/>
            <a:ext cx="3295986" cy="9274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086" y="2912470"/>
            <a:ext cx="5201266" cy="207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597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8"/>
          <p:cNvSpPr txBox="1">
            <a:spLocks/>
          </p:cNvSpPr>
          <p:nvPr/>
        </p:nvSpPr>
        <p:spPr>
          <a:xfrm>
            <a:off x="189701" y="138595"/>
            <a:ext cx="9071888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300" dirty="0" smtClean="0">
                <a:solidFill>
                  <a:srgbClr val="CC4125"/>
                </a:solidFill>
              </a:rPr>
              <a:t>Generally, eigenvector centrality values are significantly different in networks with worse </a:t>
            </a:r>
            <a:r>
              <a:rPr lang="en-US" sz="2300" dirty="0" err="1" smtClean="0">
                <a:solidFill>
                  <a:srgbClr val="CC4125"/>
                </a:solidFill>
              </a:rPr>
              <a:t>LSE:minLSE</a:t>
            </a:r>
            <a:r>
              <a:rPr lang="en-US" sz="2300" dirty="0" smtClean="0">
                <a:solidFill>
                  <a:srgbClr val="CC4125"/>
                </a:solidFill>
              </a:rPr>
              <a:t> ratios than the intact network</a:t>
            </a:r>
            <a:endParaRPr lang="en-US" sz="2300" dirty="0">
              <a:solidFill>
                <a:srgbClr val="CC4125"/>
              </a:solidFill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7458715"/>
              </p:ext>
            </p:extLst>
          </p:nvPr>
        </p:nvGraphicFramePr>
        <p:xfrm>
          <a:off x="655520" y="1208427"/>
          <a:ext cx="7972242" cy="3320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47161" y="2457821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6" name="TextBox 15"/>
          <p:cNvSpPr txBox="1"/>
          <p:nvPr/>
        </p:nvSpPr>
        <p:spPr>
          <a:xfrm>
            <a:off x="2917876" y="1954797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7" name="TextBox 16"/>
          <p:cNvSpPr txBox="1"/>
          <p:nvPr/>
        </p:nvSpPr>
        <p:spPr>
          <a:xfrm>
            <a:off x="3213671" y="1963823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8" name="TextBox 17"/>
          <p:cNvSpPr txBox="1"/>
          <p:nvPr/>
        </p:nvSpPr>
        <p:spPr>
          <a:xfrm>
            <a:off x="3479976" y="1963823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9" name="TextBox 18"/>
          <p:cNvSpPr txBox="1"/>
          <p:nvPr/>
        </p:nvSpPr>
        <p:spPr>
          <a:xfrm>
            <a:off x="4975381" y="1943341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21" name="TextBox 20"/>
          <p:cNvSpPr txBox="1"/>
          <p:nvPr/>
        </p:nvSpPr>
        <p:spPr>
          <a:xfrm>
            <a:off x="5476026" y="1952367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22" name="TextBox 21"/>
          <p:cNvSpPr txBox="1"/>
          <p:nvPr/>
        </p:nvSpPr>
        <p:spPr>
          <a:xfrm>
            <a:off x="6242976" y="1961393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23" name="TextBox 22"/>
          <p:cNvSpPr txBox="1"/>
          <p:nvPr/>
        </p:nvSpPr>
        <p:spPr>
          <a:xfrm>
            <a:off x="6989441" y="1908973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10001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8"/>
          <p:cNvSpPr txBox="1">
            <a:spLocks/>
          </p:cNvSpPr>
          <p:nvPr/>
        </p:nvSpPr>
        <p:spPr>
          <a:xfrm>
            <a:off x="352770" y="232675"/>
            <a:ext cx="914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300" dirty="0" smtClean="0">
                <a:solidFill>
                  <a:srgbClr val="CC4125"/>
                </a:solidFill>
              </a:rPr>
              <a:t>Edge deletion networks with a significant difference in eigenvector centrality values from </a:t>
            </a:r>
            <a:r>
              <a:rPr lang="en-US" sz="2300" dirty="0" smtClean="0">
                <a:solidFill>
                  <a:srgbClr val="CC4125"/>
                </a:solidFill>
              </a:rPr>
              <a:t>the intact network </a:t>
            </a:r>
            <a:r>
              <a:rPr lang="en-US" sz="2300" dirty="0" smtClean="0">
                <a:solidFill>
                  <a:srgbClr val="CC4125"/>
                </a:solidFill>
              </a:rPr>
              <a:t>involve important hubs </a:t>
            </a:r>
            <a:endParaRPr lang="en-US" sz="2300" dirty="0">
              <a:solidFill>
                <a:srgbClr val="CC412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406" y="1161631"/>
            <a:ext cx="6478205" cy="36447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37020" y="1749979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4196952" y="4075427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4688592" y="3388069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5323628" y="3690706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2227913" y="1161631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3940889" y="1648761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3472211" y="2548928"/>
            <a:ext cx="4277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6798549" y="1852543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95689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CC4125"/>
                </a:solidFill>
              </a:rPr>
              <a:t>Summary</a:t>
            </a:r>
            <a:endParaRPr sz="2400" dirty="0">
              <a:solidFill>
                <a:srgbClr val="CC4125"/>
              </a:solidFill>
            </a:endParaRP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704126"/>
            <a:ext cx="8520600" cy="40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ingdings" charset="2"/>
              <a:buChar char="§"/>
            </a:pPr>
            <a:r>
              <a:rPr lang="en" dirty="0">
                <a:solidFill>
                  <a:srgbClr val="000000"/>
                </a:solidFill>
              </a:rPr>
              <a:t>Yeast respond to cold shock by changing gene expression, though the transcription factors </a:t>
            </a:r>
            <a:r>
              <a:rPr lang="en-US" dirty="0" smtClean="0">
                <a:solidFill>
                  <a:srgbClr val="000000"/>
                </a:solidFill>
              </a:rPr>
              <a:t>that regulate the response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r>
              <a:rPr lang="en" dirty="0">
                <a:solidFill>
                  <a:srgbClr val="000000"/>
                </a:solidFill>
              </a:rPr>
              <a:t>remain </a:t>
            </a:r>
            <a:r>
              <a:rPr lang="en" dirty="0" smtClean="0">
                <a:solidFill>
                  <a:srgbClr val="000000"/>
                </a:solidFill>
              </a:rPr>
              <a:t>unknown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endParaRPr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>
                <a:solidFill>
                  <a:srgbClr val="000000"/>
                </a:solidFill>
              </a:rPr>
              <a:t>dynamics of each gene in </a:t>
            </a:r>
            <a:r>
              <a:rPr lang="en-US" dirty="0" smtClean="0">
                <a:solidFill>
                  <a:srgbClr val="000000"/>
                </a:solidFill>
              </a:rPr>
              <a:t>a candidate gene regulatory network </a:t>
            </a:r>
            <a:r>
              <a:rPr lang="en-US" dirty="0">
                <a:solidFill>
                  <a:srgbClr val="000000"/>
                </a:solidFill>
              </a:rPr>
              <a:t>were modeled using ordinary differential equations. 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To determine which regulatory relationships were important, edges were deleted one at a </a:t>
            </a:r>
            <a:r>
              <a:rPr lang="en-US" dirty="0" smtClean="0">
                <a:solidFill>
                  <a:srgbClr val="000000"/>
                </a:solidFill>
              </a:rPr>
              <a:t>time.</a:t>
            </a:r>
            <a:endParaRPr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 smtClean="0">
                <a:solidFill>
                  <a:srgbClr val="000000"/>
                </a:solidFill>
              </a:rPr>
              <a:t>Gephi </a:t>
            </a:r>
            <a:r>
              <a:rPr lang="en" dirty="0">
                <a:solidFill>
                  <a:srgbClr val="000000"/>
                </a:solidFill>
              </a:rPr>
              <a:t>was used to analyze connectivity and graph statistics of </a:t>
            </a:r>
            <a:r>
              <a:rPr lang="en-US" dirty="0" smtClean="0">
                <a:solidFill>
                  <a:srgbClr val="000000"/>
                </a:solidFill>
              </a:rPr>
              <a:t>the edge deletion networks vs. the intact </a:t>
            </a:r>
            <a:r>
              <a:rPr lang="en-US" dirty="0" smtClean="0">
                <a:solidFill>
                  <a:srgbClr val="000000"/>
                </a:solidFill>
              </a:rPr>
              <a:t>network.</a:t>
            </a:r>
            <a:endParaRPr lang="en-US" dirty="0" smtClean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Eccentricity and eigenvector centrality were investigated to determine the impact of edge deletion on network </a:t>
            </a:r>
            <a:r>
              <a:rPr lang="en-US" dirty="0" smtClean="0">
                <a:solidFill>
                  <a:srgbClr val="000000"/>
                </a:solidFill>
              </a:rPr>
              <a:t>structure.</a:t>
            </a:r>
            <a:endParaRPr lang="en-US"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Disruption of connections to a hub seem to cause the most disruption in the networks, indicating hubs such as MSN2 and CIN5 are highly important to network </a:t>
            </a:r>
            <a:r>
              <a:rPr lang="en-US" dirty="0" smtClean="0">
                <a:solidFill>
                  <a:srgbClr val="000000"/>
                </a:solidFill>
              </a:rPr>
              <a:t>structure.</a:t>
            </a:r>
            <a:endParaRPr lang="en-US" dirty="0">
              <a:solidFill>
                <a:srgbClr val="000000"/>
              </a:solidFill>
            </a:endParaRPr>
          </a:p>
          <a:p>
            <a:pPr marL="457200" lvl="0" indent="-330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endParaRPr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509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148" y="3131081"/>
            <a:ext cx="2012419" cy="2012419"/>
          </a:xfrm>
          <a:prstGeom prst="rect">
            <a:avLst/>
          </a:prstGeom>
        </p:spPr>
      </p:pic>
      <p:sp>
        <p:nvSpPr>
          <p:cNvPr id="4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Acknowledgments</a:t>
            </a:r>
            <a:endParaRPr lang="en-US" sz="2400" dirty="0">
              <a:solidFill>
                <a:srgbClr val="CC4125"/>
              </a:solidFill>
            </a:endParaRPr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457200" y="1729851"/>
            <a:ext cx="8229600" cy="1770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b="1" dirty="0" err="1" smtClean="0">
                <a:solidFill>
                  <a:srgbClr val="000000"/>
                </a:solidFill>
                <a:latin typeface="+mj-lt"/>
                <a:cs typeface="Century Gothic"/>
              </a:rPr>
              <a:t>GRNmap</a:t>
            </a:r>
            <a:r>
              <a:rPr lang="en-US" b="1" dirty="0" smtClean="0">
                <a:solidFill>
                  <a:srgbClr val="000000"/>
                </a:solidFill>
                <a:latin typeface="+mj-lt"/>
                <a:cs typeface="Century Gothic"/>
              </a:rPr>
              <a:t> data analysis team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: Lauren Kelly and Brandon J. Klein</a:t>
            </a:r>
          </a:p>
          <a:p>
            <a:pPr marL="285750" indent="-285750"/>
            <a:r>
              <a:rPr lang="en-US" b="1" dirty="0" err="1" smtClean="0">
                <a:solidFill>
                  <a:srgbClr val="000000"/>
                </a:solidFill>
                <a:latin typeface="+mj-lt"/>
                <a:cs typeface="Century Gothic"/>
              </a:rPr>
              <a:t>GRNmap</a:t>
            </a:r>
            <a:r>
              <a:rPr lang="en-US" b="1" dirty="0" smtClean="0">
                <a:solidFill>
                  <a:srgbClr val="000000"/>
                </a:solidFill>
                <a:latin typeface="+mj-lt"/>
                <a:cs typeface="Century Gothic"/>
              </a:rPr>
              <a:t> coding team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: </a:t>
            </a:r>
            <a:r>
              <a:rPr lang="en-US" dirty="0">
                <a:solidFill>
                  <a:srgbClr val="000000"/>
                </a:solidFill>
                <a:cs typeface="Century Gothic"/>
              </a:rPr>
              <a:t>John </a:t>
            </a:r>
            <a:r>
              <a:rPr lang="en-US" dirty="0" smtClean="0">
                <a:solidFill>
                  <a:srgbClr val="000000"/>
                </a:solidFill>
                <a:cs typeface="Century Gothic"/>
              </a:rPr>
              <a:t>Lopez and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Justin Torres</a:t>
            </a:r>
          </a:p>
          <a:p>
            <a:pPr marL="285750" indent="-285750"/>
            <a:r>
              <a:rPr lang="en-US" b="1" dirty="0" err="1" smtClean="0">
                <a:solidFill>
                  <a:srgbClr val="000000"/>
                </a:solidFill>
                <a:latin typeface="+mj-lt"/>
                <a:cs typeface="Century Gothic"/>
              </a:rPr>
              <a:t>GRNsight</a:t>
            </a:r>
            <a:r>
              <a:rPr lang="en-US" b="1" dirty="0" smtClean="0">
                <a:solidFill>
                  <a:srgbClr val="000000"/>
                </a:solidFill>
                <a:latin typeface="+mj-lt"/>
                <a:cs typeface="Century Gothic"/>
              </a:rPr>
              <a:t> team:</a:t>
            </a:r>
            <a:r>
              <a:rPr lang="en-US" dirty="0">
                <a:solidFill>
                  <a:srgbClr val="000000"/>
                </a:solidFill>
                <a:latin typeface="+mj-lt"/>
                <a:cs typeface="Century Gothic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Eileen </a:t>
            </a:r>
            <a:r>
              <a:rPr lang="en-US" dirty="0" err="1">
                <a:solidFill>
                  <a:srgbClr val="000000"/>
                </a:solidFill>
                <a:latin typeface="+mj-lt"/>
                <a:cs typeface="Century Gothic"/>
              </a:rPr>
              <a:t>Choe</a:t>
            </a:r>
            <a:r>
              <a:rPr lang="en-US" dirty="0">
                <a:solidFill>
                  <a:srgbClr val="000000"/>
                </a:solidFill>
                <a:latin typeface="+mj-lt"/>
                <a:cs typeface="Century Gothic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+mj-lt"/>
                <a:cs typeface="Century Gothic"/>
              </a:rPr>
              <a:t>Mihir</a:t>
            </a:r>
            <a:r>
              <a:rPr lang="en-US" dirty="0">
                <a:solidFill>
                  <a:srgbClr val="000000"/>
                </a:solidFill>
                <a:latin typeface="+mj-lt"/>
                <a:cs typeface="Century Gothic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  <a:cs typeface="Century Gothic"/>
              </a:rPr>
              <a:t>Samdarshi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, and Jen Shin </a:t>
            </a:r>
          </a:p>
          <a:p>
            <a:pPr marL="285750" indent="-285750"/>
            <a:r>
              <a:rPr lang="en-US" b="1" dirty="0" smtClean="0">
                <a:solidFill>
                  <a:srgbClr val="000000"/>
                </a:solidFill>
                <a:latin typeface="+mj-lt"/>
                <a:cs typeface="Century Gothic"/>
              </a:rPr>
              <a:t>Wet-lab </a:t>
            </a:r>
            <a:r>
              <a:rPr lang="en-US" b="1" dirty="0">
                <a:solidFill>
                  <a:srgbClr val="000000"/>
                </a:solidFill>
                <a:latin typeface="+mj-lt"/>
                <a:cs typeface="Century Gothic"/>
              </a:rPr>
              <a:t>team</a:t>
            </a:r>
            <a:r>
              <a:rPr lang="en-US" dirty="0">
                <a:solidFill>
                  <a:srgbClr val="000000"/>
                </a:solidFill>
                <a:latin typeface="+mj-lt"/>
                <a:cs typeface="Century Gothic"/>
              </a:rPr>
              <a:t>: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Katherine </a:t>
            </a:r>
            <a:r>
              <a:rPr lang="en-US" dirty="0" err="1" smtClean="0">
                <a:solidFill>
                  <a:srgbClr val="000000"/>
                </a:solidFill>
                <a:latin typeface="+mj-lt"/>
                <a:cs typeface="Century Gothic"/>
              </a:rPr>
              <a:t>Scheker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 and </a:t>
            </a:r>
            <a:r>
              <a:rPr lang="en-US" dirty="0" err="1" smtClean="0">
                <a:solidFill>
                  <a:srgbClr val="000000"/>
                </a:solidFill>
                <a:latin typeface="+mj-lt"/>
                <a:cs typeface="Century Gothic"/>
              </a:rPr>
              <a:t>Nika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  <a:cs typeface="Century Gothic"/>
              </a:rPr>
              <a:t>Vafadari</a:t>
            </a:r>
            <a:endParaRPr lang="en-US" dirty="0" smtClean="0">
              <a:solidFill>
                <a:srgbClr val="000000"/>
              </a:solidFill>
              <a:latin typeface="+mj-lt"/>
              <a:cs typeface="Century Gothic"/>
            </a:endParaRPr>
          </a:p>
          <a:p>
            <a:pPr marL="285750" indent="-285750"/>
            <a:r>
              <a:rPr lang="en-US" b="1" dirty="0" smtClean="0">
                <a:solidFill>
                  <a:srgbClr val="000000"/>
                </a:solidFill>
                <a:latin typeface="+mj-lt"/>
                <a:cs typeface="Century Gothic"/>
              </a:rPr>
              <a:t>Mentors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: Dr</a:t>
            </a:r>
            <a:r>
              <a:rPr lang="en-US" dirty="0">
                <a:solidFill>
                  <a:srgbClr val="000000"/>
                </a:solidFill>
                <a:latin typeface="+mj-lt"/>
                <a:cs typeface="Century Gothic"/>
              </a:rPr>
              <a:t>.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  <a:cs typeface="Century Gothic"/>
              </a:rPr>
              <a:t>Kam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  <a:cs typeface="Century Gothic"/>
              </a:rPr>
              <a:t>Dahlquist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 and Dr. Ben Fitzpatrick 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200" y="1021965"/>
            <a:ext cx="83751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/>
              <a:t>GRNsight</a:t>
            </a:r>
            <a:r>
              <a:rPr lang="en-US" sz="2000" b="1" dirty="0"/>
              <a:t>: http://</a:t>
            </a:r>
            <a:r>
              <a:rPr lang="en-US" sz="2000" b="1" dirty="0" err="1"/>
              <a:t>dondi.github.io</a:t>
            </a:r>
            <a:r>
              <a:rPr lang="en-US" sz="2000" b="1" dirty="0"/>
              <a:t>/</a:t>
            </a:r>
            <a:r>
              <a:rPr lang="en-US" sz="2000" b="1" dirty="0" err="1"/>
              <a:t>GRNsight</a:t>
            </a:r>
            <a:r>
              <a:rPr lang="en-US" sz="2000" b="1" dirty="0"/>
              <a:t>/</a:t>
            </a:r>
            <a:br>
              <a:rPr lang="en-US" sz="2000" b="1" dirty="0"/>
            </a:br>
            <a:r>
              <a:rPr lang="en-US" sz="2000" b="1" dirty="0" err="1"/>
              <a:t>GRNmap</a:t>
            </a:r>
            <a:r>
              <a:rPr lang="en-US" sz="2000" b="1" dirty="0"/>
              <a:t>:  http://</a:t>
            </a:r>
            <a:r>
              <a:rPr lang="en-US" sz="2000" b="1" dirty="0" err="1"/>
              <a:t>kdahlquist.github.io</a:t>
            </a:r>
            <a:r>
              <a:rPr lang="en-US" sz="2000" b="1" dirty="0"/>
              <a:t>/</a:t>
            </a:r>
            <a:r>
              <a:rPr lang="en-US" sz="2000" b="1" dirty="0" err="1"/>
              <a:t>GRNmap</a:t>
            </a:r>
            <a:r>
              <a:rPr lang="en-US" sz="2000" b="1" dirty="0"/>
              <a:t>/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869" y="3669767"/>
            <a:ext cx="2248725" cy="12160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980" y="3492585"/>
            <a:ext cx="1650915" cy="165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02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CC4125"/>
                </a:solidFill>
              </a:rPr>
              <a:t>Outline</a:t>
            </a:r>
            <a:endParaRPr sz="2400" dirty="0">
              <a:solidFill>
                <a:srgbClr val="CC4125"/>
              </a:solidFill>
            </a:endParaRP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704126"/>
            <a:ext cx="8520600" cy="40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ingdings" charset="2"/>
              <a:buChar char="§"/>
            </a:pPr>
            <a:r>
              <a:rPr lang="en" dirty="0">
                <a:solidFill>
                  <a:srgbClr val="000000"/>
                </a:solidFill>
              </a:rPr>
              <a:t>Yeast respond to cold shock by changing gene expression, though the transcription factors </a:t>
            </a:r>
            <a:r>
              <a:rPr lang="en-US" dirty="0" smtClean="0">
                <a:solidFill>
                  <a:srgbClr val="000000"/>
                </a:solidFill>
              </a:rPr>
              <a:t>that regulate the response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r>
              <a:rPr lang="en" dirty="0">
                <a:solidFill>
                  <a:srgbClr val="000000"/>
                </a:solidFill>
              </a:rPr>
              <a:t>remain </a:t>
            </a:r>
            <a:r>
              <a:rPr lang="en" dirty="0" smtClean="0">
                <a:solidFill>
                  <a:srgbClr val="000000"/>
                </a:solidFill>
              </a:rPr>
              <a:t>unknown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endParaRPr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>
                <a:solidFill>
                  <a:srgbClr val="000000"/>
                </a:solidFill>
              </a:rPr>
              <a:t>dynamics of each gene in </a:t>
            </a:r>
            <a:r>
              <a:rPr lang="en-US" dirty="0" smtClean="0">
                <a:solidFill>
                  <a:srgbClr val="000000"/>
                </a:solidFill>
              </a:rPr>
              <a:t>a candidate gene regulatory network </a:t>
            </a:r>
            <a:r>
              <a:rPr lang="en-US" dirty="0">
                <a:solidFill>
                  <a:srgbClr val="000000"/>
                </a:solidFill>
              </a:rPr>
              <a:t>were modeled using ordinary differential equations. 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To determine which regulatory relationships were important, edges were deleted one at a </a:t>
            </a:r>
            <a:r>
              <a:rPr lang="en-US" dirty="0" smtClean="0">
                <a:solidFill>
                  <a:srgbClr val="000000"/>
                </a:solidFill>
              </a:rPr>
              <a:t>time.</a:t>
            </a:r>
            <a:endParaRPr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 smtClean="0">
                <a:solidFill>
                  <a:srgbClr val="000000"/>
                </a:solidFill>
              </a:rPr>
              <a:t>Gephi </a:t>
            </a:r>
            <a:r>
              <a:rPr lang="en" dirty="0">
                <a:solidFill>
                  <a:srgbClr val="000000"/>
                </a:solidFill>
              </a:rPr>
              <a:t>was used to analyze connectivity and graph statistics of </a:t>
            </a:r>
            <a:r>
              <a:rPr lang="en-US" dirty="0" smtClean="0">
                <a:solidFill>
                  <a:srgbClr val="000000"/>
                </a:solidFill>
              </a:rPr>
              <a:t>the edge deletion networks vs. the intact </a:t>
            </a:r>
            <a:r>
              <a:rPr lang="en-US" dirty="0" smtClean="0">
                <a:solidFill>
                  <a:srgbClr val="000000"/>
                </a:solidFill>
              </a:rPr>
              <a:t>network.</a:t>
            </a:r>
            <a:endParaRPr lang="en-US" dirty="0" smtClean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Eccentricity and eigenvector centrality were investigated to determine the impact of edge deletion on network </a:t>
            </a:r>
            <a:r>
              <a:rPr lang="en-US" dirty="0" smtClean="0">
                <a:solidFill>
                  <a:srgbClr val="000000"/>
                </a:solidFill>
              </a:rPr>
              <a:t>structure.</a:t>
            </a:r>
            <a:endParaRPr lang="en-US"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Disruption of connections to a hub seem to cause the most disruption in the networks, indicating hubs such as MSN2 and CIN5 are highly important to network </a:t>
            </a:r>
            <a:r>
              <a:rPr lang="en-US" dirty="0" smtClean="0">
                <a:solidFill>
                  <a:srgbClr val="000000"/>
                </a:solidFill>
              </a:rPr>
              <a:t>structure.</a:t>
            </a:r>
            <a:endParaRPr lang="en-US" dirty="0">
              <a:solidFill>
                <a:srgbClr val="000000"/>
              </a:solidFill>
            </a:endParaRPr>
          </a:p>
          <a:p>
            <a:pPr marL="457200" lvl="0" indent="-330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endParaRPr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759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CC4125"/>
                </a:solidFill>
              </a:rPr>
              <a:t>Conclusion</a:t>
            </a:r>
            <a:endParaRPr sz="2400" dirty="0">
              <a:solidFill>
                <a:srgbClr val="CC4125"/>
              </a:solidFill>
            </a:endParaRP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704126"/>
            <a:ext cx="8520600" cy="40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ingdings" charset="2"/>
              <a:buChar char="§"/>
            </a:pPr>
            <a:r>
              <a:rPr lang="en" dirty="0">
                <a:solidFill>
                  <a:srgbClr val="000000"/>
                </a:solidFill>
              </a:rPr>
              <a:t>Yeast respond to cold shock by changing gene expression, though the transcription factors </a:t>
            </a:r>
            <a:r>
              <a:rPr lang="en-US" dirty="0" smtClean="0">
                <a:solidFill>
                  <a:srgbClr val="000000"/>
                </a:solidFill>
              </a:rPr>
              <a:t>that regulate the response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r>
              <a:rPr lang="en" dirty="0">
                <a:solidFill>
                  <a:srgbClr val="000000"/>
                </a:solidFill>
              </a:rPr>
              <a:t>remain unknown </a:t>
            </a:r>
            <a:endParaRPr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dynamics of each gene in </a:t>
            </a:r>
            <a:r>
              <a:rPr lang="en-US" dirty="0" smtClean="0">
                <a:solidFill>
                  <a:schemeClr val="tx1"/>
                </a:solidFill>
              </a:rPr>
              <a:t>a candidate gene regulatory network </a:t>
            </a:r>
            <a:r>
              <a:rPr lang="en-US" dirty="0">
                <a:solidFill>
                  <a:schemeClr val="tx1"/>
                </a:solidFill>
              </a:rPr>
              <a:t>were modeled using ordinary differential equations. 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To determine which regulatory relationships were important, edges were deleted one at a time</a:t>
            </a:r>
            <a:endParaRPr dirty="0">
              <a:solidFill>
                <a:schemeClr val="bg1">
                  <a:lumMod val="75000"/>
                </a:schemeClr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 smtClean="0">
                <a:solidFill>
                  <a:schemeClr val="bg1">
                    <a:lumMod val="75000"/>
                  </a:schemeClr>
                </a:solidFill>
              </a:rPr>
              <a:t>Gephi </a:t>
            </a:r>
            <a:r>
              <a:rPr lang="en" dirty="0">
                <a:solidFill>
                  <a:schemeClr val="bg1">
                    <a:lumMod val="75000"/>
                  </a:schemeClr>
                </a:solidFill>
              </a:rPr>
              <a:t>was used to analyze connectivity and graph statistics of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edge deletion networks vs. the intact network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Eccentricity and eigenvector centrality were investigated to determine the impact of edge deletion on network structure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Disruption of connections to a hub seem to cause the most disruption in the networks, indicating hubs such as MSN2 and CIN5 are highly important to network structure</a:t>
            </a:r>
          </a:p>
          <a:p>
            <a:pPr marL="457200" lvl="0" indent="-330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endParaRPr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759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695" y="1830179"/>
            <a:ext cx="3687151" cy="31846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19" y="1830179"/>
            <a:ext cx="3687151" cy="31846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3394" y="2141460"/>
            <a:ext cx="4164776" cy="1795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response very well-characterized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proteins denature due to heat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heat shock proteins (</a:t>
            </a:r>
            <a:r>
              <a:rPr lang="en-US" altLang="en-US" sz="1600" b="1" dirty="0" err="1">
                <a:solidFill>
                  <a:srgbClr val="FFFFFF"/>
                </a:solidFill>
              </a:rPr>
              <a:t>chaperonins</a:t>
            </a:r>
            <a:r>
              <a:rPr lang="en-US" altLang="en-US" sz="1600" b="1" dirty="0">
                <a:solidFill>
                  <a:srgbClr val="FFFFFF"/>
                </a:solidFill>
              </a:rPr>
              <a:t>) induced that assist with protein folding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conserved in all organisms (prokaryotes, eukaryotes)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76082" y="1377282"/>
            <a:ext cx="2187262" cy="472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rial"/>
                <a:cs typeface="Arial"/>
              </a:rPr>
              <a:t>Heat shock</a:t>
            </a:r>
            <a:endParaRPr lang="en-US" sz="2400" b="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468" y="3445407"/>
            <a:ext cx="173263" cy="31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61888" y="2141460"/>
            <a:ext cx="4146551" cy="2607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response less well-characterized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membrane fluidity decreased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DNA and RNA secondary structures stabilized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ribosome function and protein synthesis impaired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enzymatic activities decreased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 smtClean="0">
                <a:solidFill>
                  <a:srgbClr val="FFFFFF"/>
                </a:solidFill>
                <a:latin typeface="Arial"/>
                <a:cs typeface="Arial"/>
              </a:rPr>
              <a:t>no </a:t>
            </a:r>
            <a:r>
              <a:rPr lang="en-US" altLang="en-US" sz="1600" b="1" dirty="0">
                <a:solidFill>
                  <a:srgbClr val="FFFFFF"/>
                </a:solidFill>
                <a:latin typeface="Arial"/>
                <a:cs typeface="Arial"/>
              </a:rPr>
              <a:t>equivalent set of cold shock proteins that are conserved </a:t>
            </a:r>
            <a:r>
              <a:rPr lang="en-US" altLang="en-US" sz="1600" b="1" dirty="0" smtClean="0">
                <a:solidFill>
                  <a:srgbClr val="FFFFFF"/>
                </a:solidFill>
                <a:latin typeface="Arial"/>
                <a:cs typeface="Arial"/>
              </a:rPr>
              <a:t>in all </a:t>
            </a:r>
            <a:r>
              <a:rPr lang="en-US" altLang="en-US" sz="1600" b="1" dirty="0">
                <a:solidFill>
                  <a:srgbClr val="FFFFFF"/>
                </a:solidFill>
                <a:latin typeface="Arial"/>
                <a:cs typeface="Arial"/>
              </a:rPr>
              <a:t>organisms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000" y="1377282"/>
            <a:ext cx="2133600" cy="46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Arial"/>
                <a:cs typeface="Arial"/>
              </a:rPr>
              <a:t>Cold shock</a:t>
            </a:r>
            <a:endParaRPr lang="en-US" sz="2400" b="1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11" name="Shape 80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400" i="1" dirty="0" smtClean="0">
                <a:solidFill>
                  <a:srgbClr val="CC4125"/>
                </a:solidFill>
              </a:rPr>
              <a:t>Saccharomyces cerevisiae </a:t>
            </a:r>
            <a:r>
              <a:rPr lang="en" sz="2400" dirty="0" smtClean="0">
                <a:solidFill>
                  <a:srgbClr val="CC4125"/>
                </a:solidFill>
              </a:rPr>
              <a:t>is a model organism </a:t>
            </a:r>
            <a:r>
              <a:rPr lang="en-US" sz="2400" dirty="0" smtClean="0">
                <a:solidFill>
                  <a:srgbClr val="CC4125"/>
                </a:solidFill>
              </a:rPr>
              <a:t>used to study </a:t>
            </a:r>
            <a:r>
              <a:rPr lang="en" sz="2400" dirty="0" smtClean="0">
                <a:solidFill>
                  <a:srgbClr val="CC4125"/>
                </a:solidFill>
              </a:rPr>
              <a:t>respon</a:t>
            </a:r>
            <a:r>
              <a:rPr lang="en-US" sz="2400" dirty="0" smtClean="0">
                <a:solidFill>
                  <a:srgbClr val="CC4125"/>
                </a:solidFill>
              </a:rPr>
              <a:t>se</a:t>
            </a:r>
            <a:r>
              <a:rPr lang="en" sz="2400" dirty="0" smtClean="0">
                <a:solidFill>
                  <a:srgbClr val="CC4125"/>
                </a:solidFill>
              </a:rPr>
              <a:t> to environmental stressors </a:t>
            </a:r>
            <a:endParaRPr lang="en" sz="2400" i="1" dirty="0">
              <a:solidFill>
                <a:srgbClr val="CC41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816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CC4125"/>
                </a:solidFill>
              </a:rPr>
              <a:t>Yeast </a:t>
            </a:r>
            <a:r>
              <a:rPr lang="en" sz="2400" dirty="0">
                <a:solidFill>
                  <a:srgbClr val="BB2C1C"/>
                </a:solidFill>
              </a:rPr>
              <a:t>respond</a:t>
            </a:r>
            <a:r>
              <a:rPr lang="en" sz="2400" dirty="0">
                <a:solidFill>
                  <a:srgbClr val="CC4125"/>
                </a:solidFill>
              </a:rPr>
              <a:t> to cold shock by changing levels of gene expression </a:t>
            </a:r>
            <a:endParaRPr sz="2400" dirty="0">
              <a:solidFill>
                <a:srgbClr val="CC4125"/>
              </a:solidFill>
            </a:endParaRP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125" y="3505200"/>
            <a:ext cx="2867025" cy="163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6700" y="1128550"/>
            <a:ext cx="3162300" cy="25336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3319000" y="1128550"/>
            <a:ext cx="5679600" cy="28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Wingdings" charset="2"/>
              <a:buChar char="§"/>
            </a:pPr>
            <a:r>
              <a:rPr lang="en" sz="1800" dirty="0"/>
              <a:t>Transcription factors control gene expression by binding to regulatory DNA </a:t>
            </a:r>
            <a:r>
              <a:rPr lang="en" sz="1800" dirty="0" smtClean="0"/>
              <a:t>sequences</a:t>
            </a:r>
            <a:r>
              <a:rPr lang="en-US" sz="1800" dirty="0" smtClean="0"/>
              <a:t>.</a:t>
            </a:r>
            <a:r>
              <a:rPr lang="en" sz="1800" dirty="0" smtClean="0"/>
              <a:t> </a:t>
            </a:r>
            <a:endParaRPr lang="en-US" sz="1800" dirty="0" smtClean="0"/>
          </a:p>
          <a:p>
            <a:pPr marL="127000" lvl="0" rtl="0">
              <a:spcBef>
                <a:spcPts val="0"/>
              </a:spcBef>
              <a:spcAft>
                <a:spcPts val="0"/>
              </a:spcAft>
              <a:buSzPts val="1600"/>
            </a:pPr>
            <a:endParaRPr sz="1800" dirty="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Wingdings" charset="2"/>
              <a:buChar char="§"/>
            </a:pPr>
            <a:r>
              <a:rPr lang="en" sz="1800" dirty="0"/>
              <a:t>Activators increase expression while repressions decrease </a:t>
            </a:r>
            <a:r>
              <a:rPr lang="en" sz="1800" dirty="0" smtClean="0"/>
              <a:t>expressio</a:t>
            </a:r>
            <a:r>
              <a:rPr lang="en-US" sz="1800" dirty="0" smtClean="0"/>
              <a:t>n.</a:t>
            </a:r>
          </a:p>
          <a:p>
            <a:pPr marL="127000" lvl="0" rtl="0">
              <a:spcBef>
                <a:spcPts val="0"/>
              </a:spcBef>
              <a:spcAft>
                <a:spcPts val="0"/>
              </a:spcAft>
              <a:buSzPts val="1600"/>
            </a:pPr>
            <a:endParaRPr sz="1800" dirty="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Wingdings" charset="2"/>
              <a:buChar char="§"/>
            </a:pPr>
            <a:r>
              <a:rPr lang="en" sz="1800" dirty="0"/>
              <a:t>Transcription factors are themselves proteins encoded by </a:t>
            </a:r>
            <a:r>
              <a:rPr lang="en" sz="1800" dirty="0" smtClean="0"/>
              <a:t>genes</a:t>
            </a:r>
            <a:r>
              <a:rPr lang="en-US" sz="1800" dirty="0" smtClean="0"/>
              <a:t>.</a:t>
            </a:r>
          </a:p>
          <a:p>
            <a:pPr marL="127000" lvl="0" rtl="0">
              <a:spcBef>
                <a:spcPts val="0"/>
              </a:spcBef>
              <a:spcAft>
                <a:spcPts val="0"/>
              </a:spcAft>
              <a:buSzPts val="1600"/>
            </a:pPr>
            <a:endParaRPr sz="1800" dirty="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Wingdings" charset="2"/>
              <a:buChar char="§"/>
            </a:pPr>
            <a:r>
              <a:rPr lang="en-US" sz="1800" dirty="0" smtClean="0"/>
              <a:t>Which transcription factors regulate the response to cold shock?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Wingdings" charset="2"/>
              <a:buChar char="§"/>
            </a:pPr>
            <a:endParaRPr lang="en-US" sz="1800" dirty="0" smtClean="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Wingdings" charset="2"/>
              <a:buChar char="§"/>
            </a:pPr>
            <a:r>
              <a:rPr lang="en-US" sz="1800" dirty="0" smtClean="0"/>
              <a:t>What are their relative level of influence? </a:t>
            </a:r>
            <a:endParaRPr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0"/>
          <p:cNvSpPr txBox="1">
            <a:spLocks noGrp="1"/>
          </p:cNvSpPr>
          <p:nvPr>
            <p:ph type="title"/>
          </p:nvPr>
        </p:nvSpPr>
        <p:spPr>
          <a:xfrm>
            <a:off x="81940" y="232675"/>
            <a:ext cx="921825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Gene Regulatory Network (GRN) is a s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transcription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actors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regulate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expression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ranscription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actors</a:t>
            </a:r>
            <a:endParaRPr sz="2400" dirty="0">
              <a:solidFill>
                <a:srgbClr val="BB2C1C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7495"/>
            <a:ext cx="4094102" cy="2062103"/>
          </a:xfrm>
          <a:prstGeom prst="rect">
            <a:avLst/>
          </a:prstGeom>
        </p:spPr>
      </p:pic>
      <p:sp>
        <p:nvSpPr>
          <p:cNvPr id="12" name="Shape 73"/>
          <p:cNvSpPr txBox="1">
            <a:spLocks noGrp="1"/>
          </p:cNvSpPr>
          <p:nvPr>
            <p:ph type="body" idx="1"/>
          </p:nvPr>
        </p:nvSpPr>
        <p:spPr>
          <a:xfrm>
            <a:off x="3919181" y="1366049"/>
            <a:ext cx="522481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r>
              <a:rPr lang="en" dirty="0">
                <a:solidFill>
                  <a:srgbClr val="000000"/>
                </a:solidFill>
              </a:rPr>
              <a:t>To better visualize relationships </a:t>
            </a:r>
            <a:r>
              <a:rPr lang="en" dirty="0" smtClean="0">
                <a:solidFill>
                  <a:srgbClr val="000000"/>
                </a:solidFill>
              </a:rPr>
              <a:t>between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transcription factors</a:t>
            </a:r>
            <a:r>
              <a:rPr lang="en" dirty="0" smtClean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</a:rPr>
              <a:t>networks or graphs can be created. </a:t>
            </a:r>
            <a:endParaRPr lang="en" dirty="0">
              <a:solidFill>
                <a:srgbClr val="000000"/>
              </a:solidFill>
            </a:endParaRPr>
          </a:p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endParaRPr lang="en-US" sz="900" dirty="0" smtClean="0">
              <a:solidFill>
                <a:srgbClr val="000000"/>
              </a:solidFill>
            </a:endParaRPr>
          </a:p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They are similar in structure to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r>
              <a:rPr lang="en" dirty="0">
                <a:solidFill>
                  <a:srgbClr val="000000"/>
                </a:solidFill>
              </a:rPr>
              <a:t>a social </a:t>
            </a:r>
            <a:r>
              <a:rPr lang="en" dirty="0" smtClean="0">
                <a:solidFill>
                  <a:srgbClr val="000000"/>
                </a:solidFill>
              </a:rPr>
              <a:t>network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endParaRPr lang="en" sz="900" dirty="0">
              <a:solidFill>
                <a:srgbClr val="000000"/>
              </a:solidFill>
            </a:endParaRPr>
          </a:p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Transcription factors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r>
              <a:rPr lang="en" dirty="0">
                <a:solidFill>
                  <a:srgbClr val="000000"/>
                </a:solidFill>
              </a:rPr>
              <a:t>are represented as </a:t>
            </a:r>
            <a:r>
              <a:rPr lang="en-US" dirty="0" smtClean="0">
                <a:solidFill>
                  <a:srgbClr val="000000"/>
                </a:solidFill>
              </a:rPr>
              <a:t>rectangles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r>
              <a:rPr lang="en" dirty="0">
                <a:solidFill>
                  <a:srgbClr val="000000"/>
                </a:solidFill>
              </a:rPr>
              <a:t>called </a:t>
            </a:r>
            <a:r>
              <a:rPr lang="en" dirty="0" smtClean="0">
                <a:solidFill>
                  <a:srgbClr val="BB2C1C"/>
                </a:solidFill>
              </a:rPr>
              <a:t>nodes</a:t>
            </a:r>
            <a:r>
              <a:rPr lang="en-US" dirty="0" smtClean="0">
                <a:solidFill>
                  <a:srgbClr val="BB2C1C"/>
                </a:solidFill>
              </a:rPr>
              <a:t>.</a:t>
            </a:r>
          </a:p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endParaRPr lang="en" sz="900" dirty="0">
              <a:solidFill>
                <a:srgbClr val="BB2C1C"/>
              </a:solidFill>
            </a:endParaRPr>
          </a:p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Regulatory c</a:t>
            </a:r>
            <a:r>
              <a:rPr lang="en" dirty="0" smtClean="0">
                <a:solidFill>
                  <a:srgbClr val="000000"/>
                </a:solidFill>
              </a:rPr>
              <a:t>onnections between</a:t>
            </a:r>
            <a:r>
              <a:rPr lang="en-US" dirty="0" smtClean="0">
                <a:solidFill>
                  <a:srgbClr val="000000"/>
                </a:solidFill>
              </a:rPr>
              <a:t> genes </a:t>
            </a:r>
            <a:r>
              <a:rPr lang="en" dirty="0" smtClean="0">
                <a:solidFill>
                  <a:srgbClr val="000000"/>
                </a:solidFill>
              </a:rPr>
              <a:t>are </a:t>
            </a:r>
            <a:r>
              <a:rPr lang="en" dirty="0">
                <a:solidFill>
                  <a:srgbClr val="000000"/>
                </a:solidFill>
              </a:rPr>
              <a:t>shown as </a:t>
            </a:r>
            <a:r>
              <a:rPr lang="en-US" dirty="0" smtClean="0">
                <a:solidFill>
                  <a:srgbClr val="000000"/>
                </a:solidFill>
              </a:rPr>
              <a:t>arrows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r>
              <a:rPr lang="en" dirty="0">
                <a:solidFill>
                  <a:srgbClr val="000000"/>
                </a:solidFill>
              </a:rPr>
              <a:t>called </a:t>
            </a:r>
            <a:r>
              <a:rPr lang="en" dirty="0" smtClean="0">
                <a:solidFill>
                  <a:srgbClr val="BB2C1C"/>
                </a:solidFill>
              </a:rPr>
              <a:t>edges</a:t>
            </a:r>
            <a:r>
              <a:rPr lang="en-US" dirty="0" smtClean="0">
                <a:solidFill>
                  <a:srgbClr val="BB2C1C"/>
                </a:solidFill>
              </a:rPr>
              <a:t>.</a:t>
            </a:r>
            <a:endParaRPr lang="en" dirty="0">
              <a:solidFill>
                <a:srgbClr val="BB2C1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6790" y="3748175"/>
            <a:ext cx="3807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candidate GRN for controlling the cold shock response was generated from Dahlquist Lab microarray </a:t>
            </a:r>
            <a:r>
              <a:rPr lang="en-US" dirty="0" smtClean="0"/>
              <a:t>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58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7" y="3583715"/>
            <a:ext cx="8958692" cy="1535649"/>
          </a:xfrm>
        </p:spPr>
        <p:txBody>
          <a:bodyPr>
            <a:noAutofit/>
          </a:bodyPr>
          <a:lstStyle/>
          <a:p>
            <a:pPr marL="114300" indent="0">
              <a:buNone/>
            </a:pPr>
            <a:endParaRPr lang="en-US" sz="500" dirty="0" smtClean="0">
              <a:solidFill>
                <a:srgbClr val="00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>
                <a:solidFill>
                  <a:srgbClr val="000000"/>
                </a:solidFill>
              </a:rPr>
              <a:t>change in expression of one gene is </a:t>
            </a:r>
            <a:r>
              <a:rPr lang="en-US" i="1" dirty="0">
                <a:solidFill>
                  <a:srgbClr val="000000"/>
                </a:solidFill>
              </a:rPr>
              <a:t>production</a:t>
            </a:r>
            <a:r>
              <a:rPr lang="en-US" dirty="0">
                <a:solidFill>
                  <a:srgbClr val="000000"/>
                </a:solidFill>
              </a:rPr>
              <a:t> – </a:t>
            </a:r>
            <a:r>
              <a:rPr lang="en-US" i="1" dirty="0">
                <a:solidFill>
                  <a:srgbClr val="000000"/>
                </a:solidFill>
              </a:rPr>
              <a:t>degradation</a:t>
            </a:r>
            <a:r>
              <a:rPr lang="en-US" dirty="0">
                <a:solidFill>
                  <a:srgbClr val="000000"/>
                </a:solidFill>
              </a:rPr>
              <a:t>. 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Wingdings" charset="2"/>
              <a:buChar char="§"/>
            </a:pPr>
            <a:endParaRPr lang="en-US" sz="500" dirty="0">
              <a:solidFill>
                <a:srgbClr val="00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Weight parameter, </a:t>
            </a:r>
            <a:r>
              <a:rPr lang="en-US" i="1" dirty="0">
                <a:solidFill>
                  <a:srgbClr val="000000"/>
                </a:solidFill>
              </a:rPr>
              <a:t>w</a:t>
            </a:r>
            <a:r>
              <a:rPr lang="en-US" dirty="0">
                <a:solidFill>
                  <a:srgbClr val="000000"/>
                </a:solidFill>
              </a:rPr>
              <a:t>, gives the direction (activation or repression) and magnitude of regulatory relationship.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05766" y="1271162"/>
            <a:ext cx="138499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endParaRPr lang="en-US" b="1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572237"/>
              </p:ext>
            </p:extLst>
          </p:nvPr>
        </p:nvGraphicFramePr>
        <p:xfrm>
          <a:off x="1631289" y="1909522"/>
          <a:ext cx="3600450" cy="89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Equation" r:id="rId4" imgW="2870200" imgH="711200" progId="Equation.3">
                  <p:embed/>
                </p:oleObj>
              </mc:Choice>
              <mc:Fallback>
                <p:oleObj name="Equation" r:id="rId4" imgW="28702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289" y="1909522"/>
                        <a:ext cx="3600450" cy="8912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227574" y="1267317"/>
            <a:ext cx="2024595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mRNA degradation rate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>
          <a:xfrm flipH="1">
            <a:off x="4839176" y="1552010"/>
            <a:ext cx="400696" cy="459764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73724" y="1266056"/>
            <a:ext cx="1914664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mRNA production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rate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>
            <a:endCxn id="14" idx="0"/>
          </p:cNvCxnSpPr>
          <p:nvPr/>
        </p:nvCxnSpPr>
        <p:spPr>
          <a:xfrm>
            <a:off x="3407883" y="1522962"/>
            <a:ext cx="23632" cy="386560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80582" y="3053258"/>
            <a:ext cx="2613962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nique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threshold for each gene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9512" y="2851432"/>
            <a:ext cx="3328424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weight term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determines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he level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activation or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repression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>
            <a:endCxn id="2" idx="0"/>
          </p:cNvCxnSpPr>
          <p:nvPr/>
        </p:nvCxnSpPr>
        <p:spPr>
          <a:xfrm>
            <a:off x="1643396" y="1573096"/>
            <a:ext cx="206786" cy="338409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7617" y="1282105"/>
            <a:ext cx="2105454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[mRNA] for each gene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4438136" y="2663525"/>
            <a:ext cx="614091" cy="413611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30" idx="2"/>
          </p:cNvCxnSpPr>
          <p:nvPr/>
        </p:nvCxnSpPr>
        <p:spPr>
          <a:xfrm flipV="1">
            <a:off x="2833980" y="2650991"/>
            <a:ext cx="689286" cy="350942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743656" y="1911505"/>
            <a:ext cx="213052" cy="263207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310214" y="1911505"/>
            <a:ext cx="275714" cy="250673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713851" y="2024308"/>
            <a:ext cx="175454" cy="288274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410474" y="2337649"/>
            <a:ext cx="225584" cy="313342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187487" y="2337649"/>
            <a:ext cx="213052" cy="313342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31" name="Shape 88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 err="1" smtClean="0">
                <a:solidFill>
                  <a:srgbClr val="CC4125"/>
                </a:solidFill>
              </a:rPr>
              <a:t>GRNmap</a:t>
            </a:r>
            <a:r>
              <a:rPr lang="en-US" sz="2400" dirty="0" smtClean="0">
                <a:solidFill>
                  <a:srgbClr val="CC4125"/>
                </a:solidFill>
              </a:rPr>
              <a:t> uses ordinary differential equations to model the dynamics of each transcription </a:t>
            </a:r>
            <a:r>
              <a:rPr lang="en-US" sz="2400" dirty="0" smtClean="0">
                <a:solidFill>
                  <a:srgbClr val="CC4125"/>
                </a:solidFill>
              </a:rPr>
              <a:t>factor in the network</a:t>
            </a:r>
            <a:endParaRPr sz="2400" dirty="0">
              <a:solidFill>
                <a:srgbClr val="CC4125"/>
              </a:solidFill>
            </a:endParaRPr>
          </a:p>
        </p:txBody>
      </p:sp>
      <p:pic>
        <p:nvPicPr>
          <p:cNvPr id="32" name="Picture 2" descr="figure01a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7" t="2619" r="8699" b="5698"/>
          <a:stretch/>
        </p:blipFill>
        <p:spPr bwMode="auto">
          <a:xfrm>
            <a:off x="6509447" y="1236321"/>
            <a:ext cx="2521955" cy="2101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4419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A penalized least squares error approach is used to estimate network parameters</a:t>
            </a:r>
            <a:endParaRPr lang="en-US" sz="2400" dirty="0">
              <a:solidFill>
                <a:srgbClr val="CC4125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946280"/>
              </p:ext>
            </p:extLst>
          </p:nvPr>
        </p:nvGraphicFramePr>
        <p:xfrm>
          <a:off x="1574568" y="1308535"/>
          <a:ext cx="4839952" cy="955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Equation" r:id="rId3" imgW="2108200" imgH="444500" progId="Equation.3">
                  <p:embed/>
                </p:oleObj>
              </mc:Choice>
              <mc:Fallback>
                <p:oleObj name="Equation" r:id="rId3" imgW="2108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4568" y="1308535"/>
                        <a:ext cx="4839952" cy="95586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110819" y="2827481"/>
            <a:ext cx="9033181" cy="231601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14313" indent="-214313">
              <a:buFont typeface="Arial"/>
              <a:buChar char="•"/>
            </a:pPr>
            <a:r>
              <a:rPr lang="en-US" sz="1600" dirty="0" smtClean="0"/>
              <a:t>The experimental term represents the microarray data.</a:t>
            </a:r>
            <a:endParaRPr lang="en-US" sz="1600" dirty="0"/>
          </a:p>
          <a:p>
            <a:pPr marL="214313" indent="-214313">
              <a:buFont typeface="Arial"/>
              <a:buChar char="•"/>
            </a:pPr>
            <a:endParaRPr lang="en-US" sz="900" dirty="0"/>
          </a:p>
          <a:p>
            <a:pPr marL="214313" indent="-214313">
              <a:buFont typeface="Arial"/>
              <a:buChar char="•"/>
            </a:pPr>
            <a:r>
              <a:rPr lang="en-US" sz="1600" dirty="0"/>
              <a:t>The </a:t>
            </a:r>
            <a:r>
              <a:rPr lang="en-US" sz="1600" dirty="0" smtClean="0"/>
              <a:t>theoretical term </a:t>
            </a:r>
            <a:r>
              <a:rPr lang="en-US" sz="1600" dirty="0"/>
              <a:t>is </a:t>
            </a:r>
            <a:r>
              <a:rPr lang="en-US" sz="1600" dirty="0" smtClean="0"/>
              <a:t>based on </a:t>
            </a:r>
            <a:r>
              <a:rPr lang="en-US" sz="1600" dirty="0"/>
              <a:t>the solution to the differential equation </a:t>
            </a:r>
            <a:r>
              <a:rPr lang="en-US" sz="1600" dirty="0" smtClean="0"/>
              <a:t>using </a:t>
            </a:r>
            <a:r>
              <a:rPr lang="en-US" sz="1600" dirty="0" smtClean="0"/>
              <a:t>the estimation </a:t>
            </a:r>
            <a:r>
              <a:rPr lang="en-US" sz="1600" dirty="0" smtClean="0"/>
              <a:t>parameters.</a:t>
            </a:r>
            <a:endParaRPr lang="en-US" sz="1600" dirty="0"/>
          </a:p>
          <a:p>
            <a:pPr marL="214313" indent="-214313">
              <a:buFont typeface="Arial"/>
              <a:buChar char="•"/>
            </a:pPr>
            <a:endParaRPr lang="en-US" sz="900" dirty="0"/>
          </a:p>
          <a:p>
            <a:pPr marL="214313" indent="-214313">
              <a:buFont typeface="Arial"/>
              <a:buChar char="•"/>
            </a:pPr>
            <a:r>
              <a:rPr lang="en-US" sz="1600" dirty="0"/>
              <a:t>LSE or E value describes how well the overall GRN was modeled by </a:t>
            </a:r>
            <a:r>
              <a:rPr lang="en-US" sz="1600" dirty="0" err="1"/>
              <a:t>GRNmap</a:t>
            </a:r>
            <a:r>
              <a:rPr lang="en-US" sz="1600" dirty="0"/>
              <a:t> </a:t>
            </a:r>
            <a:r>
              <a:rPr lang="en-US" sz="1600" dirty="0" smtClean="0"/>
              <a:t>program.</a:t>
            </a:r>
            <a:endParaRPr lang="en-US" sz="1600" dirty="0" smtClean="0"/>
          </a:p>
          <a:p>
            <a:pPr marL="214313" indent="-214313">
              <a:buFont typeface="Arial"/>
              <a:buChar char="•"/>
            </a:pPr>
            <a:endParaRPr lang="en-US" sz="1600" dirty="0"/>
          </a:p>
          <a:p>
            <a:pPr marL="214313" indent="-214313">
              <a:buFont typeface="Arial"/>
              <a:buChar char="•"/>
            </a:pPr>
            <a:r>
              <a:rPr lang="en-US" sz="1600" dirty="0" smtClean="0"/>
              <a:t>The LSE can be compared to the minimum theoretical LSE to compare goodness of fit across </a:t>
            </a:r>
            <a:r>
              <a:rPr lang="en-US" sz="1600" dirty="0" smtClean="0"/>
              <a:t>networks.</a:t>
            </a:r>
            <a:endParaRPr lang="en-US" sz="1600" dirty="0"/>
          </a:p>
          <a:p>
            <a:pPr marL="214313" indent="-214313">
              <a:buFont typeface="Arial"/>
              <a:buChar char="•"/>
            </a:pP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5286864" y="1472232"/>
            <a:ext cx="847419" cy="569712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5705303" y="2081519"/>
            <a:ext cx="0" cy="365753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15644" y="2456878"/>
            <a:ext cx="1233317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Theoretical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42112" y="2456878"/>
            <a:ext cx="1359090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Experimental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42112" y="1462524"/>
            <a:ext cx="847419" cy="569712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4409149" y="2091125"/>
            <a:ext cx="0" cy="365753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505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1632"/>
            <a:ext cx="5331044" cy="2999300"/>
          </a:xfrm>
          <a:prstGeom prst="rect">
            <a:avLst/>
          </a:prstGeom>
        </p:spPr>
      </p:pic>
      <p:sp>
        <p:nvSpPr>
          <p:cNvPr id="4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Visualizing the weight values show which regulatory relationships are strong or weak</a:t>
            </a:r>
            <a:endParaRPr lang="en-US" sz="2400" dirty="0">
              <a:solidFill>
                <a:srgbClr val="CC4125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1044" y="1161632"/>
            <a:ext cx="38129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olidFill>
                  <a:srgbClr val="B8096F"/>
                </a:solidFill>
              </a:rPr>
              <a:t>Magenta </a:t>
            </a:r>
            <a:r>
              <a:rPr lang="en-US" sz="1800" dirty="0" smtClean="0">
                <a:solidFill>
                  <a:srgbClr val="B8096F"/>
                </a:solidFill>
                <a:sym typeface="Wingdings"/>
              </a:rPr>
              <a:t> </a:t>
            </a:r>
            <a:r>
              <a:rPr lang="en-US" sz="1800" dirty="0" smtClean="0">
                <a:sym typeface="Wingdings"/>
              </a:rPr>
              <a:t>represent </a:t>
            </a:r>
            <a:r>
              <a:rPr lang="en-US" sz="1800" dirty="0" smtClean="0">
                <a:sym typeface="Wingdings"/>
              </a:rPr>
              <a:t>activation of the target gene </a:t>
            </a:r>
          </a:p>
          <a:p>
            <a:pPr marL="285750" indent="-285750">
              <a:buFont typeface="Wingdings" charset="2"/>
              <a:buChar char="§"/>
            </a:pPr>
            <a:endParaRPr lang="en-US" sz="900" dirty="0"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olidFill>
                  <a:srgbClr val="1AC4C5"/>
                </a:solidFill>
                <a:sym typeface="Wingdings"/>
              </a:rPr>
              <a:t>Cyan --|  </a:t>
            </a:r>
            <a:r>
              <a:rPr lang="en-US" sz="1800" dirty="0" smtClean="0">
                <a:sym typeface="Wingdings"/>
              </a:rPr>
              <a:t>represent repression of </a:t>
            </a:r>
            <a:r>
              <a:rPr lang="en-US" sz="1800" dirty="0" smtClean="0">
                <a:sym typeface="Wingdings"/>
              </a:rPr>
              <a:t>the target </a:t>
            </a:r>
            <a:r>
              <a:rPr lang="en-US" sz="1800" dirty="0" smtClean="0">
                <a:sym typeface="Wingdings"/>
              </a:rPr>
              <a:t>gene </a:t>
            </a:r>
          </a:p>
          <a:p>
            <a:pPr marL="285750" indent="-285750">
              <a:buFont typeface="Wingdings" charset="2"/>
              <a:buChar char="§"/>
            </a:pPr>
            <a:endParaRPr lang="en-US" sz="1800" dirty="0"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ym typeface="Wingdings"/>
              </a:rPr>
              <a:t>Thicker edges are stronger </a:t>
            </a:r>
            <a:r>
              <a:rPr lang="en-US" sz="1800" dirty="0" smtClean="0">
                <a:sym typeface="Wingdings"/>
              </a:rPr>
              <a:t>relationships.</a:t>
            </a:r>
            <a:endParaRPr lang="en-US" sz="1800" dirty="0" smtClean="0"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endParaRPr lang="en-US" sz="1800" dirty="0"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endParaRPr lang="en-US" sz="900" dirty="0"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ym typeface="Wingdings"/>
              </a:rPr>
              <a:t>Thin grey edges represent weak </a:t>
            </a:r>
            <a:r>
              <a:rPr lang="en-US" sz="1800" dirty="0" smtClean="0">
                <a:sym typeface="Wingdings"/>
              </a:rPr>
              <a:t>relationships.</a:t>
            </a:r>
            <a:endParaRPr lang="en-US" sz="1800" dirty="0" smtClean="0">
              <a:sym typeface="Wingdings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60539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5544</TotalTime>
  <Words>1359</Words>
  <Application>Microsoft Macintosh PowerPoint</Application>
  <PresentationFormat>On-screen Show (16:9)</PresentationFormat>
  <Paragraphs>242</Paragraphs>
  <Slides>19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Simple Light</vt:lpstr>
      <vt:lpstr>Equation</vt:lpstr>
      <vt:lpstr>Using Graph Statistics to Investigate the Properties               of a Gene Regulatory Network that may Control                   the Cold Shock Response in Saccharomyces cerevisiae </vt:lpstr>
      <vt:lpstr>Outline</vt:lpstr>
      <vt:lpstr>Conclusion</vt:lpstr>
      <vt:lpstr>PowerPoint Presentation</vt:lpstr>
      <vt:lpstr>Yeast respond to cold shock by changing levels of gene expression </vt:lpstr>
      <vt:lpstr>A Gene Regulatory Network (GRN) is a set of transcription factors that regulate the expression of other transcription factors</vt:lpstr>
      <vt:lpstr>GRNmap uses ordinary differential equations to model the dynamics of each transcription factor in the network</vt:lpstr>
      <vt:lpstr>PowerPoint Presentation</vt:lpstr>
      <vt:lpstr>PowerPoint Presentation</vt:lpstr>
      <vt:lpstr>PowerPoint Presentation</vt:lpstr>
      <vt:lpstr>Edges were deleted one at a time to generate 28 additional gene regulatory networks derived from our intact network</vt:lpstr>
      <vt:lpstr>Edge deletion networks resulted in changes in LSE: minLSE ratios, which indicate which edges are important </vt:lpstr>
      <vt:lpstr>Gephi was used to analyze connectivity and graph statistics of nodes in the better and worse performing GRNs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Graph Statistics to Investigate the Properties of a Gene Regulatory Network that may Control the Cold Shock Response in Saccharomyces Cerevisiae </dc:title>
  <cp:lastModifiedBy>Margaret</cp:lastModifiedBy>
  <cp:revision>59</cp:revision>
  <cp:lastPrinted>2018-03-16T17:41:06Z</cp:lastPrinted>
  <dcterms:modified xsi:type="dcterms:W3CDTF">2018-03-23T17:40:08Z</dcterms:modified>
</cp:coreProperties>
</file>