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72" r:id="rId5"/>
    <p:sldId id="259" r:id="rId6"/>
    <p:sldId id="265" r:id="rId7"/>
    <p:sldId id="261" r:id="rId8"/>
    <p:sldId id="260" r:id="rId9"/>
    <p:sldId id="263" r:id="rId10"/>
    <p:sldId id="266" r:id="rId11"/>
    <p:sldId id="270" r:id="rId12"/>
    <p:sldId id="271" r:id="rId13"/>
    <p:sldId id="264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FB88C-11D7-7949-D46C-99C279A2DDCE}" v="429" dt="2019-09-30T04:36:35.894"/>
    <p1510:client id="{55CAE952-80FC-F74E-8FBE-036D4E93E09C}" v="14" dt="2019-09-29T07:42:48.234"/>
    <p1510:client id="{6B7DB79B-427E-8FC0-4991-D58A5A720733}" v="194" dt="2019-09-30T04:55:18.078"/>
    <p1510:client id="{84FD5C32-9F8E-41A6-AB71-2A9B6D38AE0C}" v="601" dt="2019-10-02T06:16:03.601"/>
    <p1510:client id="{9769A94C-629B-4E65-8D6A-ABFF809E4FDB}" v="5908" dt="2019-10-01T07:03:53.210"/>
    <p1510:client id="{99148E85-7378-CE1B-C74F-AAD6D0ECC01B}" v="17" dt="2019-10-03T07:10:59.071"/>
    <p1510:client id="{AA1C249B-2AE3-4E83-92E4-1339A181A0B8}" v="39" dt="2019-10-03T06:56:50.444"/>
    <p1510:client id="{EC8E6158-EDA3-B66C-9E5E-57836811AAE6}" v="11" dt="2019-10-01T06:46:06.845"/>
    <p1510:client id="{F34145F7-BD2B-4A32-BA85-CD64AC40DC9D}" v="3936" dt="2019-10-01T06:44:14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21"/>
  </p:normalViewPr>
  <p:slideViewPr>
    <p:cSldViewPr snapToGrid="0">
      <p:cViewPr>
        <p:scale>
          <a:sx n="1" d="2"/>
          <a:sy n="1" d="2"/>
        </p:scale>
        <p:origin x="1992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15EC2-E6FE-47C6-8727-76F1549AB8BE}" type="datetimeFigureOut">
              <a:rPr lang="en-US"/>
              <a:t>10/3/19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9CEEE-BE4C-4892-B26A-B1E9868B099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7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9CEEE-BE4C-4892-B26A-B1E9868B099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1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DeLisa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9CEEE-BE4C-4892-B26A-B1E9868B099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6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DeLisa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9CEEE-BE4C-4892-B26A-B1E9868B0990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DeLisa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9CEEE-BE4C-4892-B26A-B1E9868B099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6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DeLisa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9CEEE-BE4C-4892-B26A-B1E9868B0990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3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9CEEE-BE4C-4892-B26A-B1E9868B0990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59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DeLisa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9CEEE-BE4C-4892-B26A-B1E9868B0990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20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DeLisa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9CEEE-BE4C-4892-B26A-B1E9868B0990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0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occ.hrbmu.edu.cn/CancerSEA/home.jsp" TargetMode="External"/><Relationship Id="rId4" Type="http://schemas.openxmlformats.org/officeDocument/2006/relationships/hyperlink" Target="https://academic.oup.com/nar/article/47/D1/D900/513366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en.wikipedia.org/wiki/Harbin_Medical_University" TargetMode="External"/><Relationship Id="rId5" Type="http://schemas.openxmlformats.org/officeDocument/2006/relationships/hyperlink" Target="http://biocc.hrbmu.edu.cn/CellMarker/browse.jsp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2884"/>
            <a:ext cx="9144000" cy="2578737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err="1">
                <a:cs typeface="Calibri Light"/>
              </a:rPr>
              <a:t>CancerSEA</a:t>
            </a:r>
            <a:r>
              <a:rPr lang="en-US" sz="4000" b="1">
                <a:cs typeface="Calibri Light"/>
              </a:rPr>
              <a:t>: </a:t>
            </a:r>
            <a:br>
              <a:rPr lang="en-US" sz="4000" b="1">
                <a:cs typeface="Calibri Light"/>
              </a:rPr>
            </a:br>
            <a:r>
              <a:rPr lang="en-US" sz="4000" b="1">
                <a:cs typeface="Calibri Light"/>
              </a:rPr>
              <a:t/>
            </a:r>
            <a:br>
              <a:rPr lang="en-US" sz="4000" b="1">
                <a:cs typeface="Calibri Light"/>
              </a:rPr>
            </a:br>
            <a:r>
              <a:rPr lang="en-US" sz="4000" b="1">
                <a:cs typeface="Calibri Light"/>
              </a:rPr>
              <a:t>A Database for the Classification of </a:t>
            </a:r>
            <a:br>
              <a:rPr lang="en-US" sz="4000" b="1">
                <a:cs typeface="Calibri Light"/>
              </a:rPr>
            </a:br>
            <a:r>
              <a:rPr lang="en-US" sz="4000" b="1">
                <a:cs typeface="Calibri Light"/>
              </a:rPr>
              <a:t>Cancer Cells</a:t>
            </a:r>
            <a:endParaRPr lang="en-US"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307"/>
            <a:ext cx="9144000" cy="265222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500"/>
              </a:spcBef>
            </a:pPr>
            <a:r>
              <a:rPr lang="en-US" sz="2000">
                <a:cs typeface="Calibri"/>
              </a:rPr>
              <a:t>Ivy Macaraeg and </a:t>
            </a:r>
            <a:r>
              <a:rPr lang="en-US" sz="2000" err="1">
                <a:cs typeface="Calibri"/>
              </a:rPr>
              <a:t>DeLisa</a:t>
            </a:r>
            <a:r>
              <a:rPr lang="en-US" sz="2000">
                <a:cs typeface="Calibri"/>
              </a:rPr>
              <a:t> Madere</a:t>
            </a:r>
            <a:endParaRPr lang="en-US">
              <a:cs typeface="Calibri" panose="020F0502020204030204"/>
            </a:endParaRPr>
          </a:p>
          <a:p>
            <a:pPr>
              <a:spcBef>
                <a:spcPts val="500"/>
              </a:spcBef>
            </a:pPr>
            <a:endParaRPr lang="en-US" sz="2000">
              <a:cs typeface="Calibri"/>
            </a:endParaRPr>
          </a:p>
          <a:p>
            <a:pPr>
              <a:spcBef>
                <a:spcPts val="500"/>
              </a:spcBef>
            </a:pPr>
            <a:r>
              <a:rPr lang="en-US" sz="2000">
                <a:cs typeface="Calibri"/>
              </a:rPr>
              <a:t>BIOL 367-01: Biological Databases</a:t>
            </a:r>
          </a:p>
          <a:p>
            <a:pPr>
              <a:spcBef>
                <a:spcPts val="500"/>
              </a:spcBef>
            </a:pPr>
            <a:r>
              <a:rPr lang="en-US" sz="2000">
                <a:cs typeface="Calibri"/>
              </a:rPr>
              <a:t>Loyola Marymount University</a:t>
            </a:r>
          </a:p>
          <a:p>
            <a:pPr>
              <a:spcBef>
                <a:spcPts val="500"/>
              </a:spcBef>
            </a:pPr>
            <a:r>
              <a:rPr lang="en-US" sz="2000">
                <a:cs typeface="Calibri"/>
              </a:rPr>
              <a:t>Dr. Dahlquist</a:t>
            </a:r>
          </a:p>
          <a:p>
            <a:pPr>
              <a:spcBef>
                <a:spcPts val="500"/>
              </a:spcBef>
            </a:pPr>
            <a:endParaRPr lang="en-US" sz="2000">
              <a:cs typeface="Calibri"/>
            </a:endParaRPr>
          </a:p>
          <a:p>
            <a:pPr>
              <a:spcBef>
                <a:spcPts val="500"/>
              </a:spcBef>
            </a:pPr>
            <a:r>
              <a:rPr lang="en-US" sz="2000">
                <a:cs typeface="Calibri"/>
              </a:rPr>
              <a:t>September 30, 2019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00E1BA-5301-4350-B28B-FDC0416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137"/>
            <a:ext cx="9934190" cy="1325563"/>
          </a:xfrm>
        </p:spPr>
        <p:txBody>
          <a:bodyPr/>
          <a:lstStyle/>
          <a:p>
            <a:pPr algn="ctr"/>
            <a:r>
              <a:rPr lang="en-US" sz="2800" b="1">
                <a:latin typeface="Calibri Light"/>
                <a:cs typeface="Calibri Light"/>
              </a:rPr>
              <a:t>Searching for a general cancer cell </a:t>
            </a:r>
            <a:r>
              <a:rPr lang="en-US" sz="2800" b="1">
                <a:ea typeface="+mj-lt"/>
                <a:cs typeface="+mj-lt"/>
              </a:rPr>
              <a:t>from </a:t>
            </a:r>
            <a:r>
              <a:rPr lang="en-US" sz="2800" b="1" err="1">
                <a:ea typeface="+mj-lt"/>
                <a:cs typeface="+mj-lt"/>
              </a:rPr>
              <a:t>CancerSEA</a:t>
            </a:r>
            <a:r>
              <a:rPr lang="en-US" sz="2800" b="1">
                <a:ea typeface="+mj-lt"/>
                <a:cs typeface="+mj-lt"/>
              </a:rPr>
              <a:t> </a:t>
            </a:r>
            <a:r>
              <a:rPr lang="en-US" sz="2800" b="1">
                <a:latin typeface="Calibri Light"/>
                <a:cs typeface="Calibri Light"/>
              </a:rPr>
              <a:t>provides information based on the publication</a:t>
            </a:r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032652BB-1979-48B7-8F60-4BD226212C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303" r="-404" b="34158"/>
          <a:stretch/>
        </p:blipFill>
        <p:spPr>
          <a:xfrm>
            <a:off x="152401" y="2125134"/>
            <a:ext cx="5105333" cy="1622210"/>
          </a:xfrm>
          <a:prstGeom prst="rect">
            <a:avLst/>
          </a:prstGeom>
        </p:spPr>
      </p:pic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1ACBEB71-8A4D-4070-9B5F-BE6F88C809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" r="1466" b="87790"/>
          <a:stretch/>
        </p:blipFill>
        <p:spPr>
          <a:xfrm>
            <a:off x="156136" y="1432949"/>
            <a:ext cx="5014057" cy="5900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4D12729-A483-4D6D-8EE8-E3CEC0D71158}"/>
              </a:ext>
            </a:extLst>
          </p:cNvPr>
          <p:cNvSpPr/>
          <p:nvPr/>
        </p:nvSpPr>
        <p:spPr>
          <a:xfrm flipV="1">
            <a:off x="2605740" y="1627091"/>
            <a:ext cx="493058" cy="201707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6057D217-ABF7-4209-8749-4F8960C03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71" y="3830932"/>
            <a:ext cx="5096436" cy="966664"/>
          </a:xfrm>
          <a:prstGeom prst="rect">
            <a:avLst/>
          </a:prstGeom>
        </p:spPr>
      </p:pic>
      <p:pic>
        <p:nvPicPr>
          <p:cNvPr id="17" name="Picture 1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349CBE4C-B74B-472F-BC6D-BAFFF9BE35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119" b="31183"/>
          <a:stretch/>
        </p:blipFill>
        <p:spPr>
          <a:xfrm>
            <a:off x="152401" y="4791712"/>
            <a:ext cx="5096439" cy="1943277"/>
          </a:xfrm>
          <a:prstGeom prst="rect">
            <a:avLst/>
          </a:prstGeom>
        </p:spPr>
      </p:pic>
      <p:pic>
        <p:nvPicPr>
          <p:cNvPr id="19" name="Picture 1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EB6660BD-AA3D-4862-88D1-FFACE5880A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2253" y="1878551"/>
            <a:ext cx="6650316" cy="374053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F9AF144-BF45-4DC7-88D1-E5D59BFC810F}"/>
              </a:ext>
            </a:extLst>
          </p:cNvPr>
          <p:cNvSpPr/>
          <p:nvPr/>
        </p:nvSpPr>
        <p:spPr>
          <a:xfrm flipV="1">
            <a:off x="1656975" y="4846914"/>
            <a:ext cx="1523999" cy="246530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A541E97-AFDF-46C4-9B20-51443E2934E6}"/>
              </a:ext>
            </a:extLst>
          </p:cNvPr>
          <p:cNvSpPr/>
          <p:nvPr/>
        </p:nvSpPr>
        <p:spPr>
          <a:xfrm flipV="1">
            <a:off x="618563" y="4495796"/>
            <a:ext cx="1568822" cy="186766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9222C3-55EA-48CE-8C46-4312F0F24FDB}"/>
              </a:ext>
            </a:extLst>
          </p:cNvPr>
          <p:cNvSpPr txBox="1"/>
          <p:nvPr/>
        </p:nvSpPr>
        <p:spPr>
          <a:xfrm>
            <a:off x="2645417" y="222873"/>
            <a:ext cx="690116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Similar data is not aggregated onto one page</a:t>
            </a:r>
          </a:p>
        </p:txBody>
      </p:sp>
      <p:pic>
        <p:nvPicPr>
          <p:cNvPr id="3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AD2F7858-B7F9-4168-A41C-E505EB6C3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58" y="1127982"/>
            <a:ext cx="4496242" cy="5850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CB3C708-74B9-4EF6-9AAB-992D11AADC96}"/>
              </a:ext>
            </a:extLst>
          </p:cNvPr>
          <p:cNvSpPr/>
          <p:nvPr/>
        </p:nvSpPr>
        <p:spPr>
          <a:xfrm flipV="1">
            <a:off x="3223354" y="1353520"/>
            <a:ext cx="440204" cy="192898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C365855-6D83-4F9F-9DDE-44B1C4F95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50" y="1764792"/>
            <a:ext cx="3641742" cy="44207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88AC350-E6FA-4F29-8DEB-896AC90FCDA0}"/>
              </a:ext>
            </a:extLst>
          </p:cNvPr>
          <p:cNvSpPr/>
          <p:nvPr/>
        </p:nvSpPr>
        <p:spPr>
          <a:xfrm flipV="1">
            <a:off x="984837" y="5785055"/>
            <a:ext cx="2184434" cy="2193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3C26119D-DBF6-46AE-9426-23D5E6C76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885" y="865746"/>
            <a:ext cx="5725345" cy="3220791"/>
          </a:xfrm>
          <a:prstGeom prst="rect">
            <a:avLst/>
          </a:prstGeom>
        </p:spPr>
      </p:pic>
      <p:pic>
        <p:nvPicPr>
          <p:cNvPr id="13" name="Picture 1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39ACEDD-E8A3-4BDE-90D5-67ADC3DFA9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119" b="31183"/>
          <a:stretch/>
        </p:blipFill>
        <p:spPr>
          <a:xfrm>
            <a:off x="5270575" y="4157447"/>
            <a:ext cx="5096439" cy="1943277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xmlns="" id="{8C6D903D-1062-446F-B920-25193E05ED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660" y="933540"/>
            <a:ext cx="3500795" cy="2894320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xmlns="" id="{71E7A8E0-E535-4843-818E-FB400FC092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9640" y="4228737"/>
            <a:ext cx="1828800" cy="208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687317-4274-4A59-A57A-4DC805B79464}"/>
              </a:ext>
            </a:extLst>
          </p:cNvPr>
          <p:cNvSpPr txBox="1"/>
          <p:nvPr/>
        </p:nvSpPr>
        <p:spPr>
          <a:xfrm>
            <a:off x="3256156" y="310376"/>
            <a:ext cx="567968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cs typeface="Calibri"/>
              </a:rPr>
              <a:t>Linked datasets are not updated</a:t>
            </a:r>
          </a:p>
        </p:txBody>
      </p:sp>
      <p:pic>
        <p:nvPicPr>
          <p:cNvPr id="5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5D799C0F-C8F3-4D07-A166-794CD8890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3" y="1189518"/>
            <a:ext cx="7114116" cy="3600548"/>
          </a:xfrm>
          <a:prstGeom prst="rect">
            <a:avLst/>
          </a:prstGeom>
        </p:spPr>
      </p:pic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22C1053-A722-4BD4-B2DF-92EA134FEB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" t="313" r="61038" b="59937"/>
          <a:stretch/>
        </p:blipFill>
        <p:spPr>
          <a:xfrm>
            <a:off x="7671859" y="1942294"/>
            <a:ext cx="4300903" cy="1864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9C637E1-4B3E-4228-8FBD-B3B2EC36E90C}"/>
              </a:ext>
            </a:extLst>
          </p:cNvPr>
          <p:cNvSpPr/>
          <p:nvPr/>
        </p:nvSpPr>
        <p:spPr>
          <a:xfrm flipV="1">
            <a:off x="1150950" y="4516896"/>
            <a:ext cx="5708684" cy="25107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C24ACCE-6E49-4988-9056-C29B0267C448}"/>
              </a:ext>
            </a:extLst>
          </p:cNvPr>
          <p:cNvSpPr txBox="1"/>
          <p:nvPr/>
        </p:nvSpPr>
        <p:spPr>
          <a:xfrm>
            <a:off x="710864" y="5146958"/>
            <a:ext cx="9055769" cy="967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>
                <a:cs typeface="Calibri"/>
              </a:rPr>
              <a:t>Some links trace back to pages that have no content.</a:t>
            </a:r>
            <a:endParaRPr lang="en-US"/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>
                <a:cs typeface="Calibri"/>
              </a:rPr>
              <a:t>This makes it difficult for users or researchers to study that specific cell. </a:t>
            </a:r>
          </a:p>
        </p:txBody>
      </p:sp>
    </p:spTree>
    <p:extLst>
      <p:ext uri="{BB962C8B-B14F-4D97-AF65-F5344CB8AC3E}">
        <p14:creationId xmlns:p14="http://schemas.microsoft.com/office/powerpoint/2010/main" val="90859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AB1E22-2869-4291-A076-586182F514CE}"/>
              </a:ext>
            </a:extLst>
          </p:cNvPr>
          <p:cNvSpPr txBox="1"/>
          <p:nvPr/>
        </p:nvSpPr>
        <p:spPr>
          <a:xfrm>
            <a:off x="4050323" y="504092"/>
            <a:ext cx="40913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latin typeface="Calibri"/>
                <a:cs typeface="Calibri Light"/>
              </a:rPr>
              <a:t>Overview</a:t>
            </a:r>
            <a:endParaRPr lang="en-US" sz="3600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0F1402-943D-4C7D-93FF-277EA10546E8}"/>
              </a:ext>
            </a:extLst>
          </p:cNvPr>
          <p:cNvSpPr txBox="1"/>
          <p:nvPr/>
        </p:nvSpPr>
        <p:spPr>
          <a:xfrm>
            <a:off x="914400" y="870437"/>
            <a:ext cx="10363196" cy="3894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rPr>
              <a:t>Purpose and unique components</a:t>
            </a:r>
          </a:p>
          <a:p>
            <a:pPr marL="571500" indent="-571500">
              <a:lnSpc>
                <a:spcPct val="200000"/>
              </a:lnSpc>
              <a:buFont typeface="Courier New,monospace"/>
              <a:buChar char="o"/>
            </a:pPr>
            <a:r>
              <a:rPr lang="en-US" sz="3200">
                <a:solidFill>
                  <a:schemeClr val="bg2">
                    <a:lumMod val="90000"/>
                  </a:schemeClr>
                </a:solidFill>
                <a:latin typeface="Calibri"/>
                <a:ea typeface="+mn-lt"/>
                <a:cs typeface="+mn-lt"/>
              </a:rPr>
              <a:t>Science quality</a:t>
            </a:r>
          </a:p>
          <a:p>
            <a:pPr marL="571500" indent="-571500">
              <a:lnSpc>
                <a:spcPct val="200000"/>
              </a:lnSpc>
              <a:buFont typeface="Courier New,monospace"/>
              <a:buChar char="o"/>
            </a:pPr>
            <a:r>
              <a:rPr lang="en-US" sz="3200">
                <a:solidFill>
                  <a:schemeClr val="bg2">
                    <a:lumMod val="90000"/>
                  </a:schemeClr>
                </a:solidFill>
                <a:latin typeface="Calibri"/>
                <a:ea typeface="+mn-lt"/>
                <a:cs typeface="+mn-lt"/>
              </a:rPr>
              <a:t>Database utilization</a:t>
            </a:r>
          </a:p>
          <a:p>
            <a:pPr marL="571500" indent="-571500">
              <a:lnSpc>
                <a:spcPct val="200000"/>
              </a:lnSpc>
              <a:buFont typeface="Courier New,monospace"/>
              <a:buChar char="o"/>
            </a:pPr>
            <a:r>
              <a:rPr lang="en-US" sz="3200">
                <a:latin typeface="Calibri"/>
                <a:ea typeface="+mn-lt"/>
                <a:cs typeface="+mn-lt"/>
              </a:rPr>
              <a:t>Summary judgements</a:t>
            </a:r>
            <a:endParaRPr lang="en-US">
              <a:latin typeface="Calibri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018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3F5C3D-1B61-41D5-81D4-3B5FF57E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err="1">
                <a:cs typeface="Calibri Light"/>
              </a:rPr>
              <a:t>CancerSEA</a:t>
            </a:r>
            <a:r>
              <a:rPr lang="en-US" sz="2800" b="1">
                <a:cs typeface="Calibri Light"/>
              </a:rPr>
              <a:t> is catered towards scientists already studying </a:t>
            </a:r>
            <a:br>
              <a:rPr lang="en-US" sz="2800" b="1">
                <a:cs typeface="Calibri Light"/>
              </a:rPr>
            </a:br>
            <a:r>
              <a:rPr lang="en-US" sz="2800" b="1">
                <a:cs typeface="Calibri Light"/>
              </a:rPr>
              <a:t>cancer cell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2F263F-BDB5-48D7-8D00-1434672DF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154"/>
            <a:ext cx="10515600" cy="45664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ea typeface="+mn-lt"/>
                <a:cs typeface="+mn-lt"/>
              </a:rPr>
              <a:t>This professional database provides information aiming to decode the different functional states of cancer cells and genes relative to them.</a:t>
            </a:r>
            <a:endParaRPr lang="en-US" sz="200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err="1">
                <a:cs typeface="Calibri"/>
              </a:rPr>
              <a:t>CancerSEA</a:t>
            </a:r>
            <a:r>
              <a:rPr lang="en-US" sz="2000">
                <a:cs typeface="Calibri"/>
              </a:rPr>
              <a:t> is difficult to navigate for someone unfamiliar with cancer cell research.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>
                <a:cs typeface="Calibri"/>
              </a:rPr>
              <a:t>There are many acronyms, graphs, and terms that make it difficult to understand (I.e. PCG, </a:t>
            </a:r>
            <a:r>
              <a:rPr lang="en-US" sz="2000" err="1">
                <a:cs typeface="Calibri"/>
              </a:rPr>
              <a:t>IncRNA</a:t>
            </a:r>
            <a:r>
              <a:rPr lang="en-US" sz="2000">
                <a:cs typeface="Calibri"/>
              </a:rPr>
              <a:t>, and Glioblastoma).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>
                <a:cs typeface="Calibri"/>
              </a:rPr>
              <a:t>There is not much fluidity when navigating through the links.</a:t>
            </a:r>
          </a:p>
          <a:p>
            <a:pPr>
              <a:lnSpc>
                <a:spcPct val="150000"/>
              </a:lnSpc>
            </a:pPr>
            <a:r>
              <a:rPr lang="en-US" sz="2000">
                <a:cs typeface="Calibri"/>
              </a:rPr>
              <a:t>The database has expressed their wish to include updating the database weekly, adding new functional states, and condensing single-cell data to assist in finding more diagnoses and treatments for cancer.</a:t>
            </a:r>
          </a:p>
        </p:txBody>
      </p:sp>
    </p:spTree>
    <p:extLst>
      <p:ext uri="{BB962C8B-B14F-4D97-AF65-F5344CB8AC3E}">
        <p14:creationId xmlns:p14="http://schemas.microsoft.com/office/powerpoint/2010/main" val="1081418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75F6D-6E87-40B8-8A04-7086D5D5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>
                <a:cs typeface="Calibri Light"/>
              </a:rPr>
              <a:t>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E6FC7F-069B-40D1-B2A8-4269A2344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err="1">
                <a:latin typeface="Calibri Light"/>
                <a:ea typeface="+mn-lt"/>
                <a:cs typeface="+mn-lt"/>
              </a:rPr>
              <a:t>CancerSEA</a:t>
            </a:r>
            <a:r>
              <a:rPr lang="en-US" sz="2000">
                <a:latin typeface="Calibri Light"/>
                <a:ea typeface="+mn-lt"/>
                <a:cs typeface="+mn-lt"/>
              </a:rPr>
              <a:t>. (2018). College of Bioinformatics Science and Technology, Harbin Medical University. Retrieved September 30, 2019 from </a:t>
            </a:r>
            <a:r>
              <a:rPr lang="en-US" sz="2000">
                <a:latin typeface="Calibri Light"/>
                <a:ea typeface="+mn-lt"/>
                <a:cs typeface="+mn-lt"/>
                <a:hlinkClick r:id="rId3"/>
              </a:rPr>
              <a:t>http://biocc.hrbmu.edu.cn/CancerSEA/home.jsp</a:t>
            </a:r>
            <a:endParaRPr lang="en-US" sz="2000">
              <a:latin typeface="Calibri Light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000" err="1">
                <a:latin typeface="Calibri Light"/>
                <a:ea typeface="+mn-lt"/>
                <a:cs typeface="+mn-lt"/>
              </a:rPr>
              <a:t>Huating</a:t>
            </a:r>
            <a:r>
              <a:rPr lang="en-US" sz="2000">
                <a:latin typeface="Calibri Light"/>
                <a:ea typeface="+mn-lt"/>
                <a:cs typeface="+mn-lt"/>
              </a:rPr>
              <a:t> Yuan et, al. </a:t>
            </a:r>
            <a:r>
              <a:rPr lang="en-US" sz="2000" err="1">
                <a:latin typeface="Calibri Light"/>
                <a:ea typeface="+mn-lt"/>
                <a:cs typeface="+mn-lt"/>
              </a:rPr>
              <a:t>CancerSEA</a:t>
            </a:r>
            <a:r>
              <a:rPr lang="en-US" sz="2000">
                <a:latin typeface="Calibri Light"/>
                <a:ea typeface="+mn-lt"/>
                <a:cs typeface="+mn-lt"/>
              </a:rPr>
              <a:t>: a cancer single-cell state atlas. (2019). Nucleic Acids Research, Volume 47, Issue D1. Retrieved on September 30, 2019 from </a:t>
            </a:r>
            <a:r>
              <a:rPr lang="en-US" sz="2000">
                <a:latin typeface="Calibri Light"/>
                <a:ea typeface="+mn-lt"/>
                <a:cs typeface="+mn-lt"/>
                <a:hlinkClick r:id="rId4"/>
              </a:rPr>
              <a:t>https://academic.oup.com/nar/article/47/D1/D900/5133662</a:t>
            </a:r>
            <a:endParaRPr lang="en-US" sz="2000"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871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01ADCF-6F30-4423-81FD-A7C6ED6E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>
                <a:cs typeface="Calibri Light"/>
              </a:rPr>
              <a:t>Acknowledgements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16025A-7761-451A-8055-BA65BE53E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157"/>
            <a:ext cx="9978236" cy="46068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 Light"/>
                <a:cs typeface="Calibri"/>
              </a:rPr>
              <a:t>We would like to thank Dr. Dahlquist and our Biological Databases classmates for listening to our presentation.</a:t>
            </a:r>
          </a:p>
          <a:p>
            <a:r>
              <a:rPr lang="en-US">
                <a:latin typeface="Calibri Light"/>
                <a:cs typeface="Calibri"/>
              </a:rPr>
              <a:t>Thank you to CancerSEA for providing the data for us to explore and analyze. </a:t>
            </a:r>
          </a:p>
        </p:txBody>
      </p:sp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E18C2144-3401-441C-BF07-9E6C61D94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61" y="3819031"/>
            <a:ext cx="4522667" cy="1633674"/>
          </a:xfrm>
          <a:prstGeom prst="rect">
            <a:avLst/>
          </a:prstGeom>
        </p:spPr>
      </p:pic>
      <p:pic>
        <p:nvPicPr>
          <p:cNvPr id="8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2BFED9ED-98E4-488E-AF59-D53A7EC04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030" y="3928260"/>
            <a:ext cx="3562460" cy="152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6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AB1E22-2869-4291-A076-586182F514CE}"/>
              </a:ext>
            </a:extLst>
          </p:cNvPr>
          <p:cNvSpPr txBox="1"/>
          <p:nvPr/>
        </p:nvSpPr>
        <p:spPr>
          <a:xfrm>
            <a:off x="4050323" y="504092"/>
            <a:ext cx="40913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latin typeface="Calibri"/>
                <a:cs typeface="Calibri Light"/>
              </a:rPr>
              <a:t>Overview</a:t>
            </a:r>
            <a:endParaRPr lang="en-US" sz="3600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0F1402-943D-4C7D-93FF-277EA10546E8}"/>
              </a:ext>
            </a:extLst>
          </p:cNvPr>
          <p:cNvSpPr txBox="1"/>
          <p:nvPr/>
        </p:nvSpPr>
        <p:spPr>
          <a:xfrm>
            <a:off x="914400" y="870437"/>
            <a:ext cx="10363196" cy="3894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latin typeface="Calibri"/>
                <a:cs typeface="Calibri"/>
              </a:rPr>
              <a:t>Purpose and unique components</a:t>
            </a:r>
          </a:p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latin typeface="Calibri"/>
                <a:cs typeface="Calibri"/>
              </a:rPr>
              <a:t>Science quality</a:t>
            </a:r>
          </a:p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latin typeface="Calibri"/>
                <a:cs typeface="Calibri"/>
              </a:rPr>
              <a:t>Database utilization</a:t>
            </a:r>
          </a:p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latin typeface="Calibri"/>
                <a:cs typeface="Calibri"/>
              </a:rPr>
              <a:t>Summary judgements</a:t>
            </a:r>
          </a:p>
        </p:txBody>
      </p:sp>
    </p:spTree>
    <p:extLst>
      <p:ext uri="{BB962C8B-B14F-4D97-AF65-F5344CB8AC3E}">
        <p14:creationId xmlns:p14="http://schemas.microsoft.com/office/powerpoint/2010/main" val="263746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AB1E22-2869-4291-A076-586182F514CE}"/>
              </a:ext>
            </a:extLst>
          </p:cNvPr>
          <p:cNvSpPr txBox="1"/>
          <p:nvPr/>
        </p:nvSpPr>
        <p:spPr>
          <a:xfrm>
            <a:off x="4050323" y="504092"/>
            <a:ext cx="40913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latin typeface="Calibri"/>
                <a:cs typeface="Calibri Light"/>
              </a:rPr>
              <a:t>Overview</a:t>
            </a:r>
            <a:endParaRPr lang="en-US" sz="3600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0F1402-943D-4C7D-93FF-277EA10546E8}"/>
              </a:ext>
            </a:extLst>
          </p:cNvPr>
          <p:cNvSpPr txBox="1"/>
          <p:nvPr/>
        </p:nvSpPr>
        <p:spPr>
          <a:xfrm>
            <a:off x="914400" y="870437"/>
            <a:ext cx="10363196" cy="3894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latin typeface="Calibri"/>
                <a:cs typeface="Calibri"/>
              </a:rPr>
              <a:t>Purpose and unique components</a:t>
            </a:r>
          </a:p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rPr>
              <a:t>Science quality</a:t>
            </a:r>
          </a:p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rPr>
              <a:t>Database utilization</a:t>
            </a:r>
          </a:p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rPr>
              <a:t>Summary judgements</a:t>
            </a:r>
          </a:p>
        </p:txBody>
      </p:sp>
    </p:spTree>
    <p:extLst>
      <p:ext uri="{BB962C8B-B14F-4D97-AF65-F5344CB8AC3E}">
        <p14:creationId xmlns:p14="http://schemas.microsoft.com/office/powerpoint/2010/main" val="399028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A03B53-5ADF-45C9-AA3E-28E2A912F14E}"/>
              </a:ext>
            </a:extLst>
          </p:cNvPr>
          <p:cNvSpPr txBox="1"/>
          <p:nvPr/>
        </p:nvSpPr>
        <p:spPr>
          <a:xfrm>
            <a:off x="2299188" y="474783"/>
            <a:ext cx="75936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err="1">
                <a:latin typeface="Calibri Light"/>
                <a:cs typeface="Calibri Light"/>
              </a:rPr>
              <a:t>CancerSEA</a:t>
            </a:r>
            <a:r>
              <a:rPr lang="en-US" sz="2800" b="1">
                <a:latin typeface="Calibri Light"/>
                <a:cs typeface="Calibri Light"/>
              </a:rPr>
              <a:t> is run by a public medical university </a:t>
            </a:r>
            <a:endParaRPr lang="en-US" sz="2800" b="1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4ABFA1-4647-4F4A-9F31-91FDDC2F2ED1}"/>
              </a:ext>
            </a:extLst>
          </p:cNvPr>
          <p:cNvSpPr txBox="1"/>
          <p:nvPr/>
        </p:nvSpPr>
        <p:spPr>
          <a:xfrm>
            <a:off x="874102" y="1159851"/>
            <a:ext cx="10436468" cy="36965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Calibri Light"/>
                <a:cs typeface="Calibri Light"/>
              </a:rPr>
              <a:t>This is the College of Bioinformatics Science and Technology within the Harbin Medical University.</a:t>
            </a:r>
            <a:endParaRPr lang="en-US"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Calibri Light"/>
                <a:cs typeface="Calibri"/>
              </a:rPr>
              <a:t>It is funded by multiple national and special funding programs.</a:t>
            </a:r>
          </a:p>
          <a:p>
            <a:pPr marL="800100" lvl="1" indent="-342900">
              <a:lnSpc>
                <a:spcPct val="150000"/>
              </a:lnSpc>
              <a:buFont typeface="Courier New"/>
              <a:buChar char="o"/>
            </a:pPr>
            <a:r>
              <a:rPr lang="en-US" sz="2000">
                <a:latin typeface="Calibri Light"/>
                <a:cs typeface="Calibri"/>
              </a:rPr>
              <a:t>National High Technology Research and Development Program of China</a:t>
            </a:r>
          </a:p>
          <a:p>
            <a:pPr marL="800100" lvl="1" indent="-342900">
              <a:lnSpc>
                <a:spcPct val="150000"/>
              </a:lnSpc>
              <a:buFont typeface="Courier New"/>
              <a:buChar char="o"/>
            </a:pPr>
            <a:r>
              <a:rPr lang="en-US" sz="2000">
                <a:latin typeface="Calibri Light"/>
                <a:ea typeface="+mn-lt"/>
                <a:cs typeface="+mn-lt"/>
              </a:rPr>
              <a:t>Wu lien-</a:t>
            </a:r>
            <a:r>
              <a:rPr lang="en-US" sz="2000" err="1">
                <a:latin typeface="Calibri Light"/>
                <a:ea typeface="+mn-lt"/>
                <a:cs typeface="+mn-lt"/>
              </a:rPr>
              <a:t>teh</a:t>
            </a:r>
            <a:r>
              <a:rPr lang="en-US" sz="2000">
                <a:latin typeface="Calibri Light"/>
                <a:ea typeface="+mn-lt"/>
                <a:cs typeface="+mn-lt"/>
              </a:rPr>
              <a:t> Youth Science Fund Project of Harbin Medical University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Calibri Light"/>
                <a:cs typeface="Calibri"/>
              </a:rPr>
              <a:t>The database was created in 2018.</a:t>
            </a:r>
          </a:p>
          <a:p>
            <a:pPr marL="800100" lvl="1" indent="-342900">
              <a:lnSpc>
                <a:spcPct val="150000"/>
              </a:lnSpc>
              <a:buFont typeface="Courier New"/>
              <a:buChar char="o"/>
            </a:pPr>
            <a:r>
              <a:rPr lang="en-US" sz="2000">
                <a:latin typeface="Calibri Light"/>
                <a:cs typeface="Calibri"/>
              </a:rPr>
              <a:t>It is a secondary resource that organizes multiple primary sources. </a:t>
            </a:r>
          </a:p>
          <a:p>
            <a:pPr marL="800100" lvl="1" indent="-342900">
              <a:lnSpc>
                <a:spcPct val="150000"/>
              </a:lnSpc>
              <a:buFont typeface="Courier New"/>
              <a:buChar char="o"/>
            </a:pPr>
            <a:r>
              <a:rPr lang="en-US" sz="2000">
                <a:latin typeface="Calibri Light"/>
                <a:cs typeface="Calibri"/>
              </a:rPr>
              <a:t>There is no indication that the database was updated since its inception. </a:t>
            </a:r>
          </a:p>
          <a:p>
            <a:pPr>
              <a:lnSpc>
                <a:spcPct val="150000"/>
              </a:lnSpc>
            </a:pPr>
            <a:endParaRPr lang="en-US">
              <a:cs typeface="Calibri"/>
            </a:endParaRPr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8BCCDD7D-94C8-4672-BC0C-7920902DF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316" y="4407832"/>
            <a:ext cx="2169459" cy="2178168"/>
          </a:xfrm>
          <a:prstGeom prst="rect">
            <a:avLst/>
          </a:prstGeom>
        </p:spPr>
      </p:pic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793A149E-195A-477D-9696-F66F65F11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777" y="4501767"/>
            <a:ext cx="3021105" cy="1996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9F9C28-D0CF-46EE-993A-B6F2B0CCEE1C}"/>
              </a:ext>
            </a:extLst>
          </p:cNvPr>
          <p:cNvSpPr txBox="1"/>
          <p:nvPr/>
        </p:nvSpPr>
        <p:spPr>
          <a:xfrm>
            <a:off x="1515208" y="6504841"/>
            <a:ext cx="4340468" cy="315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hlinkClick r:id="rId4"/>
              </a:rPr>
              <a:t>https://en.wikipedia.org/wiki/Harbin_Medical_University</a:t>
            </a:r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FAE46E-096E-4DBB-8C52-23D5064CCD88}"/>
              </a:ext>
            </a:extLst>
          </p:cNvPr>
          <p:cNvSpPr txBox="1"/>
          <p:nvPr/>
        </p:nvSpPr>
        <p:spPr>
          <a:xfrm>
            <a:off x="6244737" y="6501178"/>
            <a:ext cx="384223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ea typeface="+mn-lt"/>
                <a:cs typeface="+mn-lt"/>
                <a:hlinkClick r:id="rId5"/>
              </a:rPr>
              <a:t>http://biocc.hrbmu.edu.cn/CellMarker/browse.jsp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0380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5FD6C2-7442-4C24-B5B7-72D6753E0F71}"/>
              </a:ext>
            </a:extLst>
          </p:cNvPr>
          <p:cNvSpPr txBox="1"/>
          <p:nvPr/>
        </p:nvSpPr>
        <p:spPr>
          <a:xfrm>
            <a:off x="1207476" y="284283"/>
            <a:ext cx="9777044" cy="95410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err="1">
                <a:latin typeface="Calibri Light"/>
                <a:cs typeface="Calibri Light"/>
              </a:rPr>
              <a:t>CancerSEA</a:t>
            </a:r>
            <a:r>
              <a:rPr lang="en-US" sz="2800" b="1">
                <a:latin typeface="Calibri Light"/>
                <a:cs typeface="Calibri Light"/>
              </a:rPr>
              <a:t> aims to categorize specific cancer cells </a:t>
            </a:r>
            <a:endParaRPr lang="en-US" b="1">
              <a:cs typeface="Calibri"/>
            </a:endParaRPr>
          </a:p>
          <a:p>
            <a:pPr algn="ctr"/>
            <a:r>
              <a:rPr lang="en-US" sz="2800" b="1">
                <a:latin typeface="Calibri Light"/>
                <a:cs typeface="Calibri Light"/>
              </a:rPr>
              <a:t>at the genetic level </a:t>
            </a:r>
            <a:endParaRPr lang="en-US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1BCB4C-2A41-4CF2-894E-619BAFC6A4EF}"/>
              </a:ext>
            </a:extLst>
          </p:cNvPr>
          <p:cNvSpPr txBox="1"/>
          <p:nvPr/>
        </p:nvSpPr>
        <p:spPr>
          <a:xfrm>
            <a:off x="640356" y="1468887"/>
            <a:ext cx="5042263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/>
              <a:t>Different cancers are organized by their cellular functionality. </a:t>
            </a:r>
            <a:endParaRPr lang="en-US" sz="200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sz="200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cs typeface="Calibri"/>
              </a:rPr>
              <a:t>CancerSEA specifies the location of each cancer cell in a tumor.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sz="200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cs typeface="Calibri"/>
              </a:rPr>
              <a:t>It lists the genes that are involved with each cell type.</a:t>
            </a:r>
          </a:p>
        </p:txBody>
      </p:sp>
      <p:pic>
        <p:nvPicPr>
          <p:cNvPr id="17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47F85AF5-E0C7-4C39-B163-87BDF3D2F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100" b="559"/>
          <a:stretch/>
        </p:blipFill>
        <p:spPr>
          <a:xfrm>
            <a:off x="6537434" y="5704629"/>
            <a:ext cx="4714944" cy="77837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3303657-AF11-4F12-B914-BE477A5AE145}"/>
              </a:ext>
            </a:extLst>
          </p:cNvPr>
          <p:cNvSpPr/>
          <p:nvPr/>
        </p:nvSpPr>
        <p:spPr>
          <a:xfrm>
            <a:off x="6499881" y="1240329"/>
            <a:ext cx="4786584" cy="5382169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1" descr="A picture containing pinwheel&#10;&#10;Description generated with high confidence">
            <a:extLst>
              <a:ext uri="{FF2B5EF4-FFF2-40B4-BE49-F238E27FC236}">
                <a16:creationId xmlns:a16="http://schemas.microsoft.com/office/drawing/2014/main" xmlns="" id="{047BCE07-0F4A-46A5-BD0D-E1AC6C006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6" t="7750" r="3726" b="1937"/>
          <a:stretch/>
        </p:blipFill>
        <p:spPr>
          <a:xfrm>
            <a:off x="7548477" y="3029608"/>
            <a:ext cx="2691463" cy="2677766"/>
          </a:xfrm>
          <a:prstGeom prst="rect">
            <a:avLst/>
          </a:prstGeom>
        </p:spPr>
      </p:pic>
      <p:pic>
        <p:nvPicPr>
          <p:cNvPr id="23" name="Picture 2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B6A572A8-ED29-48CF-ADB6-6B0A06E20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779" y="1307950"/>
            <a:ext cx="2743200" cy="17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1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234F45-26D3-4CAE-9329-89803F2D642B}"/>
              </a:ext>
            </a:extLst>
          </p:cNvPr>
          <p:cNvSpPr txBox="1"/>
          <p:nvPr/>
        </p:nvSpPr>
        <p:spPr>
          <a:xfrm>
            <a:off x="-120924" y="193814"/>
            <a:ext cx="1250011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err="1">
                <a:latin typeface="Calibri Light"/>
                <a:cs typeface="Calibri Light"/>
              </a:rPr>
              <a:t>CancerSEA</a:t>
            </a:r>
            <a:r>
              <a:rPr lang="en-US" sz="2800" b="1">
                <a:latin typeface="Calibri Light"/>
                <a:cs typeface="Calibri Light"/>
              </a:rPr>
              <a:t> provides multiple levels of organization </a:t>
            </a:r>
          </a:p>
          <a:p>
            <a:pPr algn="ctr"/>
            <a:r>
              <a:rPr lang="en-US" sz="2800" b="1">
                <a:latin typeface="Calibri Light"/>
                <a:cs typeface="Calibri Light"/>
              </a:rPr>
              <a:t>to classify different cancer cells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412DB7-33A5-4507-BE38-DB5C5F3BD8D2}"/>
              </a:ext>
            </a:extLst>
          </p:cNvPr>
          <p:cNvSpPr txBox="1"/>
          <p:nvPr/>
        </p:nvSpPr>
        <p:spPr>
          <a:xfrm>
            <a:off x="393122" y="1148491"/>
            <a:ext cx="7561907" cy="54508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cs typeface="Calibri"/>
              </a:rPr>
              <a:t>CancerSEA categorizes multiple research studies that provides information on a specific cancer cell type.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>
                <a:cs typeface="Calibri"/>
              </a:rPr>
              <a:t>It provides links to primary sources that give experimental data.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>
                <a:cs typeface="Calibri"/>
              </a:rPr>
              <a:t>These sources are originally published by the NCBI PubMed database.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>
                <a:cs typeface="Calibri"/>
              </a:rPr>
              <a:t>These are called "datasets" by the CancerSEA.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cs typeface="Calibri"/>
              </a:rPr>
              <a:t>This organization can help lead researchers or users to find specific details on a cancer type they are looking for.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Cancer cells are categorized under 14 functions (ie. metastasis, DNA damage, apoptosis, invasion).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Each cell is correlated with a specific cancer type. 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Genes are linked back to the Ensembl database. </a:t>
            </a:r>
            <a:endParaRPr lang="en-US">
              <a:cs typeface="Calibri"/>
            </a:endParaRPr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endParaRPr lang="en-US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US">
              <a:ea typeface="+mn-lt"/>
              <a:cs typeface="+mn-lt"/>
            </a:endParaRP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079A8688-70D1-4F95-892C-D97ACF322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856" y="1305217"/>
            <a:ext cx="3869634" cy="2360469"/>
          </a:xfrm>
          <a:prstGeom prst="rect">
            <a:avLst/>
          </a:prstGeom>
        </p:spPr>
      </p:pic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C667D767-3730-4913-B67B-63206AEB1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390" y="4310659"/>
            <a:ext cx="3989708" cy="19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9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AB1E22-2869-4291-A076-586182F514CE}"/>
              </a:ext>
            </a:extLst>
          </p:cNvPr>
          <p:cNvSpPr txBox="1"/>
          <p:nvPr/>
        </p:nvSpPr>
        <p:spPr>
          <a:xfrm>
            <a:off x="4050323" y="504092"/>
            <a:ext cx="40913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latin typeface="Calibri"/>
                <a:cs typeface="Calibri Light"/>
              </a:rPr>
              <a:t>Overview</a:t>
            </a:r>
            <a:endParaRPr lang="en-US" sz="3600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0F1402-943D-4C7D-93FF-277EA10546E8}"/>
              </a:ext>
            </a:extLst>
          </p:cNvPr>
          <p:cNvSpPr txBox="1"/>
          <p:nvPr/>
        </p:nvSpPr>
        <p:spPr>
          <a:xfrm>
            <a:off x="914400" y="870437"/>
            <a:ext cx="10363196" cy="3894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solidFill>
                  <a:schemeClr val="bg2">
                    <a:lumMod val="90000"/>
                  </a:schemeClr>
                </a:solidFill>
                <a:latin typeface="Calibri Light"/>
                <a:cs typeface="Calibri"/>
              </a:rPr>
              <a:t>Purpose and unique components</a:t>
            </a:r>
            <a:endParaRPr lang="en-US" sz="3200">
              <a:solidFill>
                <a:srgbClr val="D0CECE"/>
              </a:solidFill>
              <a:latin typeface="Calibri Light"/>
              <a:cs typeface="Calibri"/>
            </a:endParaRPr>
          </a:p>
          <a:p>
            <a:pPr marL="571500" indent="-571500">
              <a:lnSpc>
                <a:spcPct val="200000"/>
              </a:lnSpc>
              <a:buFont typeface="Courier New,monospace"/>
              <a:buChar char="o"/>
            </a:pPr>
            <a:r>
              <a:rPr lang="en-US" sz="3200">
                <a:ea typeface="+mn-lt"/>
                <a:cs typeface="+mn-lt"/>
              </a:rPr>
              <a:t>Science quality</a:t>
            </a:r>
          </a:p>
          <a:p>
            <a:pPr marL="571500" indent="-571500">
              <a:lnSpc>
                <a:spcPct val="200000"/>
              </a:lnSpc>
              <a:buFont typeface="Courier New,monospace"/>
              <a:buChar char="o"/>
            </a:pPr>
            <a:r>
              <a:rPr lang="en-US" sz="3200">
                <a:solidFill>
                  <a:schemeClr val="bg2">
                    <a:lumMod val="90000"/>
                  </a:schemeClr>
                </a:solidFill>
                <a:ea typeface="+mn-lt"/>
                <a:cs typeface="+mn-lt"/>
              </a:rPr>
              <a:t>Database utilization</a:t>
            </a:r>
          </a:p>
          <a:p>
            <a:pPr marL="571500" indent="-571500">
              <a:lnSpc>
                <a:spcPct val="200000"/>
              </a:lnSpc>
              <a:buFont typeface="Courier New,monospace"/>
              <a:buChar char="o"/>
            </a:pPr>
            <a:r>
              <a:rPr lang="en-US" sz="3200">
                <a:solidFill>
                  <a:schemeClr val="bg2">
                    <a:lumMod val="90000"/>
                  </a:schemeClr>
                </a:solidFill>
                <a:ea typeface="+mn-lt"/>
                <a:cs typeface="+mn-lt"/>
              </a:rPr>
              <a:t>Summary judgements</a:t>
            </a:r>
            <a:endParaRPr lang="en-US">
              <a:solidFill>
                <a:schemeClr val="bg2">
                  <a:lumMod val="90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932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CD4B2-6247-4782-AD43-0DA8DED5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err="1">
                <a:cs typeface="Calibri Light"/>
              </a:rPr>
              <a:t>CancerSEA</a:t>
            </a:r>
            <a:r>
              <a:rPr lang="en-US" sz="2800" b="1">
                <a:cs typeface="Calibri Light"/>
              </a:rPr>
              <a:t> provides useful data for cancer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D9CD7A-C1C1-480B-BC2F-EC44C4A4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89" y="1691154"/>
            <a:ext cx="5638204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err="1">
                <a:ea typeface="+mn-lt"/>
                <a:cs typeface="+mn-lt"/>
              </a:rPr>
              <a:t>CancerSEA</a:t>
            </a:r>
            <a:r>
              <a:rPr lang="en-US" sz="2000">
                <a:ea typeface="+mn-lt"/>
                <a:cs typeface="+mn-lt"/>
              </a:rPr>
              <a:t> allows users to query relationships between genes and the 14 listed functional states.</a:t>
            </a:r>
          </a:p>
          <a:p>
            <a:pPr>
              <a:lnSpc>
                <a:spcPct val="150000"/>
              </a:lnSpc>
            </a:pPr>
            <a:r>
              <a:rPr lang="en-US" sz="2000">
                <a:ea typeface="+mn-lt"/>
                <a:cs typeface="+mn-lt"/>
              </a:rPr>
              <a:t>There are about 42,000 records of single cancer cell sets.</a:t>
            </a:r>
            <a:endParaRPr lang="en-US" sz="2000">
              <a:cs typeface="Calibri"/>
            </a:endParaRP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>
                <a:cs typeface="Calibri"/>
              </a:rPr>
              <a:t>The data provided can be downloaded and used for research analysis via .zip,.txt, and .</a:t>
            </a:r>
            <a:r>
              <a:rPr lang="en-US" sz="2000" err="1">
                <a:cs typeface="Calibri"/>
              </a:rPr>
              <a:t>xls</a:t>
            </a:r>
            <a:r>
              <a:rPr lang="en-US" sz="2000"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>
                <a:cs typeface="Calibri"/>
              </a:rPr>
              <a:t>The information provided in this database is critical to cancer research.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>
                <a:cs typeface="Calibri"/>
              </a:rPr>
              <a:t>The ability to determine heterogeneity of these cancers can be crucial to preventing excessive growth.</a:t>
            </a:r>
          </a:p>
          <a:p>
            <a:pPr>
              <a:lnSpc>
                <a:spcPct val="150000"/>
              </a:lnSpc>
            </a:pPr>
            <a:endParaRPr lang="en-US" sz="2400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84879C63-8A03-456B-ADFE-650BD7717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493" y="1501932"/>
            <a:ext cx="5880847" cy="949570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870C1281-0096-45DE-BCAC-48ACBFB94B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24" b="-1429"/>
          <a:stretch/>
        </p:blipFill>
        <p:spPr>
          <a:xfrm>
            <a:off x="5970493" y="2199477"/>
            <a:ext cx="5871888" cy="639250"/>
          </a:xfrm>
          <a:prstGeom prst="rect">
            <a:avLst/>
          </a:prstGeom>
        </p:spPr>
      </p:pic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763CB59-BAD4-4C26-838C-140586E553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905" r="76" b="8000"/>
          <a:stretch/>
        </p:blipFill>
        <p:spPr>
          <a:xfrm>
            <a:off x="5970493" y="2842179"/>
            <a:ext cx="5876366" cy="36749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953D898-884D-49B4-98CC-8A915B844B71}"/>
              </a:ext>
            </a:extLst>
          </p:cNvPr>
          <p:cNvSpPr/>
          <p:nvPr/>
        </p:nvSpPr>
        <p:spPr>
          <a:xfrm>
            <a:off x="5970745" y="5248834"/>
            <a:ext cx="5853952" cy="502024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AB1E22-2869-4291-A076-586182F514CE}"/>
              </a:ext>
            </a:extLst>
          </p:cNvPr>
          <p:cNvSpPr txBox="1"/>
          <p:nvPr/>
        </p:nvSpPr>
        <p:spPr>
          <a:xfrm>
            <a:off x="4050323" y="504092"/>
            <a:ext cx="40913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latin typeface="Calibri"/>
                <a:cs typeface="Calibri Light"/>
              </a:rPr>
              <a:t>Overview</a:t>
            </a:r>
            <a:endParaRPr lang="en-US" sz="3600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0F1402-943D-4C7D-93FF-277EA10546E8}"/>
              </a:ext>
            </a:extLst>
          </p:cNvPr>
          <p:cNvSpPr txBox="1"/>
          <p:nvPr/>
        </p:nvSpPr>
        <p:spPr>
          <a:xfrm>
            <a:off x="914400" y="870437"/>
            <a:ext cx="10363196" cy="3894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solidFill>
                  <a:schemeClr val="bg2">
                    <a:lumMod val="90000"/>
                  </a:schemeClr>
                </a:solidFill>
                <a:latin typeface="Calibri Light"/>
                <a:cs typeface="Calibri"/>
              </a:rPr>
              <a:t>Purpose and unique components</a:t>
            </a:r>
          </a:p>
          <a:p>
            <a:pPr marL="571500" indent="-571500">
              <a:lnSpc>
                <a:spcPct val="200000"/>
              </a:lnSpc>
              <a:buFont typeface="Courier New,monospace"/>
              <a:buChar char="o"/>
            </a:pPr>
            <a:r>
              <a:rPr lang="en-US" sz="3200">
                <a:solidFill>
                  <a:schemeClr val="bg2">
                    <a:lumMod val="90000"/>
                  </a:schemeClr>
                </a:solidFill>
                <a:ea typeface="+mn-lt"/>
                <a:cs typeface="+mn-lt"/>
              </a:rPr>
              <a:t>Science quality</a:t>
            </a:r>
          </a:p>
          <a:p>
            <a:pPr marL="571500" indent="-571500">
              <a:lnSpc>
                <a:spcPct val="200000"/>
              </a:lnSpc>
              <a:buFont typeface="Courier New,monospace"/>
              <a:buChar char="o"/>
            </a:pPr>
            <a:r>
              <a:rPr lang="en-US" sz="3200">
                <a:ea typeface="+mn-lt"/>
                <a:cs typeface="+mn-lt"/>
              </a:rPr>
              <a:t>Database utilization</a:t>
            </a:r>
          </a:p>
          <a:p>
            <a:pPr marL="571500" indent="-571500">
              <a:lnSpc>
                <a:spcPct val="200000"/>
              </a:lnSpc>
              <a:buFont typeface="Courier New,monospace"/>
              <a:buChar char="o"/>
            </a:pPr>
            <a:r>
              <a:rPr lang="en-US" sz="3200">
                <a:solidFill>
                  <a:schemeClr val="bg2">
                    <a:lumMod val="90000"/>
                  </a:schemeClr>
                </a:solidFill>
                <a:ea typeface="+mn-lt"/>
                <a:cs typeface="+mn-lt"/>
              </a:rPr>
              <a:t>Summary judgements</a:t>
            </a:r>
            <a:endParaRPr lang="en-US">
              <a:solidFill>
                <a:schemeClr val="bg2">
                  <a:lumMod val="90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440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325</Words>
  <Application>Microsoft Macintosh PowerPoint</Application>
  <PresentationFormat>Widescreen</PresentationFormat>
  <Paragraphs>97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Courier New,monospace</vt:lpstr>
      <vt:lpstr>office theme</vt:lpstr>
      <vt:lpstr>CancerSEA:   A Database for the Classification of  Cancer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CancerSEA provides useful data for cancer research</vt:lpstr>
      <vt:lpstr>PowerPoint Presentation</vt:lpstr>
      <vt:lpstr>Searching for a general cancer cell from CancerSEA provides information based on the publication</vt:lpstr>
      <vt:lpstr>PowerPoint Presentation</vt:lpstr>
      <vt:lpstr>PowerPoint Presentation</vt:lpstr>
      <vt:lpstr>PowerPoint Presentation</vt:lpstr>
      <vt:lpstr>CancerSEA is catered towards scientists already studying  cancer cell research</vt:lpstr>
      <vt:lpstr>References</vt:lpstr>
      <vt:lpstr>Acknowledgements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Ivy-Quynh Macaraeg</cp:lastModifiedBy>
  <cp:revision>2</cp:revision>
  <dcterms:created xsi:type="dcterms:W3CDTF">2013-07-15T20:26:40Z</dcterms:created>
  <dcterms:modified xsi:type="dcterms:W3CDTF">2019-10-03T07:12:05Z</dcterms:modified>
</cp:coreProperties>
</file>