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60" y="8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971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6831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53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36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899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271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76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949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78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004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49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44326-3D9B-4664-91DB-09EBC47EC28E}" type="datetimeFigureOut">
              <a:rPr lang="en-US" smtClean="0"/>
              <a:t>10/23/2019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E3117-1B9B-435D-9F30-C153BF9074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99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235289"/>
              </p:ext>
            </p:extLst>
          </p:nvPr>
        </p:nvGraphicFramePr>
        <p:xfrm>
          <a:off x="1783348" y="1600200"/>
          <a:ext cx="5531852" cy="38862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659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59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100" dirty="0">
                          <a:solidFill>
                            <a:schemeClr val="bg1"/>
                          </a:solidFill>
                          <a:effectLst/>
                        </a:rPr>
                        <a:t>ANOVA</a:t>
                      </a: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STRAIN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+mj-lt"/>
                        </a:rPr>
                        <a:t>40.1%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p &lt; 0.01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+mj-lt"/>
                        </a:rPr>
                        <a:t>25.6%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p &lt; 0.001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+mj-lt"/>
                        </a:rPr>
                        <a:t>11.9%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p &lt; 0.0001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+mj-lt"/>
                        </a:rPr>
                        <a:t>4.5%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</a:t>
                      </a:r>
                      <a:r>
                        <a:rPr lang="en-US" sz="1800" baseline="0" dirty="0">
                          <a:effectLst/>
                        </a:rPr>
                        <a:t> &amp; </a:t>
                      </a:r>
                      <a:r>
                        <a:rPr lang="en-US" sz="1800" dirty="0">
                          <a:effectLst/>
                        </a:rPr>
                        <a:t>H 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+mj-lt"/>
                        </a:rPr>
                        <a:t>28.0%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475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>
                          <a:effectLst/>
                        </a:rPr>
                        <a:t>Bonferroni</a:t>
                      </a:r>
                      <a:r>
                        <a:rPr lang="en-US" sz="1800" dirty="0">
                          <a:effectLst/>
                        </a:rPr>
                        <a:t> p &lt; 0.05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+mj-lt"/>
                        </a:rPr>
                        <a:t>1.2%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570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D2C27E3-FBAF-470E-BBD5-7AF45DB1DB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201053"/>
              </p:ext>
            </p:extLst>
          </p:nvPr>
        </p:nvGraphicFramePr>
        <p:xfrm>
          <a:off x="2819400" y="1424855"/>
          <a:ext cx="3657600" cy="21794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790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85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100" dirty="0">
                          <a:solidFill>
                            <a:schemeClr val="bg1"/>
                          </a:solidFill>
                          <a:effectLst/>
                        </a:rPr>
                        <a:t>NSR1</a:t>
                      </a: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Results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Unadjusted P Value</a:t>
                      </a:r>
                    </a:p>
                  </a:txBody>
                  <a:tcPr marL="60538" marR="60538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0.0163642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Bonferroni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101.2780918</a:t>
                      </a:r>
                    </a:p>
                    <a:p>
                      <a:pPr algn="ctr" fontAlgn="b"/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</a:t>
                      </a:r>
                      <a:r>
                        <a:rPr lang="en-US" sz="1800" baseline="0" dirty="0">
                          <a:effectLst/>
                        </a:rPr>
                        <a:t> &amp; </a:t>
                      </a:r>
                      <a:r>
                        <a:rPr lang="en-US" sz="1800" dirty="0">
                          <a:effectLst/>
                        </a:rPr>
                        <a:t>H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0.055525</a:t>
                      </a:r>
                    </a:p>
                    <a:p>
                      <a:pPr algn="ctr" fontAlgn="b"/>
                      <a:endParaRPr lang="en-US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C51EC6F-49F0-4D53-91CA-6887C78D30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4896506"/>
              </p:ext>
            </p:extLst>
          </p:nvPr>
        </p:nvGraphicFramePr>
        <p:xfrm>
          <a:off x="2286000" y="4343400"/>
          <a:ext cx="4947461" cy="986632"/>
        </p:xfrm>
        <a:graphic>
          <a:graphicData uri="http://schemas.openxmlformats.org/drawingml/2006/table">
            <a:tbl>
              <a:tblPr/>
              <a:tblGrid>
                <a:gridCol w="917121">
                  <a:extLst>
                    <a:ext uri="{9D8B030D-6E8A-4147-A177-3AD203B41FA5}">
                      <a16:colId xmlns:a16="http://schemas.microsoft.com/office/drawing/2014/main" val="1458496343"/>
                    </a:ext>
                  </a:extLst>
                </a:gridCol>
                <a:gridCol w="1045840">
                  <a:extLst>
                    <a:ext uri="{9D8B030D-6E8A-4147-A177-3AD203B41FA5}">
                      <a16:colId xmlns:a16="http://schemas.microsoft.com/office/drawing/2014/main" val="3968355168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4201494130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3013934256"/>
                    </a:ext>
                  </a:extLst>
                </a:gridCol>
                <a:gridCol w="977900">
                  <a:extLst>
                    <a:ext uri="{9D8B030D-6E8A-4147-A177-3AD203B41FA5}">
                      <a16:colId xmlns:a16="http://schemas.microsoft.com/office/drawing/2014/main" val="493325995"/>
                    </a:ext>
                  </a:extLst>
                </a:gridCol>
              </a:tblGrid>
              <a:tr h="4933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 panose="020B0604020202020204" pitchFamily="34" charset="0"/>
                        </a:rPr>
                        <a:t>15m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 panose="020B0604020202020204" pitchFamily="34" charset="0"/>
                        </a:rPr>
                        <a:t>30m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 panose="020B0604020202020204" pitchFamily="34" charset="0"/>
                        </a:rPr>
                        <a:t>60m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 panose="020B0604020202020204" pitchFamily="34" charset="0"/>
                        </a:rPr>
                        <a:t>90m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 panose="020B0604020202020204" pitchFamily="34" charset="0"/>
                        </a:rPr>
                        <a:t>120m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62396"/>
                  </a:ext>
                </a:extLst>
              </a:tr>
              <a:tr h="49331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2.69945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3.2508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3.519975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-1.10057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-1.79767</a:t>
                      </a:r>
                    </a:p>
                  </a:txBody>
                  <a:tcPr marL="6350" marR="6350" marT="635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BF1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7321078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912210AB-EE35-4993-AA30-C8B45BC8C712}"/>
              </a:ext>
            </a:extLst>
          </p:cNvPr>
          <p:cNvSpPr txBox="1"/>
          <p:nvPr/>
        </p:nvSpPr>
        <p:spPr>
          <a:xfrm>
            <a:off x="2057400" y="5715000"/>
            <a:ext cx="464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There is evidence of a change in gene expression due to the cold shock</a:t>
            </a:r>
          </a:p>
        </p:txBody>
      </p:sp>
    </p:spTree>
    <p:extLst>
      <p:ext uri="{BB962C8B-B14F-4D97-AF65-F5344CB8AC3E}">
        <p14:creationId xmlns:p14="http://schemas.microsoft.com/office/powerpoint/2010/main" val="673558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01DB84B3-8FDF-40DF-9A7E-87265C3F71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9584312"/>
              </p:ext>
            </p:extLst>
          </p:nvPr>
        </p:nvGraphicFramePr>
        <p:xfrm>
          <a:off x="2667000" y="838200"/>
          <a:ext cx="3425743" cy="2139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016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9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r>
                        <a:rPr lang="en-US" sz="2100" dirty="0">
                          <a:solidFill>
                            <a:schemeClr val="bg1"/>
                          </a:solidFill>
                          <a:effectLst/>
                        </a:rPr>
                        <a:t>HSF1</a:t>
                      </a:r>
                      <a:endParaRPr lang="en-US" sz="2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effectLst/>
                          <a:latin typeface="Calibri" panose="020F0502020204030204" pitchFamily="34" charset="0"/>
                          <a:ea typeface="Calibri"/>
                          <a:cs typeface="Times New Roman"/>
                        </a:rPr>
                        <a:t>Results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/>
                        <a:cs typeface="Times New Roman"/>
                      </a:endParaRPr>
                    </a:p>
                  </a:txBody>
                  <a:tcPr marL="60538" marR="6053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Unadjusted P Value</a:t>
                      </a:r>
                    </a:p>
                  </a:txBody>
                  <a:tcPr marL="60538" marR="60538" marT="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0.0021576</a:t>
                      </a:r>
                    </a:p>
                  </a:txBody>
                  <a:tcPr marL="6350" marR="6350" marT="635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effectLst/>
                        </a:rPr>
                        <a:t>Bonferroni</a:t>
                      </a:r>
                      <a:endParaRPr lang="en-US" sz="1800" dirty="0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0538" marR="60538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13.35315898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47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B</a:t>
                      </a:r>
                      <a:r>
                        <a:rPr lang="en-US" sz="1800" baseline="0" dirty="0">
                          <a:effectLst/>
                        </a:rPr>
                        <a:t> &amp; </a:t>
                      </a:r>
                      <a:r>
                        <a:rPr lang="en-US" sz="1800" dirty="0">
                          <a:effectLst/>
                        </a:rPr>
                        <a:t>H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538" marR="60538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0.013982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760D06C-521D-4BC1-9F4E-B38D48318E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1942892"/>
              </p:ext>
            </p:extLst>
          </p:nvPr>
        </p:nvGraphicFramePr>
        <p:xfrm>
          <a:off x="2133600" y="4058828"/>
          <a:ext cx="4487916" cy="1057412"/>
        </p:xfrm>
        <a:graphic>
          <a:graphicData uri="http://schemas.openxmlformats.org/drawingml/2006/table">
            <a:tbl>
              <a:tblPr/>
              <a:tblGrid>
                <a:gridCol w="982436">
                  <a:extLst>
                    <a:ext uri="{9D8B030D-6E8A-4147-A177-3AD203B41FA5}">
                      <a16:colId xmlns:a16="http://schemas.microsoft.com/office/drawing/2014/main" val="437435522"/>
                    </a:ext>
                  </a:extLst>
                </a:gridCol>
                <a:gridCol w="1120321">
                  <a:extLst>
                    <a:ext uri="{9D8B030D-6E8A-4147-A177-3AD203B41FA5}">
                      <a16:colId xmlns:a16="http://schemas.microsoft.com/office/drawing/2014/main" val="617741578"/>
                    </a:ext>
                  </a:extLst>
                </a:gridCol>
                <a:gridCol w="960945">
                  <a:extLst>
                    <a:ext uri="{9D8B030D-6E8A-4147-A177-3AD203B41FA5}">
                      <a16:colId xmlns:a16="http://schemas.microsoft.com/office/drawing/2014/main" val="1000301728"/>
                    </a:ext>
                  </a:extLst>
                </a:gridCol>
                <a:gridCol w="596900">
                  <a:extLst>
                    <a:ext uri="{9D8B030D-6E8A-4147-A177-3AD203B41FA5}">
                      <a16:colId xmlns:a16="http://schemas.microsoft.com/office/drawing/2014/main" val="3368079293"/>
                    </a:ext>
                  </a:extLst>
                </a:gridCol>
                <a:gridCol w="827314">
                  <a:extLst>
                    <a:ext uri="{9D8B030D-6E8A-4147-A177-3AD203B41FA5}">
                      <a16:colId xmlns:a16="http://schemas.microsoft.com/office/drawing/2014/main" val="350429499"/>
                    </a:ext>
                  </a:extLst>
                </a:gridCol>
              </a:tblGrid>
              <a:tr h="5287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Arial" panose="020B0604020202020204" pitchFamily="34" charset="0"/>
                        </a:rPr>
                        <a:t>15m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effectLst/>
                          <a:latin typeface="Arial" panose="020B0604020202020204" pitchFamily="34" charset="0"/>
                        </a:rPr>
                        <a:t>30m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 panose="020B0604020202020204" pitchFamily="34" charset="0"/>
                        </a:rPr>
                        <a:t>60m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 panose="020B0604020202020204" pitchFamily="34" charset="0"/>
                        </a:rPr>
                        <a:t>90m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effectLst/>
                          <a:latin typeface="Arial" panose="020B0604020202020204" pitchFamily="34" charset="0"/>
                        </a:rPr>
                        <a:t>120m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7945146"/>
                  </a:ext>
                </a:extLst>
              </a:tr>
              <a:tr h="5287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-1.03265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effectLst/>
                          <a:latin typeface="Arial" panose="020B0604020202020204" pitchFamily="34" charset="0"/>
                        </a:rPr>
                        <a:t>-1.2029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-0.73115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-0.16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effectLst/>
                          <a:latin typeface="Arial" panose="020B0604020202020204" pitchFamily="34" charset="0"/>
                        </a:rPr>
                        <a:t>1.1701</a:t>
                      </a:r>
                    </a:p>
                  </a:txBody>
                  <a:tcPr marL="6350" marR="6350" marT="635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DFE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190436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1FC8418-82D1-4AD1-9DEB-85F16131EB78}"/>
              </a:ext>
            </a:extLst>
          </p:cNvPr>
          <p:cNvSpPr txBox="1"/>
          <p:nvPr/>
        </p:nvSpPr>
        <p:spPr>
          <a:xfrm>
            <a:off x="2057400" y="5715000"/>
            <a:ext cx="4648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There is evidence of a change in gene expression due to the cold shock</a:t>
            </a:r>
          </a:p>
        </p:txBody>
      </p:sp>
    </p:spTree>
    <p:extLst>
      <p:ext uri="{BB962C8B-B14F-4D97-AF65-F5344CB8AC3E}">
        <p14:creationId xmlns:p14="http://schemas.microsoft.com/office/powerpoint/2010/main" val="884034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C044B374-F897-4ECD-A034-913AE86F3EF0}"/>
              </a:ext>
            </a:extLst>
          </p:cNvPr>
          <p:cNvSpPr txBox="1"/>
          <p:nvPr/>
        </p:nvSpPr>
        <p:spPr>
          <a:xfrm>
            <a:off x="2050677" y="1314450"/>
            <a:ext cx="5661212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STEM RESULTS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BE2E776-C486-437D-869A-43C4B977FE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97742" y="1954453"/>
            <a:ext cx="5204960" cy="3864761"/>
          </a:xfrm>
          <a:prstGeom prst="rect">
            <a:avLst/>
          </a:prstGeom>
          <a:ln w="28575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6568059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113</Words>
  <Application>Microsoft Office PowerPoint</Application>
  <PresentationFormat>On-screen Show (4:3)</PresentationFormat>
  <Paragraphs>53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Loyola Marymount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Kam D. Dahlquist</dc:creator>
  <cp:lastModifiedBy>Aby Mesfin</cp:lastModifiedBy>
  <cp:revision>8</cp:revision>
  <dcterms:created xsi:type="dcterms:W3CDTF">2015-03-26T07:22:14Z</dcterms:created>
  <dcterms:modified xsi:type="dcterms:W3CDTF">2019-10-23T08:03:11Z</dcterms:modified>
</cp:coreProperties>
</file>