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9" r:id="rId3"/>
    <p:sldId id="274" r:id="rId4"/>
    <p:sldId id="269" r:id="rId5"/>
    <p:sldId id="270" r:id="rId6"/>
    <p:sldId id="275" r:id="rId7"/>
    <p:sldId id="273" r:id="rId8"/>
    <p:sldId id="276" r:id="rId9"/>
    <p:sldId id="262" r:id="rId10"/>
    <p:sldId id="263" r:id="rId11"/>
    <p:sldId id="264" r:id="rId12"/>
    <p:sldId id="265" r:id="rId13"/>
    <p:sldId id="266" r:id="rId14"/>
    <p:sldId id="267" r:id="rId15"/>
    <p:sldId id="271" r:id="rId16"/>
    <p:sldId id="268" r:id="rId17"/>
    <p:sldId id="277" r:id="rId18"/>
    <p:sldId id="272" r:id="rId19"/>
    <p:sldId id="257"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31529-D703-481D-ABC5-50ED45CECA7A}" v="903" dt="2019-11-14T03:50:09.619"/>
    <p1510:client id="{2124A36D-7212-8CF5-8A89-38D94EBF0146}" v="8" dt="2019-11-14T04:54:39.838"/>
    <p1510:client id="{281F7AA3-755F-2A0F-60B5-D0AA197FDD75}" v="1071" dt="2019-11-14T07:59:17.638"/>
    <p1510:client id="{9580F241-1C95-A9AA-259E-76E760667C55}" v="2992" dt="2019-11-14T07:55:13.920"/>
    <p1510:client id="{96C271CC-F33A-4F55-B2ED-9151DAFFC914}" v="2633" dt="2019-11-14T07:59:45.275"/>
    <p1510:client id="{CB4B45B5-7828-4E95-8BF2-27812E9EEE6C}" v="1093" dt="2019-11-14T08:00:00.068"/>
    <p1510:client id="{DE548A61-09DA-4B09-9A7B-61E26835CE80}" v="3123" dt="2019-11-14T07:58:48.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B845E-B828-4075-90A0-202E36F1CD87}" type="datetimeFigureOut">
              <a:rPr lang="en-US"/>
              <a:t>11/13/2019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F4C23-E954-4E23-8106-C071C67D85CD}" type="slidenum">
              <a:rPr lang="en-US"/>
              <a:t>‹#›</a:t>
            </a:fld>
            <a:endParaRPr lang="en-US"/>
          </a:p>
        </p:txBody>
      </p:sp>
    </p:spTree>
    <p:extLst>
      <p:ext uri="{BB962C8B-B14F-4D97-AF65-F5344CB8AC3E}">
        <p14:creationId xmlns:p14="http://schemas.microsoft.com/office/powerpoint/2010/main" val="323342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Growing cells were </a:t>
            </a:r>
            <a:r>
              <a:rPr lang="en-US" dirty="0" err="1">
                <a:cs typeface="Calibri"/>
              </a:rPr>
              <a:t>separted</a:t>
            </a:r>
            <a:r>
              <a:rPr lang="en-US" dirty="0">
                <a:cs typeface="Calibri"/>
              </a:rPr>
              <a:t> into 3 aliquots, no </a:t>
            </a:r>
            <a:r>
              <a:rPr lang="en-US" dirty="0" err="1">
                <a:cs typeface="Calibri"/>
              </a:rPr>
              <a:t>arsenite</a:t>
            </a:r>
            <a:r>
              <a:rPr lang="en-US" dirty="0">
                <a:cs typeface="Calibri"/>
              </a:rPr>
              <a:t>, 0.1mM, and 0.2mM</a:t>
            </a:r>
          </a:p>
          <a:p>
            <a:r>
              <a:rPr lang="en-US" dirty="0">
                <a:cs typeface="Calibri"/>
              </a:rPr>
              <a:t>They were exposed for one hour</a:t>
            </a:r>
          </a:p>
          <a:p>
            <a:r>
              <a:rPr lang="en-US" dirty="0">
                <a:cs typeface="Calibri"/>
              </a:rPr>
              <a:t>Labeled with radioactive 35S (sulfate)</a:t>
            </a:r>
          </a:p>
          <a:p>
            <a:r>
              <a:rPr lang="en-US" dirty="0">
                <a:cs typeface="Calibri"/>
              </a:rPr>
              <a:t>Results show radioactivity incorporated into the protein GSH</a:t>
            </a:r>
          </a:p>
        </p:txBody>
      </p:sp>
      <p:sp>
        <p:nvSpPr>
          <p:cNvPr id="4" name="Slide Number Placeholder 3"/>
          <p:cNvSpPr>
            <a:spLocks noGrp="1"/>
          </p:cNvSpPr>
          <p:nvPr>
            <p:ph type="sldNum" sz="quarter" idx="5"/>
          </p:nvPr>
        </p:nvSpPr>
        <p:spPr/>
        <p:txBody>
          <a:bodyPr/>
          <a:lstStyle/>
          <a:p>
            <a:fld id="{E05F4C23-E954-4E23-8106-C071C67D85CD}" type="slidenum">
              <a:rPr lang="en-US"/>
              <a:t>‹#›</a:t>
            </a:fld>
            <a:endParaRPr lang="en-US"/>
          </a:p>
        </p:txBody>
      </p:sp>
    </p:spTree>
    <p:extLst>
      <p:ext uri="{BB962C8B-B14F-4D97-AF65-F5344CB8AC3E}">
        <p14:creationId xmlns:p14="http://schemas.microsoft.com/office/powerpoint/2010/main" val="2101869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xfordreference.com/view/10.1093/acref/9780198529170.001.0001/acref-978019852917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mu.edu/"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www.physiology.org/doi/full/10.1152/physiolgenomics.00236.2006"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410" y="2118158"/>
            <a:ext cx="10638863" cy="1374487"/>
          </a:xfrm>
          <a:ln>
            <a:solidFill>
              <a:schemeClr val="tx1"/>
            </a:solidFill>
          </a:ln>
        </p:spPr>
        <p:txBody>
          <a:bodyPr vert="horz" lIns="91440" tIns="45720" rIns="91440" bIns="45720" rtlCol="0" anchor="b">
            <a:noAutofit/>
          </a:bodyPr>
          <a:lstStyle/>
          <a:p>
            <a:r>
              <a:rPr lang="en-US" sz="2400" dirty="0">
                <a:ea typeface="+mj-lt"/>
                <a:cs typeface="+mj-lt"/>
              </a:rPr>
              <a:t>Thorsen, M., </a:t>
            </a:r>
            <a:r>
              <a:rPr lang="en-US" sz="2400" dirty="0" err="1">
                <a:ea typeface="+mj-lt"/>
                <a:cs typeface="+mj-lt"/>
              </a:rPr>
              <a:t>Lagniel</a:t>
            </a:r>
            <a:r>
              <a:rPr lang="en-US" sz="2400" dirty="0">
                <a:ea typeface="+mj-lt"/>
                <a:cs typeface="+mj-lt"/>
              </a:rPr>
              <a:t>, G., </a:t>
            </a:r>
            <a:r>
              <a:rPr lang="en-US" sz="2400" dirty="0" err="1">
                <a:ea typeface="+mj-lt"/>
                <a:cs typeface="+mj-lt"/>
              </a:rPr>
              <a:t>Kristiansson</a:t>
            </a:r>
            <a:r>
              <a:rPr lang="en-US" sz="2400" dirty="0">
                <a:ea typeface="+mj-lt"/>
                <a:cs typeface="+mj-lt"/>
              </a:rPr>
              <a:t>, E., Junot, C., </a:t>
            </a:r>
            <a:r>
              <a:rPr lang="en-US" sz="2400" dirty="0" err="1">
                <a:ea typeface="+mj-lt"/>
                <a:cs typeface="+mj-lt"/>
              </a:rPr>
              <a:t>Nerman</a:t>
            </a:r>
            <a:r>
              <a:rPr lang="en-US" sz="2400" dirty="0">
                <a:ea typeface="+mj-lt"/>
                <a:cs typeface="+mj-lt"/>
              </a:rPr>
              <a:t>, O., Labarre, J., &amp; Tamás, M. J. (2007). Quantitative transcriptome, proteome, and sulfur metabolite profiling of the </a:t>
            </a:r>
            <a:r>
              <a:rPr lang="en-US" sz="2400" i="1" dirty="0">
                <a:ea typeface="+mj-lt"/>
                <a:cs typeface="+mj-lt"/>
              </a:rPr>
              <a:t>Saccharomyces cerevisiae </a:t>
            </a:r>
            <a:r>
              <a:rPr lang="en-US" sz="2400" dirty="0">
                <a:ea typeface="+mj-lt"/>
                <a:cs typeface="+mj-lt"/>
              </a:rPr>
              <a:t>response to </a:t>
            </a:r>
            <a:r>
              <a:rPr lang="en-US" sz="2400" dirty="0" err="1">
                <a:ea typeface="+mj-lt"/>
                <a:cs typeface="+mj-lt"/>
              </a:rPr>
              <a:t>arsenite</a:t>
            </a:r>
            <a:r>
              <a:rPr lang="en-US" sz="2400" dirty="0">
                <a:ea typeface="+mj-lt"/>
                <a:cs typeface="+mj-lt"/>
              </a:rPr>
              <a:t>. Physiological genomics, 30(1), 35-43. DOI: 10.1152/physiolgenomics.00236.2006</a:t>
            </a:r>
            <a:endParaRPr lang="en-US" sz="2400" dirty="0">
              <a:cs typeface="Calibri Light"/>
            </a:endParaRPr>
          </a:p>
        </p:txBody>
      </p:sp>
      <p:sp>
        <p:nvSpPr>
          <p:cNvPr id="3" name="Subtitle 2"/>
          <p:cNvSpPr>
            <a:spLocks noGrp="1"/>
          </p:cNvSpPr>
          <p:nvPr>
            <p:ph type="subTitle" idx="1"/>
          </p:nvPr>
        </p:nvSpPr>
        <p:spPr/>
        <p:txBody>
          <a:bodyPr vert="horz" lIns="91440" tIns="45720" rIns="91440" bIns="45720" rtlCol="0" anchor="t">
            <a:normAutofit/>
          </a:bodyPr>
          <a:lstStyle/>
          <a:p>
            <a:endParaRPr lang="en-US">
              <a:ea typeface="+mn-lt"/>
              <a:cs typeface="+mn-lt"/>
            </a:endParaRPr>
          </a:p>
          <a:p>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E6DD5170-A58C-4941-9C0F-511E47939779}"/>
              </a:ext>
            </a:extLst>
          </p:cNvPr>
          <p:cNvSpPr txBox="1"/>
          <p:nvPr/>
        </p:nvSpPr>
        <p:spPr>
          <a:xfrm>
            <a:off x="1278081" y="4551219"/>
            <a:ext cx="944533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BIOL 367</a:t>
            </a:r>
            <a:endParaRPr lang="en-US" dirty="0"/>
          </a:p>
          <a:p>
            <a:pPr algn="ctr"/>
            <a:r>
              <a:rPr lang="en-US" dirty="0">
                <a:cs typeface="Calibri"/>
              </a:rPr>
              <a:t>November 14. 2019</a:t>
            </a:r>
            <a:endParaRPr lang="en-US" dirty="0"/>
          </a:p>
          <a:p>
            <a:pPr algn="ctr"/>
            <a:endParaRPr lang="en-US" dirty="0"/>
          </a:p>
          <a:p>
            <a:pPr algn="ctr"/>
            <a:r>
              <a:rPr lang="en-US" b="1" dirty="0" err="1"/>
              <a:t>Sulfiknights</a:t>
            </a:r>
            <a:r>
              <a:rPr lang="en-US" dirty="0"/>
              <a:t>: </a:t>
            </a:r>
            <a:endParaRPr lang="en-US" dirty="0">
              <a:cs typeface="Calibri"/>
            </a:endParaRPr>
          </a:p>
          <a:p>
            <a:pPr algn="ctr"/>
            <a:r>
              <a:rPr lang="en-US" dirty="0" err="1"/>
              <a:t>DeLisa</a:t>
            </a:r>
            <a:r>
              <a:rPr lang="en-US" dirty="0"/>
              <a:t> Madere, Naomi </a:t>
            </a:r>
            <a:r>
              <a:rPr lang="en-US" dirty="0" err="1"/>
              <a:t>Tesfaiohannes</a:t>
            </a:r>
            <a:r>
              <a:rPr lang="en-US" dirty="0"/>
              <a:t>, Joey </a:t>
            </a:r>
            <a:r>
              <a:rPr lang="en-US" dirty="0" err="1"/>
              <a:t>Nimmers</a:t>
            </a:r>
            <a:r>
              <a:rPr lang="en-US" dirty="0"/>
              <a:t>-Minor, Marcus Avila, Ivy Macaraeg</a:t>
            </a:r>
            <a:endParaRPr lang="en-US">
              <a:cs typeface="Calibri"/>
            </a:endParaRPr>
          </a:p>
        </p:txBody>
      </p:sp>
      <p:sp>
        <p:nvSpPr>
          <p:cNvPr id="5" name="TextBox 4">
            <a:extLst>
              <a:ext uri="{FF2B5EF4-FFF2-40B4-BE49-F238E27FC236}">
                <a16:creationId xmlns:a16="http://schemas.microsoft.com/office/drawing/2014/main" id="{66CA0AA1-4549-4875-9D1A-8FC3DE113A73}"/>
              </a:ext>
            </a:extLst>
          </p:cNvPr>
          <p:cNvSpPr txBox="1"/>
          <p:nvPr/>
        </p:nvSpPr>
        <p:spPr>
          <a:xfrm>
            <a:off x="706583" y="412173"/>
            <a:ext cx="1058833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Calibri Light"/>
              </a:rPr>
              <a:t>Quantitative transcriptome, proteome, and sulfur metabolite profiling of the </a:t>
            </a:r>
            <a:r>
              <a:rPr lang="en-US" sz="3200" i="1" dirty="0">
                <a:latin typeface="Calibri Light"/>
              </a:rPr>
              <a:t>Saccharomyces cerevisiae </a:t>
            </a:r>
            <a:r>
              <a:rPr lang="en-US" sz="3200" dirty="0">
                <a:latin typeface="Calibri Light"/>
              </a:rPr>
              <a:t>response to </a:t>
            </a:r>
            <a:r>
              <a:rPr lang="en-US" sz="3200" dirty="0" err="1">
                <a:latin typeface="Calibri Light"/>
              </a:rPr>
              <a:t>arsenite</a:t>
            </a:r>
            <a:endParaRPr lang="en-US" sz="3200" dirty="0" err="1">
              <a:cs typeface="Calibri" panose="020F0502020204030204"/>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F73880-4CB7-49DF-AF99-DF93A5D3B3AC}"/>
              </a:ext>
            </a:extLst>
          </p:cNvPr>
          <p:cNvSpPr txBox="1"/>
          <p:nvPr/>
        </p:nvSpPr>
        <p:spPr>
          <a:xfrm>
            <a:off x="164115" y="3427879"/>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Table 1</a:t>
            </a:r>
            <a:r>
              <a:rPr lang="en-US"/>
              <a:t>: This table presents the different stains that were utilized through this experiment. W303-1A, RW124, CC849-1B and RW104 information was obtained from previous source material, but YPDagl166 was used in the present study at hand.</a:t>
            </a:r>
            <a:endParaRPr lang="en-US">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5ECA1008-1DCD-438D-ADF1-50B6F55790EC}"/>
              </a:ext>
            </a:extLst>
          </p:cNvPr>
          <p:cNvPicPr>
            <a:picLocks noChangeAspect="1"/>
          </p:cNvPicPr>
          <p:nvPr/>
        </p:nvPicPr>
        <p:blipFill>
          <a:blip r:embed="rId2"/>
          <a:stretch>
            <a:fillRect/>
          </a:stretch>
        </p:blipFill>
        <p:spPr>
          <a:xfrm>
            <a:off x="-5750" y="1185309"/>
            <a:ext cx="12203502" cy="1990626"/>
          </a:xfrm>
          <a:prstGeom prst="rect">
            <a:avLst/>
          </a:prstGeom>
        </p:spPr>
      </p:pic>
    </p:spTree>
    <p:extLst>
      <p:ext uri="{BB962C8B-B14F-4D97-AF65-F5344CB8AC3E}">
        <p14:creationId xmlns:p14="http://schemas.microsoft.com/office/powerpoint/2010/main" val="334539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DADB31-BA07-4C03-9713-7B60427A8697}"/>
              </a:ext>
            </a:extLst>
          </p:cNvPr>
          <p:cNvSpPr txBox="1"/>
          <p:nvPr/>
        </p:nvSpPr>
        <p:spPr>
          <a:xfrm>
            <a:off x="8263247" y="2344635"/>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Figure 2</a:t>
            </a:r>
            <a:r>
              <a:rPr lang="en-US" dirty="0"/>
              <a:t>: This figure shows the kinetic response of sulfur metabolites in response to </a:t>
            </a:r>
            <a:r>
              <a:rPr lang="en-US" dirty="0" err="1"/>
              <a:t>arsenite</a:t>
            </a:r>
            <a:r>
              <a:rPr lang="en-US" dirty="0"/>
              <a:t> (0.2mM). It also shows the ratio of oxidized to reduced GSH over time. </a:t>
            </a:r>
          </a:p>
        </p:txBody>
      </p:sp>
      <p:pic>
        <p:nvPicPr>
          <p:cNvPr id="6" name="Picture 6" descr="A close up of a map&#10;&#10;Description generated with high confidence">
            <a:extLst>
              <a:ext uri="{FF2B5EF4-FFF2-40B4-BE49-F238E27FC236}">
                <a16:creationId xmlns:a16="http://schemas.microsoft.com/office/drawing/2014/main" id="{CFA0B78D-A11A-4274-9628-C43FEF9AEFB4}"/>
              </a:ext>
            </a:extLst>
          </p:cNvPr>
          <p:cNvPicPr>
            <a:picLocks noChangeAspect="1"/>
          </p:cNvPicPr>
          <p:nvPr/>
        </p:nvPicPr>
        <p:blipFill>
          <a:blip r:embed="rId2"/>
          <a:stretch>
            <a:fillRect/>
          </a:stretch>
        </p:blipFill>
        <p:spPr>
          <a:xfrm>
            <a:off x="508568" y="366354"/>
            <a:ext cx="7354431" cy="5989686"/>
          </a:xfrm>
          <a:prstGeom prst="rect">
            <a:avLst/>
          </a:prstGeom>
        </p:spPr>
      </p:pic>
    </p:spTree>
    <p:extLst>
      <p:ext uri="{BB962C8B-B14F-4D97-AF65-F5344CB8AC3E}">
        <p14:creationId xmlns:p14="http://schemas.microsoft.com/office/powerpoint/2010/main" val="2315545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515FB9-4AD8-41A6-9412-E3951BF3BF1E}"/>
              </a:ext>
            </a:extLst>
          </p:cNvPr>
          <p:cNvSpPr txBox="1"/>
          <p:nvPr/>
        </p:nvSpPr>
        <p:spPr>
          <a:xfrm>
            <a:off x="8837299" y="2131547"/>
            <a:ext cx="269847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Figure 3</a:t>
            </a:r>
            <a:r>
              <a:rPr lang="en-US" dirty="0"/>
              <a:t>: This shows the rise in GSH in response to increased concentration of As(III). Numbers at the top of the bars represent the percentage of assimilated sulfate in GSH proteins.</a:t>
            </a:r>
          </a:p>
        </p:txBody>
      </p:sp>
      <p:pic>
        <p:nvPicPr>
          <p:cNvPr id="4" name="Picture 4" descr="A screenshot of a cell phone&#10;&#10;Description generated with high confidence">
            <a:extLst>
              <a:ext uri="{FF2B5EF4-FFF2-40B4-BE49-F238E27FC236}">
                <a16:creationId xmlns:a16="http://schemas.microsoft.com/office/drawing/2014/main" id="{C06C58A9-C22B-4264-B0B9-197E37E555E7}"/>
              </a:ext>
            </a:extLst>
          </p:cNvPr>
          <p:cNvPicPr>
            <a:picLocks noChangeAspect="1"/>
          </p:cNvPicPr>
          <p:nvPr/>
        </p:nvPicPr>
        <p:blipFill>
          <a:blip r:embed="rId3"/>
          <a:stretch>
            <a:fillRect/>
          </a:stretch>
        </p:blipFill>
        <p:spPr>
          <a:xfrm>
            <a:off x="474957" y="270342"/>
            <a:ext cx="8134708" cy="5745816"/>
          </a:xfrm>
          <a:prstGeom prst="rect">
            <a:avLst/>
          </a:prstGeom>
        </p:spPr>
      </p:pic>
    </p:spTree>
    <p:extLst>
      <p:ext uri="{BB962C8B-B14F-4D97-AF65-F5344CB8AC3E}">
        <p14:creationId xmlns:p14="http://schemas.microsoft.com/office/powerpoint/2010/main" val="326088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B26604-2733-4040-8716-E7BBDA5F61C1}"/>
              </a:ext>
            </a:extLst>
          </p:cNvPr>
          <p:cNvSpPr txBox="1"/>
          <p:nvPr/>
        </p:nvSpPr>
        <p:spPr>
          <a:xfrm>
            <a:off x="806776" y="5211662"/>
            <a:ext cx="10377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Table 2</a:t>
            </a:r>
            <a:r>
              <a:rPr lang="en-US"/>
              <a:t>: This table displays the genes with transcripts found to be upregulated by more than twofold, 13 transcription factors were found to have highly overrepresented binding motifs, while of the genes with transcripts found to be downregulated by at least twofold, 6 transcription factors were found to have highly overrepresented binding motifs</a:t>
            </a:r>
          </a:p>
        </p:txBody>
      </p:sp>
      <p:pic>
        <p:nvPicPr>
          <p:cNvPr id="3" name="Picture 4" descr="A screenshot of a cell phone&#10;&#10;Description generated with very high confidence">
            <a:extLst>
              <a:ext uri="{FF2B5EF4-FFF2-40B4-BE49-F238E27FC236}">
                <a16:creationId xmlns:a16="http://schemas.microsoft.com/office/drawing/2014/main" id="{C1C6103F-7092-423E-BEEA-BB81A6B9A654}"/>
              </a:ext>
            </a:extLst>
          </p:cNvPr>
          <p:cNvPicPr>
            <a:picLocks noChangeAspect="1"/>
          </p:cNvPicPr>
          <p:nvPr/>
        </p:nvPicPr>
        <p:blipFill>
          <a:blip r:embed="rId2"/>
          <a:stretch>
            <a:fillRect/>
          </a:stretch>
        </p:blipFill>
        <p:spPr>
          <a:xfrm>
            <a:off x="805543" y="691947"/>
            <a:ext cx="10377576" cy="4522403"/>
          </a:xfrm>
          <a:prstGeom prst="rect">
            <a:avLst/>
          </a:prstGeom>
        </p:spPr>
      </p:pic>
    </p:spTree>
    <p:extLst>
      <p:ext uri="{BB962C8B-B14F-4D97-AF65-F5344CB8AC3E}">
        <p14:creationId xmlns:p14="http://schemas.microsoft.com/office/powerpoint/2010/main" val="192807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ADE992-6BCF-4D22-BEEF-0B888846BD15}"/>
              </a:ext>
            </a:extLst>
          </p:cNvPr>
          <p:cNvSpPr txBox="1"/>
          <p:nvPr/>
        </p:nvSpPr>
        <p:spPr>
          <a:xfrm>
            <a:off x="8427186" y="642325"/>
            <a:ext cx="310263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Figure 4: Heat map showing expression changes </a:t>
            </a:r>
            <a:r>
              <a:rPr lang="en-US">
                <a:ea typeface="+mn-lt"/>
                <a:cs typeface="+mn-lt"/>
              </a:rPr>
              <a:t>after </a:t>
            </a:r>
            <a:r>
              <a:rPr lang="en-US"/>
              <a:t>15min, 30min, 60min, and 18hrs of exposure to 1mM As(III), and the role of Yap1 and Met4 expression after 1hr of exposure to 0.2mM As(III)</a:t>
            </a:r>
            <a:endParaRPr lang="en-US">
              <a:cs typeface="Calibri"/>
            </a:endParaRPr>
          </a:p>
        </p:txBody>
      </p:sp>
      <p:pic>
        <p:nvPicPr>
          <p:cNvPr id="3" name="Picture 4" descr="A screenshot of a cell phone&#10;&#10;Description generated with high confidence">
            <a:extLst>
              <a:ext uri="{FF2B5EF4-FFF2-40B4-BE49-F238E27FC236}">
                <a16:creationId xmlns:a16="http://schemas.microsoft.com/office/drawing/2014/main" id="{4B96C167-6F49-4F25-83C0-A645B6812203}"/>
              </a:ext>
            </a:extLst>
          </p:cNvPr>
          <p:cNvPicPr>
            <a:picLocks noChangeAspect="1"/>
          </p:cNvPicPr>
          <p:nvPr/>
        </p:nvPicPr>
        <p:blipFill rotWithShape="1">
          <a:blip r:embed="rId2"/>
          <a:srcRect t="41" r="6377" b="27017"/>
          <a:stretch/>
        </p:blipFill>
        <p:spPr>
          <a:xfrm>
            <a:off x="3768020" y="641501"/>
            <a:ext cx="4652127" cy="5590565"/>
          </a:xfrm>
          <a:prstGeom prst="rect">
            <a:avLst/>
          </a:prstGeom>
        </p:spPr>
      </p:pic>
    </p:spTree>
    <p:extLst>
      <p:ext uri="{BB962C8B-B14F-4D97-AF65-F5344CB8AC3E}">
        <p14:creationId xmlns:p14="http://schemas.microsoft.com/office/powerpoint/2010/main" val="2775059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8132F203-F193-4D00-9A2B-A5958D298D66}"/>
              </a:ext>
            </a:extLst>
          </p:cNvPr>
          <p:cNvPicPr>
            <a:picLocks noChangeAspect="1"/>
          </p:cNvPicPr>
          <p:nvPr/>
        </p:nvPicPr>
        <p:blipFill rotWithShape="1">
          <a:blip r:embed="rId2"/>
          <a:srcRect t="72650" b="-143"/>
          <a:stretch/>
        </p:blipFill>
        <p:spPr>
          <a:xfrm>
            <a:off x="2892389" y="845818"/>
            <a:ext cx="5851255" cy="3485131"/>
          </a:xfrm>
          <a:prstGeom prst="rect">
            <a:avLst/>
          </a:prstGeom>
        </p:spPr>
      </p:pic>
      <p:sp>
        <p:nvSpPr>
          <p:cNvPr id="2" name="TextBox 1">
            <a:extLst>
              <a:ext uri="{FF2B5EF4-FFF2-40B4-BE49-F238E27FC236}">
                <a16:creationId xmlns:a16="http://schemas.microsoft.com/office/drawing/2014/main" id="{B179CE7C-79B2-4BFE-B4B0-E4A1761285B6}"/>
              </a:ext>
            </a:extLst>
          </p:cNvPr>
          <p:cNvSpPr txBox="1"/>
          <p:nvPr/>
        </p:nvSpPr>
        <p:spPr>
          <a:xfrm>
            <a:off x="2474833" y="4330003"/>
            <a:ext cx="724020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Figure 4B</a:t>
            </a:r>
            <a:r>
              <a:rPr lang="en-US"/>
              <a:t>: </a:t>
            </a:r>
            <a:r>
              <a:rPr lang="en-US">
                <a:ea typeface="+mn-lt"/>
                <a:cs typeface="+mn-lt"/>
              </a:rPr>
              <a:t>This figure shows the expression of genes in RNA extracted from wildtype, met4Δ, and yap1Δ cells at certain time points after being exposed to 0.2 mM As(III). The X axis showed the time points at which the genes were analyzed for expression and the Y axis shows three MET genes being analyzed with 18s rRNA being the loading control. The measurements were made using 32P-labeled genes and a common trend of the Figure was that wild-type cells show high expression of their genes after exposure to As(III) than mutant met4Δ and yap1Δ cells.</a:t>
            </a:r>
            <a:r>
              <a:rPr lang="en-US"/>
              <a:t> </a:t>
            </a:r>
            <a:endParaRPr lang="en-US">
              <a:cs typeface="Calibri"/>
            </a:endParaRPr>
          </a:p>
        </p:txBody>
      </p:sp>
    </p:spTree>
    <p:extLst>
      <p:ext uri="{BB962C8B-B14F-4D97-AF65-F5344CB8AC3E}">
        <p14:creationId xmlns:p14="http://schemas.microsoft.com/office/powerpoint/2010/main" val="281105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7D6563AE-4E1E-44F7-9957-93ACB25ED2F2}"/>
              </a:ext>
            </a:extLst>
          </p:cNvPr>
          <p:cNvPicPr>
            <a:picLocks noChangeAspect="1"/>
          </p:cNvPicPr>
          <p:nvPr/>
        </p:nvPicPr>
        <p:blipFill>
          <a:blip r:embed="rId2"/>
          <a:stretch>
            <a:fillRect/>
          </a:stretch>
        </p:blipFill>
        <p:spPr>
          <a:xfrm>
            <a:off x="0" y="824577"/>
            <a:ext cx="11045371" cy="3300625"/>
          </a:xfrm>
          <a:prstGeom prst="rect">
            <a:avLst/>
          </a:prstGeom>
        </p:spPr>
      </p:pic>
      <p:sp>
        <p:nvSpPr>
          <p:cNvPr id="3" name="TextBox 2">
            <a:extLst>
              <a:ext uri="{FF2B5EF4-FFF2-40B4-BE49-F238E27FC236}">
                <a16:creationId xmlns:a16="http://schemas.microsoft.com/office/drawing/2014/main" id="{D1A03A80-1245-48B4-B2C5-EC6CF1523204}"/>
              </a:ext>
            </a:extLst>
          </p:cNvPr>
          <p:cNvSpPr txBox="1"/>
          <p:nvPr/>
        </p:nvSpPr>
        <p:spPr>
          <a:xfrm>
            <a:off x="3315419" y="4127740"/>
            <a:ext cx="580557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Figure 5</a:t>
            </a:r>
            <a:r>
              <a:rPr lang="en-US"/>
              <a:t>: This figure shows the serial dilutions of wildtype, met4 mutant, acr3 mutant, and acr3met4 mutant. There was no observed growth on acr3met4 mutant plates in the presence of Sb(III) or Cd(II). Growth was monitored after 203 days at 30 °C</a:t>
            </a:r>
          </a:p>
        </p:txBody>
      </p:sp>
    </p:spTree>
    <p:extLst>
      <p:ext uri="{BB962C8B-B14F-4D97-AF65-F5344CB8AC3E}">
        <p14:creationId xmlns:p14="http://schemas.microsoft.com/office/powerpoint/2010/main" val="135016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2EE5A57-C10F-4B5C-8A87-EDDCED510F81}"/>
              </a:ext>
            </a:extLst>
          </p:cNvPr>
          <p:cNvSpPr>
            <a:spLocks noGrp="1"/>
          </p:cNvSpPr>
          <p:nvPr>
            <p:ph idx="1"/>
          </p:nvPr>
        </p:nvSpPr>
        <p:spPr>
          <a:xfrm>
            <a:off x="794905" y="1739035"/>
            <a:ext cx="10515600" cy="4515860"/>
          </a:xfrm>
        </p:spPr>
        <p:txBody>
          <a:bodyPr vert="horz" lIns="91440" tIns="45720" rIns="91440" bIns="45720" rtlCol="0" anchor="t">
            <a:normAutofit/>
          </a:bodyPr>
          <a:lstStyle/>
          <a:p>
            <a:r>
              <a:rPr lang="en-US" dirty="0">
                <a:solidFill>
                  <a:schemeClr val="bg1">
                    <a:lumMod val="85000"/>
                  </a:schemeClr>
                </a:solidFill>
                <a:ea typeface="+mn-lt"/>
                <a:cs typeface="+mn-lt"/>
              </a:rPr>
              <a:t>Toxic substances, such as arsenic, have impacts on living organisms</a:t>
            </a:r>
            <a:endParaRPr lang="en-US" i="1">
              <a:solidFill>
                <a:schemeClr val="bg1">
                  <a:lumMod val="85000"/>
                </a:schemeClr>
              </a:solidFill>
              <a:ea typeface="+mn-lt"/>
              <a:cs typeface="+mn-lt"/>
            </a:endParaRPr>
          </a:p>
          <a:p>
            <a:r>
              <a:rPr lang="en-US" dirty="0">
                <a:solidFill>
                  <a:schemeClr val="bg1">
                    <a:lumMod val="85000"/>
                  </a:schemeClr>
                </a:solidFill>
                <a:ea typeface="+mn-lt"/>
                <a:cs typeface="+mn-lt"/>
              </a:rPr>
              <a:t>Met4p and Yap1p are major players in the cells' response to arsenic</a:t>
            </a:r>
          </a:p>
          <a:p>
            <a:r>
              <a:rPr lang="en-US" dirty="0">
                <a:solidFill>
                  <a:schemeClr val="bg1">
                    <a:lumMod val="85000"/>
                  </a:schemeClr>
                </a:solidFill>
                <a:ea typeface="+mn-lt"/>
                <a:cs typeface="+mn-lt"/>
              </a:rPr>
              <a:t>Experimental methods reveal the transcriptional regulation of genes</a:t>
            </a:r>
          </a:p>
          <a:p>
            <a:r>
              <a:rPr lang="en-US" dirty="0">
                <a:ea typeface="+mn-lt"/>
                <a:cs typeface="+mn-lt"/>
              </a:rPr>
              <a:t>The stimulation of sulfur assimilation and GSH biosynthesis is important for arsenic tolerance</a:t>
            </a:r>
          </a:p>
          <a:p>
            <a:endParaRPr lang="en-US"/>
          </a:p>
          <a:p>
            <a:endParaRPr lang="en-US" dirty="0">
              <a:ea typeface="+mn-lt"/>
              <a:cs typeface="+mn-lt"/>
            </a:endParaRPr>
          </a:p>
        </p:txBody>
      </p:sp>
      <p:sp>
        <p:nvSpPr>
          <p:cNvPr id="5" name="Title 1">
            <a:extLst>
              <a:ext uri="{FF2B5EF4-FFF2-40B4-BE49-F238E27FC236}">
                <a16:creationId xmlns:a16="http://schemas.microsoft.com/office/drawing/2014/main" id="{01F971B0-D1BC-4AF3-BB13-1A5CCC7828DE}"/>
              </a:ext>
            </a:extLst>
          </p:cNvPr>
          <p:cNvSpPr>
            <a:spLocks noGrp="1"/>
          </p:cNvSpPr>
          <p:nvPr>
            <p:ph type="title"/>
          </p:nvPr>
        </p:nvSpPr>
        <p:spPr>
          <a:xfrm>
            <a:off x="375228" y="244392"/>
            <a:ext cx="11444349" cy="1325563"/>
          </a:xfrm>
        </p:spPr>
        <p:txBody>
          <a:bodyPr/>
          <a:lstStyle/>
          <a:p>
            <a:r>
              <a:rPr lang="en-US" dirty="0">
                <a:cs typeface="Calibri Light"/>
              </a:rPr>
              <a:t>An overview of </a:t>
            </a:r>
            <a:r>
              <a:rPr lang="en-US" i="1" dirty="0">
                <a:cs typeface="Calibri Light"/>
              </a:rPr>
              <a:t>S.</a:t>
            </a:r>
            <a:r>
              <a:rPr lang="en-US" i="1" dirty="0">
                <a:ea typeface="+mj-lt"/>
                <a:cs typeface="+mj-lt"/>
              </a:rPr>
              <a:t> cerevisiae</a:t>
            </a:r>
            <a:r>
              <a:rPr lang="en-US" dirty="0">
                <a:cs typeface="Calibri Light"/>
              </a:rPr>
              <a:t> in response to arsenic</a:t>
            </a:r>
          </a:p>
        </p:txBody>
      </p:sp>
    </p:spTree>
    <p:extLst>
      <p:ext uri="{BB962C8B-B14F-4D97-AF65-F5344CB8AC3E}">
        <p14:creationId xmlns:p14="http://schemas.microsoft.com/office/powerpoint/2010/main" val="3904199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A8F3-5943-485F-9FDE-AAFAF9782DD4}"/>
              </a:ext>
            </a:extLst>
          </p:cNvPr>
          <p:cNvSpPr>
            <a:spLocks noGrp="1"/>
          </p:cNvSpPr>
          <p:nvPr>
            <p:ph type="title"/>
          </p:nvPr>
        </p:nvSpPr>
        <p:spPr>
          <a:xfrm>
            <a:off x="453489" y="546965"/>
            <a:ext cx="11263992" cy="1483900"/>
          </a:xfrm>
        </p:spPr>
        <p:txBody>
          <a:bodyPr>
            <a:normAutofit fontScale="90000"/>
          </a:bodyPr>
          <a:lstStyle/>
          <a:p>
            <a:r>
              <a:rPr lang="en-US" dirty="0">
                <a:cs typeface="Calibri Light"/>
              </a:rPr>
              <a:t>Stimulation of the sulfur assimilation/GSH biosynthesis pathways is important for cellular arsenic tolerance acquisition </a:t>
            </a:r>
          </a:p>
        </p:txBody>
      </p:sp>
      <p:sp>
        <p:nvSpPr>
          <p:cNvPr id="3" name="Content Placeholder 2">
            <a:extLst>
              <a:ext uri="{FF2B5EF4-FFF2-40B4-BE49-F238E27FC236}">
                <a16:creationId xmlns:a16="http://schemas.microsoft.com/office/drawing/2014/main" id="{A12720E8-8986-42C4-8900-A97D0214D74A}"/>
              </a:ext>
            </a:extLst>
          </p:cNvPr>
          <p:cNvSpPr>
            <a:spLocks noGrp="1"/>
          </p:cNvSpPr>
          <p:nvPr>
            <p:ph idx="1"/>
          </p:nvPr>
        </p:nvSpPr>
        <p:spPr>
          <a:xfrm>
            <a:off x="838200" y="2222800"/>
            <a:ext cx="10515600" cy="4351338"/>
          </a:xfrm>
        </p:spPr>
        <p:txBody>
          <a:bodyPr vert="horz" lIns="91440" tIns="45720" rIns="91440" bIns="45720" rtlCol="0" anchor="t">
            <a:normAutofit lnSpcReduction="10000"/>
          </a:bodyPr>
          <a:lstStyle/>
          <a:p>
            <a:r>
              <a:rPr lang="en-US">
                <a:cs typeface="Calibri"/>
              </a:rPr>
              <a:t>Controlled by </a:t>
            </a:r>
            <a:r>
              <a:rPr lang="en-US" i="1">
                <a:cs typeface="Calibri"/>
              </a:rPr>
              <a:t>YAP1</a:t>
            </a:r>
            <a:r>
              <a:rPr lang="en-US">
                <a:cs typeface="Calibri"/>
              </a:rPr>
              <a:t>p and Met4p transcription factors</a:t>
            </a:r>
          </a:p>
          <a:p>
            <a:r>
              <a:rPr lang="en-US">
                <a:cs typeface="Calibri"/>
              </a:rPr>
              <a:t>Higher concentration of arsenic caused a greater concentration of sulfur metabolites </a:t>
            </a:r>
          </a:p>
          <a:p>
            <a:r>
              <a:rPr lang="en-US">
                <a:cs typeface="Calibri"/>
              </a:rPr>
              <a:t>Sulfur is incorporated in glutathione biosynthesis in higher amounts in the presence of </a:t>
            </a:r>
            <a:r>
              <a:rPr lang="en-US" err="1">
                <a:cs typeface="Calibri"/>
              </a:rPr>
              <a:t>arsenite</a:t>
            </a:r>
            <a:r>
              <a:rPr lang="en-US">
                <a:cs typeface="Calibri"/>
              </a:rPr>
              <a:t>. During arsenic presence there is less sulfite found in proteins  </a:t>
            </a:r>
          </a:p>
          <a:p>
            <a:r>
              <a:rPr lang="en-US">
                <a:cs typeface="Calibri"/>
              </a:rPr>
              <a:t>Mutations in </a:t>
            </a:r>
            <a:r>
              <a:rPr lang="en-US" i="1">
                <a:cs typeface="Calibri"/>
              </a:rPr>
              <a:t>met4</a:t>
            </a:r>
            <a:r>
              <a:rPr lang="en-US">
                <a:cs typeface="Calibri"/>
              </a:rPr>
              <a:t> and </a:t>
            </a:r>
            <a:r>
              <a:rPr lang="en-US" i="1">
                <a:cs typeface="Calibri"/>
              </a:rPr>
              <a:t>arc3</a:t>
            </a:r>
            <a:r>
              <a:rPr lang="en-US">
                <a:cs typeface="Calibri"/>
              </a:rPr>
              <a:t> had a negative impact with the formation of cell cultures </a:t>
            </a:r>
          </a:p>
          <a:p>
            <a:r>
              <a:rPr lang="en-US">
                <a:cs typeface="Calibri"/>
              </a:rPr>
              <a:t>Acr3 is necessary to defend against AS(III) when the cell does not have the necessary processes to undergo trivalent </a:t>
            </a:r>
            <a:r>
              <a:rPr lang="en-US" err="1">
                <a:cs typeface="Calibri"/>
              </a:rPr>
              <a:t>arsenite</a:t>
            </a:r>
            <a:r>
              <a:rPr lang="en-US">
                <a:cs typeface="Calibri"/>
              </a:rPr>
              <a:t> efflux </a:t>
            </a:r>
          </a:p>
          <a:p>
            <a:endParaRPr lang="en-US">
              <a:cs typeface="Calibri"/>
            </a:endParaRPr>
          </a:p>
        </p:txBody>
      </p:sp>
    </p:spTree>
    <p:extLst>
      <p:ext uri="{BB962C8B-B14F-4D97-AF65-F5344CB8AC3E}">
        <p14:creationId xmlns:p14="http://schemas.microsoft.com/office/powerpoint/2010/main" val="2385763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E2CE-3C34-478A-8CDF-ADDEFC883971}"/>
              </a:ext>
            </a:extLst>
          </p:cNvPr>
          <p:cNvSpPr>
            <a:spLocks noGrp="1"/>
          </p:cNvSpPr>
          <p:nvPr>
            <p:ph type="title"/>
          </p:nvPr>
        </p:nvSpPr>
        <p:spPr>
          <a:xfrm>
            <a:off x="2145722" y="391102"/>
            <a:ext cx="7909214" cy="1325563"/>
          </a:xfrm>
        </p:spPr>
        <p:txBody>
          <a:bodyPr/>
          <a:lstStyle/>
          <a:p>
            <a:r>
              <a:rPr lang="en-US" dirty="0">
                <a:cs typeface="Calibri Light"/>
              </a:rPr>
              <a:t>Source used for this presentation</a:t>
            </a:r>
          </a:p>
        </p:txBody>
      </p:sp>
      <p:sp>
        <p:nvSpPr>
          <p:cNvPr id="3" name="Content Placeholder 2">
            <a:extLst>
              <a:ext uri="{FF2B5EF4-FFF2-40B4-BE49-F238E27FC236}">
                <a16:creationId xmlns:a16="http://schemas.microsoft.com/office/drawing/2014/main" id="{6DE9AABF-6749-491B-9942-528CD65C7BE1}"/>
              </a:ext>
            </a:extLst>
          </p:cNvPr>
          <p:cNvSpPr>
            <a:spLocks noGrp="1"/>
          </p:cNvSpPr>
          <p:nvPr>
            <p:ph idx="1"/>
          </p:nvPr>
        </p:nvSpPr>
        <p:spPr>
          <a:xfrm>
            <a:off x="838200" y="1825625"/>
            <a:ext cx="10515600" cy="3294929"/>
          </a:xfrm>
        </p:spPr>
        <p:txBody>
          <a:bodyPr vert="horz" lIns="91440" tIns="45720" rIns="91440" bIns="45720" rtlCol="0" anchor="t">
            <a:normAutofit/>
          </a:bodyPr>
          <a:lstStyle/>
          <a:p>
            <a:r>
              <a:rPr lang="en-US" sz="2400" dirty="0">
                <a:ea typeface="+mn-lt"/>
                <a:cs typeface="+mn-lt"/>
              </a:rPr>
              <a:t>Thorsen, M., </a:t>
            </a:r>
            <a:r>
              <a:rPr lang="en-US" sz="2400" dirty="0" err="1">
                <a:ea typeface="+mn-lt"/>
                <a:cs typeface="+mn-lt"/>
              </a:rPr>
              <a:t>Lagniel</a:t>
            </a:r>
            <a:r>
              <a:rPr lang="en-US" sz="2400" dirty="0">
                <a:ea typeface="+mn-lt"/>
                <a:cs typeface="+mn-lt"/>
              </a:rPr>
              <a:t>, G., </a:t>
            </a:r>
            <a:r>
              <a:rPr lang="en-US" sz="2400" dirty="0" err="1">
                <a:ea typeface="+mn-lt"/>
                <a:cs typeface="+mn-lt"/>
              </a:rPr>
              <a:t>Kristiansson</a:t>
            </a:r>
            <a:r>
              <a:rPr lang="en-US" sz="2400" dirty="0">
                <a:ea typeface="+mn-lt"/>
                <a:cs typeface="+mn-lt"/>
              </a:rPr>
              <a:t>, E., Junot, C., </a:t>
            </a:r>
            <a:r>
              <a:rPr lang="en-US" sz="2400" dirty="0" err="1">
                <a:ea typeface="+mn-lt"/>
                <a:cs typeface="+mn-lt"/>
              </a:rPr>
              <a:t>Nerman</a:t>
            </a:r>
            <a:r>
              <a:rPr lang="en-US" sz="2400" dirty="0">
                <a:ea typeface="+mn-lt"/>
                <a:cs typeface="+mn-lt"/>
              </a:rPr>
              <a:t>, O., Labarre, J., &amp; Tamás, M. J. (2007). Quantitative transcriptome, proteome, and sulfur metabolite profiling of the Saccharomyces cerevisiae response to </a:t>
            </a:r>
            <a:r>
              <a:rPr lang="en-US" sz="2400" dirty="0" err="1">
                <a:ea typeface="+mn-lt"/>
                <a:cs typeface="+mn-lt"/>
              </a:rPr>
              <a:t>arsenite</a:t>
            </a:r>
            <a:r>
              <a:rPr lang="en-US" sz="2400" dirty="0">
                <a:ea typeface="+mn-lt"/>
                <a:cs typeface="+mn-lt"/>
              </a:rPr>
              <a:t>. Physiological genomics, 30(1), 35-43. </a:t>
            </a:r>
            <a:r>
              <a:rPr lang="en-US" sz="2400" dirty="0">
                <a:latin typeface="Calibri"/>
                <a:ea typeface="+mn-lt"/>
                <a:cs typeface="Calibri Light"/>
              </a:rPr>
              <a:t>DOI: 10.1152/physiolgenomics.00236.2006</a:t>
            </a:r>
            <a:endParaRPr lang="en-US" sz="2400" dirty="0">
              <a:latin typeface="Calibri"/>
              <a:ea typeface="+mn-lt"/>
              <a:cs typeface="+mn-lt"/>
            </a:endParaRPr>
          </a:p>
          <a:p>
            <a:r>
              <a:rPr lang="en-US" sz="2400" dirty="0">
                <a:ea typeface="+mn-lt"/>
                <a:cs typeface="+mn-lt"/>
              </a:rPr>
              <a:t>(2006). Cammack, R., Atwood, T., Campbell, P., Parish, H., Smith, A., Vella, F., &amp; Stirling, J. (Eds.), Oxford Dictionary of Biochemistry and Molecular Biology. : Oxford University Press. Retrieved 13 Nov. 2019, from </a:t>
            </a:r>
            <a:r>
              <a:rPr lang="en-US" sz="2400" dirty="0">
                <a:ea typeface="+mn-lt"/>
                <a:cs typeface="+mn-lt"/>
                <a:hlinkClick r:id="rId2"/>
              </a:rPr>
              <a:t>https://www.oxfordreference.com/view/10.1093/acref/9780198529170.001.0001/acref-9780198529170</a:t>
            </a:r>
            <a:r>
              <a:rPr lang="en-US" sz="2400" dirty="0">
                <a:ea typeface="+mn-lt"/>
                <a:cs typeface="+mn-lt"/>
              </a:rPr>
              <a:t>.</a:t>
            </a:r>
            <a:endParaRPr lang="en-US" sz="2400">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221654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A4AF-20CA-4964-9351-901C18721F67}"/>
              </a:ext>
            </a:extLst>
          </p:cNvPr>
          <p:cNvSpPr>
            <a:spLocks noGrp="1"/>
          </p:cNvSpPr>
          <p:nvPr>
            <p:ph type="title"/>
          </p:nvPr>
        </p:nvSpPr>
        <p:spPr>
          <a:xfrm>
            <a:off x="375228" y="244392"/>
            <a:ext cx="11444349" cy="1325563"/>
          </a:xfrm>
        </p:spPr>
        <p:txBody>
          <a:bodyPr/>
          <a:lstStyle/>
          <a:p>
            <a:r>
              <a:rPr lang="en-US" dirty="0">
                <a:cs typeface="Calibri Light"/>
              </a:rPr>
              <a:t>An overview of </a:t>
            </a:r>
            <a:r>
              <a:rPr lang="en-US" i="1" dirty="0">
                <a:cs typeface="Calibri Light"/>
              </a:rPr>
              <a:t>S.</a:t>
            </a:r>
            <a:r>
              <a:rPr lang="en-US" i="1" dirty="0">
                <a:ea typeface="+mj-lt"/>
                <a:cs typeface="+mj-lt"/>
              </a:rPr>
              <a:t> cerevisiae</a:t>
            </a:r>
            <a:r>
              <a:rPr lang="en-US" dirty="0">
                <a:cs typeface="Calibri Light"/>
              </a:rPr>
              <a:t> in response to arsenic</a:t>
            </a:r>
          </a:p>
        </p:txBody>
      </p:sp>
      <p:sp>
        <p:nvSpPr>
          <p:cNvPr id="5" name="Content Placeholder 6">
            <a:extLst>
              <a:ext uri="{FF2B5EF4-FFF2-40B4-BE49-F238E27FC236}">
                <a16:creationId xmlns:a16="http://schemas.microsoft.com/office/drawing/2014/main" id="{B425B903-498A-4E39-8328-61CE8ED0DBA6}"/>
              </a:ext>
            </a:extLst>
          </p:cNvPr>
          <p:cNvSpPr txBox="1">
            <a:spLocks/>
          </p:cNvSpPr>
          <p:nvPr/>
        </p:nvSpPr>
        <p:spPr>
          <a:xfrm>
            <a:off x="794905" y="1739035"/>
            <a:ext cx="10515600" cy="45158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Toxic substances, such as arsenic, have impacts on living organisms</a:t>
            </a:r>
            <a:endParaRPr lang="en-US" i="1">
              <a:ea typeface="+mn-lt"/>
              <a:cs typeface="+mn-lt"/>
            </a:endParaRPr>
          </a:p>
          <a:p>
            <a:r>
              <a:rPr lang="en-US" dirty="0">
                <a:ea typeface="+mn-lt"/>
                <a:cs typeface="+mn-lt"/>
              </a:rPr>
              <a:t>Met4p and Yap1p are major players in the cells' response to arsenic</a:t>
            </a:r>
          </a:p>
          <a:p>
            <a:r>
              <a:rPr lang="en-US" dirty="0">
                <a:ea typeface="+mn-lt"/>
                <a:cs typeface="+mn-lt"/>
              </a:rPr>
              <a:t>Experimental methods reveal the transcriptional regulation of genes</a:t>
            </a:r>
          </a:p>
          <a:p>
            <a:r>
              <a:rPr lang="en-US" dirty="0">
                <a:ea typeface="+mn-lt"/>
                <a:cs typeface="+mn-lt"/>
              </a:rPr>
              <a:t>The stimulation of sulfur assimilation and GSH biosynthesis is important for arsenic tolerance </a:t>
            </a:r>
          </a:p>
          <a:p>
            <a:endParaRPr lang="en-US" dirty="0">
              <a:ea typeface="+mn-lt"/>
              <a:cs typeface="+mn-lt"/>
            </a:endParaRPr>
          </a:p>
        </p:txBody>
      </p:sp>
    </p:spTree>
    <p:extLst>
      <p:ext uri="{BB962C8B-B14F-4D97-AF65-F5344CB8AC3E}">
        <p14:creationId xmlns:p14="http://schemas.microsoft.com/office/powerpoint/2010/main" val="4204667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F696-C0F2-47EB-AE16-1A7AC5317453}"/>
              </a:ext>
            </a:extLst>
          </p:cNvPr>
          <p:cNvSpPr>
            <a:spLocks noGrp="1"/>
          </p:cNvSpPr>
          <p:nvPr>
            <p:ph type="title"/>
          </p:nvPr>
        </p:nvSpPr>
        <p:spPr>
          <a:xfrm>
            <a:off x="3713018" y="200602"/>
            <a:ext cx="4765964" cy="1325563"/>
          </a:xfrm>
        </p:spPr>
        <p:txBody>
          <a:bodyPr/>
          <a:lstStyle/>
          <a:p>
            <a:r>
              <a:rPr lang="en-US" dirty="0">
                <a:cs typeface="Calibri Light"/>
              </a:rPr>
              <a:t>Acknowledgements </a:t>
            </a:r>
          </a:p>
        </p:txBody>
      </p:sp>
      <p:sp>
        <p:nvSpPr>
          <p:cNvPr id="3" name="Content Placeholder 2">
            <a:extLst>
              <a:ext uri="{FF2B5EF4-FFF2-40B4-BE49-F238E27FC236}">
                <a16:creationId xmlns:a16="http://schemas.microsoft.com/office/drawing/2014/main" id="{E7F0514B-32E8-45B0-B419-EDF3EB06968B}"/>
              </a:ext>
            </a:extLst>
          </p:cNvPr>
          <p:cNvSpPr>
            <a:spLocks noGrp="1"/>
          </p:cNvSpPr>
          <p:nvPr>
            <p:ph idx="1"/>
          </p:nvPr>
        </p:nvSpPr>
        <p:spPr/>
        <p:txBody>
          <a:bodyPr vert="horz" lIns="91440" tIns="45720" rIns="91440" bIns="45720" rtlCol="0" anchor="t">
            <a:normAutofit/>
          </a:bodyPr>
          <a:lstStyle/>
          <a:p>
            <a:r>
              <a:rPr lang="en-US" dirty="0">
                <a:cs typeface="Calibri"/>
              </a:rPr>
              <a:t>Loyola Marymount University</a:t>
            </a:r>
          </a:p>
          <a:p>
            <a:r>
              <a:rPr lang="en-US" dirty="0">
                <a:cs typeface="Calibri"/>
              </a:rPr>
              <a:t>Dr. Dahlquist</a:t>
            </a:r>
          </a:p>
          <a:p>
            <a:r>
              <a:rPr lang="en-US" dirty="0">
                <a:cs typeface="Calibri"/>
              </a:rPr>
              <a:t>American Physiological Society</a:t>
            </a:r>
          </a:p>
          <a:p>
            <a:endParaRPr lang="en-US">
              <a:cs typeface="Calibri"/>
            </a:endParaRPr>
          </a:p>
        </p:txBody>
      </p:sp>
      <p:pic>
        <p:nvPicPr>
          <p:cNvPr id="4" name="Picture 4" descr="A picture containing shirt&#10;&#10;Description generated with very high confidence">
            <a:extLst>
              <a:ext uri="{FF2B5EF4-FFF2-40B4-BE49-F238E27FC236}">
                <a16:creationId xmlns:a16="http://schemas.microsoft.com/office/drawing/2014/main" id="{301E921D-686A-4E64-8161-CC6E59668A86}"/>
              </a:ext>
            </a:extLst>
          </p:cNvPr>
          <p:cNvPicPr>
            <a:picLocks noChangeAspect="1"/>
          </p:cNvPicPr>
          <p:nvPr/>
        </p:nvPicPr>
        <p:blipFill>
          <a:blip r:embed="rId2"/>
          <a:stretch>
            <a:fillRect/>
          </a:stretch>
        </p:blipFill>
        <p:spPr>
          <a:xfrm>
            <a:off x="2339439" y="4039227"/>
            <a:ext cx="2743200" cy="1916106"/>
          </a:xfrm>
          <a:prstGeom prst="rect">
            <a:avLst/>
          </a:prstGeom>
        </p:spPr>
      </p:pic>
      <p:sp>
        <p:nvSpPr>
          <p:cNvPr id="6" name="TextBox 5">
            <a:extLst>
              <a:ext uri="{FF2B5EF4-FFF2-40B4-BE49-F238E27FC236}">
                <a16:creationId xmlns:a16="http://schemas.microsoft.com/office/drawing/2014/main" id="{47DD7BB5-D5B0-47FA-A556-55C276AAFBEE}"/>
              </a:ext>
            </a:extLst>
          </p:cNvPr>
          <p:cNvSpPr txBox="1"/>
          <p:nvPr/>
        </p:nvSpPr>
        <p:spPr>
          <a:xfrm>
            <a:off x="2339439" y="5995059"/>
            <a:ext cx="31885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3"/>
              </a:rPr>
              <a:t>https://www.lmu.edu/</a:t>
            </a:r>
            <a:endParaRPr lang="en-US" sz="1200"/>
          </a:p>
        </p:txBody>
      </p:sp>
      <p:pic>
        <p:nvPicPr>
          <p:cNvPr id="5" name="Picture 6" descr="A close up of a sign&#10;&#10;Description generated with very high confidence">
            <a:extLst>
              <a:ext uri="{FF2B5EF4-FFF2-40B4-BE49-F238E27FC236}">
                <a16:creationId xmlns:a16="http://schemas.microsoft.com/office/drawing/2014/main" id="{A1726D5C-0EDD-45BE-97AB-563ABBE2EE82}"/>
              </a:ext>
            </a:extLst>
          </p:cNvPr>
          <p:cNvPicPr>
            <a:picLocks noChangeAspect="1"/>
          </p:cNvPicPr>
          <p:nvPr/>
        </p:nvPicPr>
        <p:blipFill>
          <a:blip r:embed="rId4"/>
          <a:stretch>
            <a:fillRect/>
          </a:stretch>
        </p:blipFill>
        <p:spPr>
          <a:xfrm>
            <a:off x="6708569" y="4037943"/>
            <a:ext cx="3742707" cy="1092853"/>
          </a:xfrm>
          <a:prstGeom prst="rect">
            <a:avLst/>
          </a:prstGeom>
        </p:spPr>
      </p:pic>
      <p:sp>
        <p:nvSpPr>
          <p:cNvPr id="8" name="TextBox 7">
            <a:extLst>
              <a:ext uri="{FF2B5EF4-FFF2-40B4-BE49-F238E27FC236}">
                <a16:creationId xmlns:a16="http://schemas.microsoft.com/office/drawing/2014/main" id="{E5E87237-2441-4DF2-B5CE-A258B9EAA065}"/>
              </a:ext>
            </a:extLst>
          </p:cNvPr>
          <p:cNvSpPr txBox="1"/>
          <p:nvPr/>
        </p:nvSpPr>
        <p:spPr>
          <a:xfrm>
            <a:off x="6602186" y="5131377"/>
            <a:ext cx="40296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ea typeface="+mn-lt"/>
                <a:cs typeface="+mn-lt"/>
                <a:hlinkClick r:id="rId5"/>
              </a:rPr>
              <a:t>https://www.physiology.org/doi/full/10.1152/physiolgenomics.00236.2006</a:t>
            </a:r>
            <a:endParaRPr lang="en-US" sz="1200"/>
          </a:p>
        </p:txBody>
      </p:sp>
    </p:spTree>
    <p:extLst>
      <p:ext uri="{BB962C8B-B14F-4D97-AF65-F5344CB8AC3E}">
        <p14:creationId xmlns:p14="http://schemas.microsoft.com/office/powerpoint/2010/main" val="422108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2EE5A57-C10F-4B5C-8A87-EDDCED510F81}"/>
              </a:ext>
            </a:extLst>
          </p:cNvPr>
          <p:cNvSpPr>
            <a:spLocks noGrp="1"/>
          </p:cNvSpPr>
          <p:nvPr>
            <p:ph idx="1"/>
          </p:nvPr>
        </p:nvSpPr>
        <p:spPr>
          <a:xfrm>
            <a:off x="794905" y="1739035"/>
            <a:ext cx="10515600" cy="4515860"/>
          </a:xfrm>
        </p:spPr>
        <p:txBody>
          <a:bodyPr vert="horz" lIns="91440" tIns="45720" rIns="91440" bIns="45720" rtlCol="0" anchor="t">
            <a:normAutofit/>
          </a:bodyPr>
          <a:lstStyle/>
          <a:p>
            <a:r>
              <a:rPr lang="en-US" dirty="0">
                <a:ea typeface="+mn-lt"/>
                <a:cs typeface="+mn-lt"/>
              </a:rPr>
              <a:t>Toxic substances, such as arsenic, have impacts on living organisms</a:t>
            </a:r>
            <a:endParaRPr lang="en-US" i="1" dirty="0">
              <a:ea typeface="+mn-lt"/>
              <a:cs typeface="+mn-lt"/>
            </a:endParaRPr>
          </a:p>
          <a:p>
            <a:r>
              <a:rPr lang="en-US" dirty="0">
                <a:solidFill>
                  <a:schemeClr val="bg1">
                    <a:lumMod val="75000"/>
                  </a:schemeClr>
                </a:solidFill>
                <a:ea typeface="+mn-lt"/>
                <a:cs typeface="+mn-lt"/>
              </a:rPr>
              <a:t>Met4p and Yap1p are major players in the cells' response to arsenic</a:t>
            </a:r>
          </a:p>
          <a:p>
            <a:r>
              <a:rPr lang="en-US" dirty="0">
                <a:solidFill>
                  <a:schemeClr val="bg1">
                    <a:lumMod val="75000"/>
                  </a:schemeClr>
                </a:solidFill>
                <a:ea typeface="+mn-lt"/>
                <a:cs typeface="+mn-lt"/>
              </a:rPr>
              <a:t>Experimental methods reveal the transcriptional regulation of genes</a:t>
            </a:r>
          </a:p>
          <a:p>
            <a:r>
              <a:rPr lang="en-US" dirty="0">
                <a:solidFill>
                  <a:schemeClr val="bg1">
                    <a:lumMod val="75000"/>
                  </a:schemeClr>
                </a:solidFill>
                <a:ea typeface="+mn-lt"/>
                <a:cs typeface="+mn-lt"/>
              </a:rPr>
              <a:t>The stimulation of sulfur assimilation and GSH biosynthesis is important for arsenic tolerance </a:t>
            </a:r>
          </a:p>
          <a:p>
            <a:endParaRPr lang="en-US" dirty="0">
              <a:ea typeface="+mn-lt"/>
              <a:cs typeface="+mn-lt"/>
            </a:endParaRPr>
          </a:p>
        </p:txBody>
      </p:sp>
      <p:sp>
        <p:nvSpPr>
          <p:cNvPr id="5" name="Title 1">
            <a:extLst>
              <a:ext uri="{FF2B5EF4-FFF2-40B4-BE49-F238E27FC236}">
                <a16:creationId xmlns:a16="http://schemas.microsoft.com/office/drawing/2014/main" id="{53D6895A-2806-4E0E-9324-6B4B67B3669E}"/>
              </a:ext>
            </a:extLst>
          </p:cNvPr>
          <p:cNvSpPr txBox="1">
            <a:spLocks/>
          </p:cNvSpPr>
          <p:nvPr/>
        </p:nvSpPr>
        <p:spPr>
          <a:xfrm>
            <a:off x="375228" y="244392"/>
            <a:ext cx="114443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An overview of </a:t>
            </a:r>
            <a:r>
              <a:rPr lang="en-US" i="1" dirty="0">
                <a:cs typeface="Calibri Light"/>
              </a:rPr>
              <a:t>S.</a:t>
            </a:r>
            <a:r>
              <a:rPr lang="en-US" i="1" dirty="0">
                <a:ea typeface="+mj-lt"/>
                <a:cs typeface="+mj-lt"/>
              </a:rPr>
              <a:t> cerevisiae</a:t>
            </a:r>
            <a:r>
              <a:rPr lang="en-US" dirty="0">
                <a:cs typeface="Calibri Light"/>
              </a:rPr>
              <a:t> in response to arsenic</a:t>
            </a:r>
          </a:p>
        </p:txBody>
      </p:sp>
    </p:spTree>
    <p:extLst>
      <p:ext uri="{BB962C8B-B14F-4D97-AF65-F5344CB8AC3E}">
        <p14:creationId xmlns:p14="http://schemas.microsoft.com/office/powerpoint/2010/main" val="257465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A6CB-8592-4AC4-8CF2-5D26EE594237}"/>
              </a:ext>
            </a:extLst>
          </p:cNvPr>
          <p:cNvSpPr>
            <a:spLocks noGrp="1"/>
          </p:cNvSpPr>
          <p:nvPr>
            <p:ph type="title"/>
          </p:nvPr>
        </p:nvSpPr>
        <p:spPr/>
        <p:txBody>
          <a:bodyPr/>
          <a:lstStyle/>
          <a:p>
            <a:r>
              <a:rPr lang="en-US">
                <a:cs typeface="Calibri Light"/>
              </a:rPr>
              <a:t>Arsenic is toxic, but this toxicity can be used to treat acute cancers</a:t>
            </a:r>
          </a:p>
        </p:txBody>
      </p:sp>
      <p:sp>
        <p:nvSpPr>
          <p:cNvPr id="3" name="Content Placeholder 2">
            <a:extLst>
              <a:ext uri="{FF2B5EF4-FFF2-40B4-BE49-F238E27FC236}">
                <a16:creationId xmlns:a16="http://schemas.microsoft.com/office/drawing/2014/main" id="{CF7E59F4-046A-413F-8195-1369E7572FED}"/>
              </a:ext>
            </a:extLst>
          </p:cNvPr>
          <p:cNvSpPr>
            <a:spLocks noGrp="1"/>
          </p:cNvSpPr>
          <p:nvPr>
            <p:ph idx="1"/>
          </p:nvPr>
        </p:nvSpPr>
        <p:spPr/>
        <p:txBody>
          <a:bodyPr vert="horz" lIns="91440" tIns="45720" rIns="91440" bIns="45720" rtlCol="0" anchor="t">
            <a:normAutofit/>
          </a:bodyPr>
          <a:lstStyle/>
          <a:p>
            <a:r>
              <a:rPr lang="en-US" dirty="0">
                <a:cs typeface="Calibri"/>
              </a:rPr>
              <a:t>In Bangladesh and West Bengal, arsenic </a:t>
            </a:r>
            <a:r>
              <a:rPr lang="en-US">
                <a:cs typeface="Calibri"/>
              </a:rPr>
              <a:t>contaminates drinking water through the earth's geographic supply.</a:t>
            </a:r>
          </a:p>
          <a:p>
            <a:pPr lvl="1"/>
            <a:r>
              <a:rPr lang="en-US">
                <a:cs typeface="Calibri"/>
              </a:rPr>
              <a:t>Chronic exposure to arsenic can cause different medical threats including cardiovascular diseases, neurological disorders, and liver injury.</a:t>
            </a:r>
          </a:p>
          <a:p>
            <a:r>
              <a:rPr lang="en-US">
                <a:cs typeface="Calibri"/>
              </a:rPr>
              <a:t>Despite its harmful consequences, arsenic trioxide is used to treat acute promyelocytic leukemia (blood and bone marrow).</a:t>
            </a:r>
          </a:p>
          <a:p>
            <a:endParaRPr lang="en-US">
              <a:cs typeface="Calibri"/>
            </a:endParaRPr>
          </a:p>
        </p:txBody>
      </p:sp>
    </p:spTree>
    <p:extLst>
      <p:ext uri="{BB962C8B-B14F-4D97-AF65-F5344CB8AC3E}">
        <p14:creationId xmlns:p14="http://schemas.microsoft.com/office/powerpoint/2010/main" val="361143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F58E-2957-4E78-9415-AE2135960945}"/>
              </a:ext>
            </a:extLst>
          </p:cNvPr>
          <p:cNvSpPr>
            <a:spLocks noGrp="1"/>
          </p:cNvSpPr>
          <p:nvPr>
            <p:ph type="title"/>
          </p:nvPr>
        </p:nvSpPr>
        <p:spPr/>
        <p:txBody>
          <a:bodyPr>
            <a:normAutofit/>
          </a:bodyPr>
          <a:lstStyle/>
          <a:p>
            <a:r>
              <a:rPr lang="en-US" i="1" dirty="0">
                <a:ea typeface="+mj-lt"/>
                <a:cs typeface="+mj-lt"/>
              </a:rPr>
              <a:t>Saccharomyces</a:t>
            </a:r>
            <a:r>
              <a:rPr lang="en-US" i="1">
                <a:ea typeface="+mj-lt"/>
                <a:cs typeface="+mj-lt"/>
              </a:rPr>
              <a:t> </a:t>
            </a:r>
            <a:r>
              <a:rPr lang="en-US" i="1" dirty="0">
                <a:ea typeface="+mj-lt"/>
                <a:cs typeface="+mj-lt"/>
              </a:rPr>
              <a:t>cerevisiae</a:t>
            </a:r>
            <a:r>
              <a:rPr lang="en-US" i="1">
                <a:ea typeface="+mj-lt"/>
                <a:cs typeface="+mj-lt"/>
              </a:rPr>
              <a:t> </a:t>
            </a:r>
            <a:r>
              <a:rPr lang="en-US">
                <a:ea typeface="+mj-lt"/>
                <a:cs typeface="+mj-lt"/>
              </a:rPr>
              <a:t>experiences stress from arsenic metalloid</a:t>
            </a:r>
            <a:endParaRPr lang="en-US">
              <a:cs typeface="Calibri Light"/>
            </a:endParaRPr>
          </a:p>
        </p:txBody>
      </p:sp>
      <p:sp>
        <p:nvSpPr>
          <p:cNvPr id="3" name="Content Placeholder 2">
            <a:extLst>
              <a:ext uri="{FF2B5EF4-FFF2-40B4-BE49-F238E27FC236}">
                <a16:creationId xmlns:a16="http://schemas.microsoft.com/office/drawing/2014/main" id="{66B9E5BE-DC03-48AA-860C-5E5F3DF14D5B}"/>
              </a:ext>
            </a:extLst>
          </p:cNvPr>
          <p:cNvSpPr>
            <a:spLocks noGrp="1"/>
          </p:cNvSpPr>
          <p:nvPr>
            <p:ph idx="1"/>
          </p:nvPr>
        </p:nvSpPr>
        <p:spPr/>
        <p:txBody>
          <a:bodyPr vert="horz" lIns="91440" tIns="45720" rIns="91440" bIns="45720" rtlCol="0" anchor="t">
            <a:normAutofit/>
          </a:bodyPr>
          <a:lstStyle/>
          <a:p>
            <a:r>
              <a:rPr lang="en-US" i="1">
                <a:cs typeface="Calibri"/>
              </a:rPr>
              <a:t>Saccharomyces cerevisiae </a:t>
            </a:r>
            <a:r>
              <a:rPr lang="en-US">
                <a:cs typeface="Calibri"/>
              </a:rPr>
              <a:t>can resist arsenic through the regulation of cytosolic redox and glutathione levels.</a:t>
            </a:r>
          </a:p>
          <a:p>
            <a:r>
              <a:rPr lang="en-US">
                <a:cs typeface="Calibri"/>
              </a:rPr>
              <a:t>Certain transcription factors like </a:t>
            </a:r>
            <a:r>
              <a:rPr lang="en-US" dirty="0">
                <a:cs typeface="Calibri"/>
              </a:rPr>
              <a:t>Yap8p,</a:t>
            </a:r>
            <a:r>
              <a:rPr lang="en-US">
                <a:cs typeface="Calibri"/>
              </a:rPr>
              <a:t> </a:t>
            </a:r>
            <a:r>
              <a:rPr lang="en-US" dirty="0">
                <a:cs typeface="Calibri"/>
              </a:rPr>
              <a:t>control the expression of </a:t>
            </a:r>
            <a:r>
              <a:rPr lang="en-US" i="1" dirty="0">
                <a:cs typeface="Calibri"/>
              </a:rPr>
              <a:t>ACR2 </a:t>
            </a:r>
            <a:r>
              <a:rPr lang="en-US" dirty="0">
                <a:cs typeface="Calibri"/>
              </a:rPr>
              <a:t>and </a:t>
            </a:r>
            <a:r>
              <a:rPr lang="en-US" i="1" dirty="0">
                <a:cs typeface="Calibri"/>
              </a:rPr>
              <a:t>ACR3,</a:t>
            </a:r>
            <a:r>
              <a:rPr lang="en-US" i="1">
                <a:cs typeface="Calibri"/>
              </a:rPr>
              <a:t> </a:t>
            </a:r>
            <a:r>
              <a:rPr lang="en-US">
                <a:cs typeface="Calibri"/>
              </a:rPr>
              <a:t>which are genes that possess arsenic-specific detoxification properties.</a:t>
            </a:r>
          </a:p>
          <a:p>
            <a:r>
              <a:rPr lang="en-US">
                <a:cs typeface="Calibri"/>
              </a:rPr>
              <a:t>The glutathione (GSH) biosynthesis pathway is essential for building resistance against oxidative stress and metal toxicity.</a:t>
            </a:r>
          </a:p>
          <a:p>
            <a:pPr marL="0" indent="0">
              <a:buNone/>
            </a:pPr>
            <a:endParaRPr lang="en-US">
              <a:cs typeface="Calibri"/>
            </a:endParaRPr>
          </a:p>
        </p:txBody>
      </p:sp>
    </p:spTree>
    <p:extLst>
      <p:ext uri="{BB962C8B-B14F-4D97-AF65-F5344CB8AC3E}">
        <p14:creationId xmlns:p14="http://schemas.microsoft.com/office/powerpoint/2010/main" val="36092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2EE5A57-C10F-4B5C-8A87-EDDCED510F81}"/>
              </a:ext>
            </a:extLst>
          </p:cNvPr>
          <p:cNvSpPr>
            <a:spLocks noGrp="1"/>
          </p:cNvSpPr>
          <p:nvPr>
            <p:ph idx="1"/>
          </p:nvPr>
        </p:nvSpPr>
        <p:spPr>
          <a:xfrm>
            <a:off x="794905" y="1739035"/>
            <a:ext cx="10515600" cy="4515860"/>
          </a:xfrm>
        </p:spPr>
        <p:txBody>
          <a:bodyPr vert="horz" lIns="91440" tIns="45720" rIns="91440" bIns="45720" rtlCol="0" anchor="t">
            <a:normAutofit/>
          </a:bodyPr>
          <a:lstStyle/>
          <a:p>
            <a:r>
              <a:rPr lang="en-US" dirty="0">
                <a:solidFill>
                  <a:schemeClr val="bg1">
                    <a:lumMod val="75000"/>
                  </a:schemeClr>
                </a:solidFill>
                <a:ea typeface="+mn-lt"/>
                <a:cs typeface="+mn-lt"/>
              </a:rPr>
              <a:t>Toxic substances, such as arsenic, have impacts on living organisms</a:t>
            </a:r>
            <a:endParaRPr lang="en-US" i="1" dirty="0">
              <a:solidFill>
                <a:schemeClr val="bg1">
                  <a:lumMod val="75000"/>
                </a:schemeClr>
              </a:solidFill>
              <a:ea typeface="+mn-lt"/>
              <a:cs typeface="+mn-lt"/>
            </a:endParaRPr>
          </a:p>
          <a:p>
            <a:r>
              <a:rPr lang="en-US" dirty="0">
                <a:ea typeface="+mn-lt"/>
                <a:cs typeface="+mn-lt"/>
              </a:rPr>
              <a:t>Met4p and Yap1p are major players in the cells' response to arsenic</a:t>
            </a:r>
          </a:p>
          <a:p>
            <a:r>
              <a:rPr lang="en-US" dirty="0">
                <a:solidFill>
                  <a:schemeClr val="bg1">
                    <a:lumMod val="75000"/>
                  </a:schemeClr>
                </a:solidFill>
                <a:ea typeface="+mn-lt"/>
                <a:cs typeface="+mn-lt"/>
              </a:rPr>
              <a:t>Experimental methods reveal the transcriptional regulation of genes</a:t>
            </a:r>
          </a:p>
          <a:p>
            <a:r>
              <a:rPr lang="en-US" dirty="0">
                <a:solidFill>
                  <a:schemeClr val="bg1">
                    <a:lumMod val="75000"/>
                  </a:schemeClr>
                </a:solidFill>
                <a:ea typeface="+mn-lt"/>
                <a:cs typeface="+mn-lt"/>
              </a:rPr>
              <a:t>The stimulation of sulfur assimilation and GSH biosynthesis is important for arsenic tolerance </a:t>
            </a:r>
          </a:p>
          <a:p>
            <a:endParaRPr lang="en-US" dirty="0">
              <a:ea typeface="+mn-lt"/>
              <a:cs typeface="+mn-lt"/>
            </a:endParaRPr>
          </a:p>
        </p:txBody>
      </p:sp>
      <p:sp>
        <p:nvSpPr>
          <p:cNvPr id="9" name="Title 1">
            <a:extLst>
              <a:ext uri="{FF2B5EF4-FFF2-40B4-BE49-F238E27FC236}">
                <a16:creationId xmlns:a16="http://schemas.microsoft.com/office/drawing/2014/main" id="{0E0CC8FE-903D-4CAE-A83C-D01E03A97013}"/>
              </a:ext>
            </a:extLst>
          </p:cNvPr>
          <p:cNvSpPr txBox="1">
            <a:spLocks/>
          </p:cNvSpPr>
          <p:nvPr/>
        </p:nvSpPr>
        <p:spPr>
          <a:xfrm>
            <a:off x="375228" y="244392"/>
            <a:ext cx="114443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An overview of </a:t>
            </a:r>
            <a:r>
              <a:rPr lang="en-US" i="1" dirty="0">
                <a:cs typeface="Calibri Light"/>
              </a:rPr>
              <a:t>S.</a:t>
            </a:r>
            <a:r>
              <a:rPr lang="en-US" i="1" dirty="0">
                <a:ea typeface="+mj-lt"/>
                <a:cs typeface="+mj-lt"/>
              </a:rPr>
              <a:t> cerevisiae</a:t>
            </a:r>
            <a:r>
              <a:rPr lang="en-US" dirty="0">
                <a:cs typeface="Calibri Light"/>
              </a:rPr>
              <a:t> in response to arsenic</a:t>
            </a:r>
          </a:p>
        </p:txBody>
      </p:sp>
    </p:spTree>
    <p:extLst>
      <p:ext uri="{BB962C8B-B14F-4D97-AF65-F5344CB8AC3E}">
        <p14:creationId xmlns:p14="http://schemas.microsoft.com/office/powerpoint/2010/main" val="261843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5435A-EC0C-498A-BD78-17026A786318}"/>
              </a:ext>
            </a:extLst>
          </p:cNvPr>
          <p:cNvSpPr>
            <a:spLocks noGrp="1"/>
          </p:cNvSpPr>
          <p:nvPr>
            <p:ph type="title"/>
          </p:nvPr>
        </p:nvSpPr>
        <p:spPr>
          <a:xfrm>
            <a:off x="4145973" y="417080"/>
            <a:ext cx="3908714" cy="1325563"/>
          </a:xfrm>
        </p:spPr>
        <p:txBody>
          <a:bodyPr/>
          <a:lstStyle/>
          <a:p>
            <a:r>
              <a:rPr lang="en-US" u="sng">
                <a:cs typeface="Calibri Light"/>
              </a:rPr>
              <a:t>Met4p &amp; Yap1p</a:t>
            </a:r>
          </a:p>
        </p:txBody>
      </p:sp>
      <p:sp>
        <p:nvSpPr>
          <p:cNvPr id="3" name="Content Placeholder 2">
            <a:extLst>
              <a:ext uri="{FF2B5EF4-FFF2-40B4-BE49-F238E27FC236}">
                <a16:creationId xmlns:a16="http://schemas.microsoft.com/office/drawing/2014/main" id="{76DEDF8C-A9A0-4F34-BE7D-6A3E52940850}"/>
              </a:ext>
            </a:extLst>
          </p:cNvPr>
          <p:cNvSpPr>
            <a:spLocks noGrp="1"/>
          </p:cNvSpPr>
          <p:nvPr>
            <p:ph idx="1"/>
          </p:nvPr>
        </p:nvSpPr>
        <p:spPr/>
        <p:txBody>
          <a:bodyPr vert="horz" lIns="91440" tIns="45720" rIns="91440" bIns="45720" rtlCol="0" anchor="t">
            <a:normAutofit/>
          </a:bodyPr>
          <a:lstStyle/>
          <a:p>
            <a:r>
              <a:rPr lang="en-US">
                <a:cs typeface="Calibri"/>
              </a:rPr>
              <a:t>Met4p plays a role in cadmium tolerance. It controls sulfur assimilation and GSH biosynthesis. Met4p plays a role in AS(III) tolerance but its role in cadmium tolerance is more important</a:t>
            </a:r>
          </a:p>
          <a:p>
            <a:r>
              <a:rPr lang="en-US">
                <a:cs typeface="Calibri"/>
              </a:rPr>
              <a:t>Yap1p controls transcription of genes encoding proteins. It contributes to YCF1 and ACR3</a:t>
            </a:r>
          </a:p>
          <a:p>
            <a:pPr lvl="1"/>
            <a:r>
              <a:rPr lang="en-US">
                <a:cs typeface="Calibri"/>
              </a:rPr>
              <a:t>Acr3 sequesters glutathione-conjugated As(III) in a vacuole and Ycf1p transports it as well as helps in reducing As(III) influx </a:t>
            </a:r>
          </a:p>
        </p:txBody>
      </p:sp>
    </p:spTree>
    <p:extLst>
      <p:ext uri="{BB962C8B-B14F-4D97-AF65-F5344CB8AC3E}">
        <p14:creationId xmlns:p14="http://schemas.microsoft.com/office/powerpoint/2010/main" val="92225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2EE5A57-C10F-4B5C-8A87-EDDCED510F81}"/>
              </a:ext>
            </a:extLst>
          </p:cNvPr>
          <p:cNvSpPr>
            <a:spLocks noGrp="1"/>
          </p:cNvSpPr>
          <p:nvPr>
            <p:ph idx="1"/>
          </p:nvPr>
        </p:nvSpPr>
        <p:spPr>
          <a:xfrm>
            <a:off x="794905" y="1739035"/>
            <a:ext cx="10515600" cy="4515860"/>
          </a:xfrm>
        </p:spPr>
        <p:txBody>
          <a:bodyPr vert="horz" lIns="91440" tIns="45720" rIns="91440" bIns="45720" rtlCol="0" anchor="t">
            <a:normAutofit/>
          </a:bodyPr>
          <a:lstStyle/>
          <a:p>
            <a:r>
              <a:rPr lang="en-US" dirty="0">
                <a:solidFill>
                  <a:schemeClr val="bg1">
                    <a:lumMod val="75000"/>
                  </a:schemeClr>
                </a:solidFill>
                <a:ea typeface="+mn-lt"/>
                <a:cs typeface="+mn-lt"/>
              </a:rPr>
              <a:t>Toxic substances, such as arsenic, have impacts on living organisms</a:t>
            </a:r>
            <a:endParaRPr lang="en-US" i="1">
              <a:solidFill>
                <a:schemeClr val="bg1">
                  <a:lumMod val="75000"/>
                </a:schemeClr>
              </a:solidFill>
              <a:ea typeface="+mn-lt"/>
              <a:cs typeface="+mn-lt"/>
            </a:endParaRPr>
          </a:p>
          <a:p>
            <a:r>
              <a:rPr lang="en-US" dirty="0">
                <a:solidFill>
                  <a:schemeClr val="bg1">
                    <a:lumMod val="75000"/>
                  </a:schemeClr>
                </a:solidFill>
                <a:ea typeface="+mn-lt"/>
                <a:cs typeface="+mn-lt"/>
              </a:rPr>
              <a:t>Met4p and Yap1p are major players in the cells' response to arsenic</a:t>
            </a:r>
          </a:p>
          <a:p>
            <a:r>
              <a:rPr lang="en-US" dirty="0">
                <a:ea typeface="+mn-lt"/>
                <a:cs typeface="+mn-lt"/>
              </a:rPr>
              <a:t>Experimental methods reveal the transcriptional regulation of genes</a:t>
            </a:r>
          </a:p>
          <a:p>
            <a:r>
              <a:rPr lang="en-US" dirty="0">
                <a:solidFill>
                  <a:schemeClr val="bg1">
                    <a:lumMod val="75000"/>
                  </a:schemeClr>
                </a:solidFill>
                <a:ea typeface="+mn-lt"/>
                <a:cs typeface="+mn-lt"/>
              </a:rPr>
              <a:t>The stimulation of sulfur assimilation and GSH biosynthesis is important for arsenic tolerance </a:t>
            </a:r>
          </a:p>
          <a:p>
            <a:endParaRPr lang="en-US" dirty="0">
              <a:ea typeface="+mn-lt"/>
              <a:cs typeface="+mn-lt"/>
            </a:endParaRPr>
          </a:p>
        </p:txBody>
      </p:sp>
      <p:sp>
        <p:nvSpPr>
          <p:cNvPr id="5" name="Title 1">
            <a:extLst>
              <a:ext uri="{FF2B5EF4-FFF2-40B4-BE49-F238E27FC236}">
                <a16:creationId xmlns:a16="http://schemas.microsoft.com/office/drawing/2014/main" id="{E9457AC0-DA31-46A8-AC26-0A444E4FA5F1}"/>
              </a:ext>
            </a:extLst>
          </p:cNvPr>
          <p:cNvSpPr>
            <a:spLocks noGrp="1"/>
          </p:cNvSpPr>
          <p:nvPr>
            <p:ph type="title"/>
          </p:nvPr>
        </p:nvSpPr>
        <p:spPr>
          <a:xfrm>
            <a:off x="375228" y="244392"/>
            <a:ext cx="11444349" cy="1325563"/>
          </a:xfrm>
        </p:spPr>
        <p:txBody>
          <a:bodyPr/>
          <a:lstStyle/>
          <a:p>
            <a:r>
              <a:rPr lang="en-US" dirty="0">
                <a:cs typeface="Calibri Light"/>
              </a:rPr>
              <a:t>An overview of </a:t>
            </a:r>
            <a:r>
              <a:rPr lang="en-US" i="1" dirty="0">
                <a:cs typeface="Calibri Light"/>
              </a:rPr>
              <a:t>S.</a:t>
            </a:r>
            <a:r>
              <a:rPr lang="en-US" i="1" dirty="0">
                <a:ea typeface="+mj-lt"/>
                <a:cs typeface="+mj-lt"/>
              </a:rPr>
              <a:t> cerevisiae</a:t>
            </a:r>
            <a:r>
              <a:rPr lang="en-US" dirty="0">
                <a:cs typeface="Calibri Light"/>
              </a:rPr>
              <a:t> in response to arsenic</a:t>
            </a:r>
          </a:p>
        </p:txBody>
      </p:sp>
    </p:spTree>
    <p:extLst>
      <p:ext uri="{BB962C8B-B14F-4D97-AF65-F5344CB8AC3E}">
        <p14:creationId xmlns:p14="http://schemas.microsoft.com/office/powerpoint/2010/main" val="298414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D2F272-FC86-4850-8B23-E5FA4E263F67}"/>
              </a:ext>
            </a:extLst>
          </p:cNvPr>
          <p:cNvSpPr txBox="1"/>
          <p:nvPr/>
        </p:nvSpPr>
        <p:spPr>
          <a:xfrm>
            <a:off x="9019041" y="819176"/>
            <a:ext cx="290223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Figure 1</a:t>
            </a:r>
            <a:r>
              <a:rPr lang="en-US"/>
              <a:t>: This figure gives us the flow chart extracellular sulfate must go through in order to become assimilated and ultimately assist in the Glutathione biosynthesis pathway. Sulfate must be converted to sulfide, which will enter the Methyl cycle and the glutathione biosynthesis pathway before it finishes as GSH2, or glutathione.</a:t>
            </a:r>
          </a:p>
          <a:p>
            <a:endParaRPr lang="en-US">
              <a:cs typeface="Calibri"/>
            </a:endParaRPr>
          </a:p>
        </p:txBody>
      </p:sp>
      <p:pic>
        <p:nvPicPr>
          <p:cNvPr id="4" name="Picture 4" descr="A close up of text on a white background&#10;&#10;Description generated with very high confidence">
            <a:extLst>
              <a:ext uri="{FF2B5EF4-FFF2-40B4-BE49-F238E27FC236}">
                <a16:creationId xmlns:a16="http://schemas.microsoft.com/office/drawing/2014/main" id="{A606BB85-EE33-4D1D-BC1A-CA2D84FB3DD4}"/>
              </a:ext>
            </a:extLst>
          </p:cNvPr>
          <p:cNvPicPr>
            <a:picLocks noChangeAspect="1"/>
          </p:cNvPicPr>
          <p:nvPr/>
        </p:nvPicPr>
        <p:blipFill>
          <a:blip r:embed="rId2"/>
          <a:stretch>
            <a:fillRect/>
          </a:stretch>
        </p:blipFill>
        <p:spPr>
          <a:xfrm>
            <a:off x="2926250" y="225232"/>
            <a:ext cx="6094103" cy="6147766"/>
          </a:xfrm>
          <a:prstGeom prst="rect">
            <a:avLst/>
          </a:prstGeom>
        </p:spPr>
      </p:pic>
    </p:spTree>
    <p:extLst>
      <p:ext uri="{BB962C8B-B14F-4D97-AF65-F5344CB8AC3E}">
        <p14:creationId xmlns:p14="http://schemas.microsoft.com/office/powerpoint/2010/main" val="39802926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1</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Thorsen, M., Lagniel, G., Kristiansson, E., Junot, C., Nerman, O., Labarre, J., &amp; Tamás, M. J. (2007). Quantitative transcriptome, proteome, and sulfur metabolite profiling of the Saccharomyces cerevisiae response to arsenite. Physiological genomics, 30(1), 35-43. DOI: 10.1152/physiolgenomics.00236.2006</vt:lpstr>
      <vt:lpstr>An overview of S. cerevisiae in response to arsenic</vt:lpstr>
      <vt:lpstr>PowerPoint Presentation</vt:lpstr>
      <vt:lpstr>Arsenic is toxic, but this toxicity can be used to treat acute cancers</vt:lpstr>
      <vt:lpstr>Saccharomyces cerevisiae experiences stress from arsenic metalloid</vt:lpstr>
      <vt:lpstr>PowerPoint Presentation</vt:lpstr>
      <vt:lpstr>Met4p &amp; Yap1p</vt:lpstr>
      <vt:lpstr>An overview of S. cerevisiae in response to arsenic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overview of S. cerevisiae in response to arsenic</vt:lpstr>
      <vt:lpstr>Stimulation of the sulfur assimilation/GSH biosynthesis pathways is important for cellular arsenic tolerance acquisition </vt:lpstr>
      <vt:lpstr>Source used for this presentation</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794</cp:revision>
  <dcterms:created xsi:type="dcterms:W3CDTF">2019-11-14T03:24:51Z</dcterms:created>
  <dcterms:modified xsi:type="dcterms:W3CDTF">2019-11-14T08:00:09Z</dcterms:modified>
</cp:coreProperties>
</file>