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86" r:id="rId6"/>
    <p:sldId id="284" r:id="rId7"/>
    <p:sldId id="285" r:id="rId8"/>
    <p:sldId id="260" r:id="rId9"/>
    <p:sldId id="271" r:id="rId10"/>
    <p:sldId id="279" r:id="rId11"/>
    <p:sldId id="275" r:id="rId12"/>
    <p:sldId id="290" r:id="rId13"/>
    <p:sldId id="293" r:id="rId14"/>
    <p:sldId id="280" r:id="rId15"/>
    <p:sldId id="263" r:id="rId16"/>
    <p:sldId id="283" r:id="rId17"/>
    <p:sldId id="264" r:id="rId18"/>
    <p:sldId id="265" r:id="rId19"/>
    <p:sldId id="288" r:id="rId20"/>
    <p:sldId id="289" r:id="rId21"/>
    <p:sldId id="292" r:id="rId22"/>
    <p:sldId id="291" r:id="rId23"/>
    <p:sldId id="287" r:id="rId24"/>
    <p:sldId id="266" r:id="rId25"/>
    <p:sldId id="267" r:id="rId26"/>
    <p:sldId id="268" r:id="rId27"/>
    <p:sldId id="269" r:id="rId28"/>
  </p:sldIdLst>
  <p:sldSz cx="12192000" cy="6858000"/>
  <p:notesSz cx="6858000" cy="1733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7D7C1B-7AC8-4C69-9AF2-842C8BE8568D}" v="12" dt="2019-12-10T01:31:43.520"/>
    <p1510:client id="{362E2FBF-C63A-4F3D-8465-158280045592}" v="3187" dt="2019-12-09T00:22:01.168"/>
    <p1510:client id="{59ADAE8E-CFA8-4014-B80E-D8059D617F66}" v="210" dt="2019-12-10T19:18:51.705"/>
    <p1510:client id="{6AE0E35A-C8C7-4E88-817F-C2C5CB3E28E5}" v="258" dt="2019-12-08T22:51:57.031"/>
    <p1510:client id="{7E5F9AEC-EF68-41D1-A8B8-A73D45F6A0C4}" v="723" dt="2019-12-10T19:51:44.905"/>
    <p1510:client id="{87AD4E7C-271C-54D9-6E62-D08DBFD38030}" v="254" dt="2019-12-10T19:51:05.142"/>
    <p1510:client id="{A8BB5262-47C1-033B-8A00-35F3265B3095}" v="1331" dt="2019-12-10T19:54:21.154"/>
    <p1510:client id="{ACC4AA11-65CE-91B2-4696-E4CB7F9CE6CA}" v="3592" dt="2019-12-10T19:54:57.247"/>
    <p1510:client id="{B5D3BA16-5264-F540-00D6-9FA43F9B1930}" v="11" dt="2019-12-09T00:20:53.627"/>
    <p1510:client id="{EA060C96-0775-88ED-FA8A-49C79011C231}" v="1041" dt="2019-12-10T07:12:31.753"/>
    <p1510:client id="{F03D20BF-EE5D-A639-BD06-AE3CE5FEAFF3}" v="9" dt="2019-12-09T04:18:59.100"/>
    <p1510:client id="{F8297D8E-5E4A-FEF1-8D4C-BAE846CDBCE7}" v="1051" dt="2019-12-10T19:28:25.2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6AD8D7-9D8B-4EDC-8951-757704785052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8AD326-0A51-4525-8B77-0DC5A6AAF7A4}">
      <dgm:prSet phldrT="[Text]" phldr="0"/>
      <dgm:spPr/>
      <dgm:t>
        <a:bodyPr/>
        <a:lstStyle/>
        <a:p>
          <a:pPr rtl="0"/>
          <a:r>
            <a:rPr lang="en-US" b="1" i="0" u="none" strike="noStrike" cap="none" baseline="0" noProof="0" dirty="0">
              <a:solidFill>
                <a:schemeClr val="bg1"/>
              </a:solidFill>
              <a:latin typeface="Arial"/>
              <a:cs typeface="Calibri Light"/>
            </a:rPr>
            <a:t>ANOVA Tests</a:t>
          </a:r>
        </a:p>
      </dgm:t>
    </dgm:pt>
    <dgm:pt modelId="{811189E6-C244-48F3-87E7-E53CF5885496}" type="parTrans" cxnId="{FA4E78CA-01B3-41CC-AA8A-24AB60C47660}">
      <dgm:prSet/>
      <dgm:spPr/>
      <dgm:t>
        <a:bodyPr/>
        <a:lstStyle/>
        <a:p>
          <a:endParaRPr lang="en-US"/>
        </a:p>
      </dgm:t>
    </dgm:pt>
    <dgm:pt modelId="{77E21B99-914C-4AAD-9FC6-A15BD620650C}" type="sibTrans" cxnId="{FA4E78CA-01B3-41CC-AA8A-24AB60C47660}">
      <dgm:prSet/>
      <dgm:spPr/>
      <dgm:t>
        <a:bodyPr/>
        <a:lstStyle/>
        <a:p>
          <a:endParaRPr lang="en-US"/>
        </a:p>
      </dgm:t>
    </dgm:pt>
    <dgm:pt modelId="{E4993FE4-39D3-4AA0-A904-23EC6851E213}">
      <dgm:prSet phldrT="[Text]" phldr="0"/>
      <dgm:spPr/>
      <dgm:t>
        <a:bodyPr/>
        <a:lstStyle/>
        <a:p>
          <a:pPr rtl="0"/>
          <a:r>
            <a:rPr lang="en-US" b="1" dirty="0">
              <a:solidFill>
                <a:schemeClr val="bg1"/>
              </a:solidFill>
              <a:latin typeface="Arial"/>
              <a:cs typeface="Arial"/>
            </a:rPr>
            <a:t> Gene List and GO List for each significant profile</a:t>
          </a:r>
        </a:p>
      </dgm:t>
    </dgm:pt>
    <dgm:pt modelId="{CA958F71-A3DC-4B65-B61E-D7B62AEB68C3}" type="parTrans" cxnId="{54CE4169-332F-4EDC-9E29-5497D6B3EF05}">
      <dgm:prSet/>
      <dgm:spPr/>
      <dgm:t>
        <a:bodyPr/>
        <a:lstStyle/>
        <a:p>
          <a:endParaRPr lang="en-US"/>
        </a:p>
      </dgm:t>
    </dgm:pt>
    <dgm:pt modelId="{3954FCEE-017C-4CFF-B5BB-2EC7DFFAD029}" type="sibTrans" cxnId="{54CE4169-332F-4EDC-9E29-5497D6B3EF05}">
      <dgm:prSet/>
      <dgm:spPr/>
      <dgm:t>
        <a:bodyPr/>
        <a:lstStyle/>
        <a:p>
          <a:endParaRPr lang="en-US"/>
        </a:p>
      </dgm:t>
    </dgm:pt>
    <dgm:pt modelId="{AE642C41-F5C6-4E0B-9E0B-A3A25171DCA2}">
      <dgm:prSet phldrT="[Text]" phldr="0"/>
      <dgm:spPr/>
      <dgm:t>
        <a:bodyPr/>
        <a:lstStyle/>
        <a:p>
          <a:pPr rtl="0"/>
          <a:r>
            <a:rPr lang="en-US" b="1" dirty="0">
              <a:solidFill>
                <a:schemeClr val="bg1"/>
              </a:solidFill>
              <a:latin typeface="Arial"/>
              <a:cs typeface="Arial"/>
            </a:rPr>
            <a:t>YEASTRACT and "Rank by TF," visualized in </a:t>
          </a:r>
          <a:r>
            <a:rPr lang="en-US" b="1" dirty="0" err="1">
              <a:solidFill>
                <a:schemeClr val="bg1"/>
              </a:solidFill>
              <a:latin typeface="Arial"/>
              <a:cs typeface="Arial"/>
            </a:rPr>
            <a:t>GRNsight</a:t>
          </a:r>
          <a:endParaRPr lang="en-US" b="1" dirty="0">
            <a:solidFill>
              <a:schemeClr val="bg1"/>
            </a:solidFill>
            <a:latin typeface="Arial"/>
            <a:cs typeface="Arial"/>
          </a:endParaRPr>
        </a:p>
      </dgm:t>
    </dgm:pt>
    <dgm:pt modelId="{92190934-3A22-4425-8F04-01E386FC5158}" type="parTrans" cxnId="{F62EA567-D03E-4E48-93F2-BF5C65DD2681}">
      <dgm:prSet/>
      <dgm:spPr/>
      <dgm:t>
        <a:bodyPr/>
        <a:lstStyle/>
        <a:p>
          <a:endParaRPr lang="en-US"/>
        </a:p>
      </dgm:t>
    </dgm:pt>
    <dgm:pt modelId="{A3D4F2ED-EDBD-42D8-90FC-D86288DDDB9F}" type="sibTrans" cxnId="{F62EA567-D03E-4E48-93F2-BF5C65DD2681}">
      <dgm:prSet/>
      <dgm:spPr/>
      <dgm:t>
        <a:bodyPr/>
        <a:lstStyle/>
        <a:p>
          <a:endParaRPr lang="en-US"/>
        </a:p>
      </dgm:t>
    </dgm:pt>
    <dgm:pt modelId="{AC94FE3A-72B4-4E7C-A614-E40842B91B42}">
      <dgm:prSet phldrT="[Text]" phldr="0"/>
      <dgm:spPr/>
      <dgm:t>
        <a:bodyPr/>
        <a:lstStyle/>
        <a:p>
          <a:pPr rtl="0"/>
          <a:r>
            <a:rPr lang="en-US" b="1" dirty="0">
              <a:solidFill>
                <a:schemeClr val="bg1"/>
              </a:solidFill>
              <a:latin typeface="Arial"/>
              <a:cs typeface="Arial"/>
            </a:rPr>
            <a:t>Create network, build </a:t>
          </a:r>
          <a:r>
            <a:rPr lang="en-US" b="1" dirty="0" err="1">
              <a:solidFill>
                <a:schemeClr val="bg1"/>
              </a:solidFill>
              <a:latin typeface="Arial"/>
              <a:cs typeface="Arial"/>
            </a:rPr>
            <a:t>GRNmap</a:t>
          </a:r>
          <a:r>
            <a:rPr lang="en-US" b="1" dirty="0">
              <a:solidFill>
                <a:schemeClr val="bg1"/>
              </a:solidFill>
              <a:latin typeface="Arial"/>
              <a:cs typeface="Arial"/>
            </a:rPr>
            <a:t> Input Workbook</a:t>
          </a:r>
        </a:p>
      </dgm:t>
    </dgm:pt>
    <dgm:pt modelId="{62ED46EB-1199-4AA7-950D-0075F1D8674E}" type="parTrans" cxnId="{2119FF4F-6630-4216-9C42-BB57E48668DB}">
      <dgm:prSet/>
      <dgm:spPr/>
      <dgm:t>
        <a:bodyPr/>
        <a:lstStyle/>
        <a:p>
          <a:endParaRPr lang="en-US"/>
        </a:p>
      </dgm:t>
    </dgm:pt>
    <dgm:pt modelId="{4D460D3A-9175-46D0-AEAE-CB8C91B269DD}" type="sibTrans" cxnId="{2119FF4F-6630-4216-9C42-BB57E48668DB}">
      <dgm:prSet/>
      <dgm:spPr/>
      <dgm:t>
        <a:bodyPr/>
        <a:lstStyle/>
        <a:p>
          <a:endParaRPr lang="en-US"/>
        </a:p>
      </dgm:t>
    </dgm:pt>
    <dgm:pt modelId="{F06E4A17-2758-4B9A-9544-CB5D2E01179F}">
      <dgm:prSet phldrT="[Text]" phldr="0"/>
      <dgm:spPr/>
      <dgm:t>
        <a:bodyPr/>
        <a:lstStyle/>
        <a:p>
          <a:pPr rtl="0"/>
          <a:r>
            <a:rPr lang="en-US" b="1" dirty="0">
              <a:solidFill>
                <a:schemeClr val="bg1"/>
              </a:solidFill>
              <a:latin typeface="Arial"/>
              <a:cs typeface="Arial"/>
            </a:rPr>
            <a:t>Export </a:t>
          </a:r>
          <a:r>
            <a:rPr lang="en-US" b="1" dirty="0" err="1">
              <a:solidFill>
                <a:schemeClr val="bg1"/>
              </a:solidFill>
              <a:latin typeface="Arial"/>
              <a:cs typeface="Arial"/>
            </a:rPr>
            <a:t>GRNmap</a:t>
          </a:r>
          <a:r>
            <a:rPr lang="en-US" b="1" dirty="0">
              <a:solidFill>
                <a:schemeClr val="bg1"/>
              </a:solidFill>
              <a:latin typeface="Arial"/>
              <a:cs typeface="Arial"/>
            </a:rPr>
            <a:t> Output Workbook</a:t>
          </a:r>
        </a:p>
      </dgm:t>
    </dgm:pt>
    <dgm:pt modelId="{6927BB2C-DD83-40F9-98CC-827E99EF7984}" type="parTrans" cxnId="{931C32BF-48C1-46B0-9F86-4CFE262110EA}">
      <dgm:prSet/>
      <dgm:spPr/>
      <dgm:t>
        <a:bodyPr/>
        <a:lstStyle/>
        <a:p>
          <a:endParaRPr lang="en-US"/>
        </a:p>
      </dgm:t>
    </dgm:pt>
    <dgm:pt modelId="{6F968ED8-3C8E-4308-A576-4FD15E8FB283}" type="sibTrans" cxnId="{931C32BF-48C1-46B0-9F86-4CFE262110EA}">
      <dgm:prSet/>
      <dgm:spPr/>
      <dgm:t>
        <a:bodyPr/>
        <a:lstStyle/>
        <a:p>
          <a:endParaRPr lang="en-US"/>
        </a:p>
      </dgm:t>
    </dgm:pt>
    <dgm:pt modelId="{65B99900-583D-47D6-A71A-D2CA9BA808FE}">
      <dgm:prSet phldr="0"/>
      <dgm:spPr/>
      <dgm:t>
        <a:bodyPr/>
        <a:lstStyle/>
        <a:p>
          <a:pPr rtl="0"/>
          <a:r>
            <a:rPr lang="en-US" b="1" dirty="0">
              <a:solidFill>
                <a:schemeClr val="bg1"/>
              </a:solidFill>
              <a:latin typeface="Arial"/>
              <a:cs typeface="Arial"/>
            </a:rPr>
            <a:t>Import and Run </a:t>
          </a:r>
          <a:r>
            <a:rPr lang="en-US" b="1" dirty="0" err="1">
              <a:solidFill>
                <a:schemeClr val="bg1"/>
              </a:solidFill>
              <a:latin typeface="Arial"/>
              <a:cs typeface="Arial"/>
            </a:rPr>
            <a:t>GRNmap</a:t>
          </a:r>
          <a:r>
            <a:rPr lang="en-US" b="1" dirty="0">
              <a:solidFill>
                <a:schemeClr val="bg1"/>
              </a:solidFill>
              <a:latin typeface="Arial"/>
              <a:cs typeface="Arial"/>
            </a:rPr>
            <a:t> using Input Workbook</a:t>
          </a:r>
        </a:p>
      </dgm:t>
    </dgm:pt>
    <dgm:pt modelId="{27CB8B02-D0CB-492B-A298-1A27936ADB21}" type="parTrans" cxnId="{2CA57C11-FDA7-4487-A460-9E319CAA60F5}">
      <dgm:prSet/>
      <dgm:spPr/>
    </dgm:pt>
    <dgm:pt modelId="{0BF391BE-97C5-446E-BD09-C991FB248C0D}" type="sibTrans" cxnId="{2CA57C11-FDA7-4487-A460-9E319CAA60F5}">
      <dgm:prSet/>
      <dgm:spPr/>
      <dgm:t>
        <a:bodyPr/>
        <a:lstStyle/>
        <a:p>
          <a:endParaRPr lang="en-US"/>
        </a:p>
      </dgm:t>
    </dgm:pt>
    <dgm:pt modelId="{57DB4486-DC6A-4684-8360-E9431C03FC7C}">
      <dgm:prSet phldr="0"/>
      <dgm:spPr/>
      <dgm:t>
        <a:bodyPr/>
        <a:lstStyle/>
        <a:p>
          <a:pPr rtl="0"/>
          <a:r>
            <a:rPr lang="en-US" b="1" dirty="0">
              <a:solidFill>
                <a:schemeClr val="bg1"/>
              </a:solidFill>
              <a:latin typeface="Arial"/>
              <a:cs typeface="Arial"/>
            </a:rPr>
            <a:t>Create MS Access Database</a:t>
          </a:r>
        </a:p>
      </dgm:t>
    </dgm:pt>
    <dgm:pt modelId="{2D7055D1-3262-4FF1-9FBC-62E5FB3BBFCD}" type="parTrans" cxnId="{F6269CBC-656E-4926-AD49-168AB791FF43}">
      <dgm:prSet/>
      <dgm:spPr/>
    </dgm:pt>
    <dgm:pt modelId="{C2DFCF76-3FA5-4352-9B30-529B2898ECA2}" type="sibTrans" cxnId="{F6269CBC-656E-4926-AD49-168AB791FF43}">
      <dgm:prSet/>
      <dgm:spPr/>
      <dgm:t>
        <a:bodyPr/>
        <a:lstStyle/>
        <a:p>
          <a:endParaRPr lang="en-US"/>
        </a:p>
      </dgm:t>
    </dgm:pt>
    <dgm:pt modelId="{EB4F55AE-B659-4198-BA01-F37085208F37}">
      <dgm:prSet phldr="0"/>
      <dgm:spPr/>
      <dgm:t>
        <a:bodyPr/>
        <a:lstStyle/>
        <a:p>
          <a:pPr rtl="0"/>
          <a:r>
            <a:rPr lang="en-US" b="1" dirty="0">
              <a:solidFill>
                <a:schemeClr val="bg1"/>
              </a:solidFill>
              <a:latin typeface="Arial"/>
              <a:cs typeface="Arial"/>
            </a:rPr>
            <a:t>Retrieve original</a:t>
          </a:r>
          <a:r>
            <a:rPr lang="en-US" b="1" i="0" u="none" strike="noStrike" cap="none" baseline="0" noProof="0" dirty="0">
              <a:solidFill>
                <a:schemeClr val="bg1"/>
              </a:solidFill>
              <a:latin typeface="Arial"/>
              <a:cs typeface="Arial"/>
            </a:rPr>
            <a:t> microarray dataset (Kitagawa et al. 2002)</a:t>
          </a:r>
        </a:p>
      </dgm:t>
    </dgm:pt>
    <dgm:pt modelId="{8D271525-6C64-4264-8F27-6A24986B99A3}" type="parTrans" cxnId="{9CAC8148-5F64-4567-AE45-19841DC08FBC}">
      <dgm:prSet/>
      <dgm:spPr/>
    </dgm:pt>
    <dgm:pt modelId="{137730D6-C970-4736-8CE4-82B8C1AAA17E}" type="sibTrans" cxnId="{9CAC8148-5F64-4567-AE45-19841DC08FBC}">
      <dgm:prSet/>
      <dgm:spPr/>
      <dgm:t>
        <a:bodyPr/>
        <a:lstStyle/>
        <a:p>
          <a:endParaRPr lang="en-US"/>
        </a:p>
      </dgm:t>
    </dgm:pt>
    <dgm:pt modelId="{9AFDFAB6-C0F9-4276-AB11-6B332CDAFF4C}">
      <dgm:prSet phldr="0"/>
      <dgm:spPr/>
      <dgm:t>
        <a:bodyPr/>
        <a:lstStyle/>
        <a:p>
          <a:r>
            <a:rPr lang="en-US" b="1" i="0" u="none" strike="noStrike" cap="none" baseline="0" noProof="0" dirty="0">
              <a:solidFill>
                <a:schemeClr val="bg1"/>
              </a:solidFill>
              <a:latin typeface="Arial"/>
              <a:cs typeface="Calibri Light"/>
            </a:rPr>
            <a:t>STEM </a:t>
          </a:r>
          <a:r>
            <a:rPr lang="en-US" b="1" i="0" u="none" strike="noStrike" cap="none" baseline="0" noProof="0" dirty="0">
              <a:latin typeface="Arial"/>
              <a:cs typeface="Calibri Light"/>
            </a:rPr>
            <a:t>analysis</a:t>
          </a:r>
          <a:endParaRPr lang="en-US" dirty="0"/>
        </a:p>
      </dgm:t>
    </dgm:pt>
    <dgm:pt modelId="{0512C770-9571-47B2-9D53-8D642629BF96}" type="parTrans" cxnId="{AC7CF149-08DD-40C7-8C83-382C36E75146}">
      <dgm:prSet/>
      <dgm:spPr/>
    </dgm:pt>
    <dgm:pt modelId="{E488FFD0-C0DA-4BBA-996A-A33089832819}" type="sibTrans" cxnId="{AC7CF149-08DD-40C7-8C83-382C36E75146}">
      <dgm:prSet/>
      <dgm:spPr/>
      <dgm:t>
        <a:bodyPr/>
        <a:lstStyle/>
        <a:p>
          <a:endParaRPr lang="en-US"/>
        </a:p>
      </dgm:t>
    </dgm:pt>
    <dgm:pt modelId="{C543B2D4-B953-4343-BA92-0C7D0D872512}">
      <dgm:prSet phldr="0"/>
      <dgm:spPr/>
      <dgm:t>
        <a:bodyPr/>
        <a:lstStyle/>
        <a:p>
          <a:pPr rtl="0"/>
          <a:r>
            <a:rPr lang="en-US" b="1" dirty="0">
              <a:latin typeface="Arial"/>
              <a:cs typeface="Arial"/>
            </a:rPr>
            <a:t>Visualize adjacency matrix using GRNsight</a:t>
          </a:r>
          <a:endParaRPr lang="en-US" dirty="0"/>
        </a:p>
      </dgm:t>
    </dgm:pt>
    <dgm:pt modelId="{B59650B3-A5A1-40EE-B0B5-B437FEBCE184}" type="parTrans" cxnId="{6EB1961E-C25C-4420-9EAE-E263BD0D288F}">
      <dgm:prSet/>
      <dgm:spPr/>
    </dgm:pt>
    <dgm:pt modelId="{326AFB7C-0FF1-474B-B40A-DEFF1EBCB572}" type="sibTrans" cxnId="{6EB1961E-C25C-4420-9EAE-E263BD0D288F}">
      <dgm:prSet/>
      <dgm:spPr/>
    </dgm:pt>
    <dgm:pt modelId="{DDDDA727-3AD7-47F6-8EF6-FCE99A97D587}" type="pres">
      <dgm:prSet presAssocID="{D76AD8D7-9D8B-4EDC-8951-757704785052}" presName="Name0" presStyleCnt="0">
        <dgm:presLayoutVars>
          <dgm:dir/>
          <dgm:resizeHandles val="exact"/>
        </dgm:presLayoutVars>
      </dgm:prSet>
      <dgm:spPr/>
    </dgm:pt>
    <dgm:pt modelId="{66519592-F3C5-4E04-8ADA-BE50A70F90A6}" type="pres">
      <dgm:prSet presAssocID="{EB4F55AE-B659-4198-BA01-F37085208F37}" presName="node" presStyleLbl="node1" presStyleIdx="0" presStyleCnt="10">
        <dgm:presLayoutVars>
          <dgm:bulletEnabled val="1"/>
        </dgm:presLayoutVars>
      </dgm:prSet>
      <dgm:spPr/>
    </dgm:pt>
    <dgm:pt modelId="{71461053-5691-4048-8E1D-BD96B96C684A}" type="pres">
      <dgm:prSet presAssocID="{137730D6-C970-4736-8CE4-82B8C1AAA17E}" presName="sibTrans" presStyleLbl="sibTrans1D1" presStyleIdx="0" presStyleCnt="9"/>
      <dgm:spPr/>
    </dgm:pt>
    <dgm:pt modelId="{6B21DC03-5E30-4C96-ACFF-51EFB408E7AE}" type="pres">
      <dgm:prSet presAssocID="{137730D6-C970-4736-8CE4-82B8C1AAA17E}" presName="connectorText" presStyleLbl="sibTrans1D1" presStyleIdx="0" presStyleCnt="9"/>
      <dgm:spPr/>
    </dgm:pt>
    <dgm:pt modelId="{83696B9F-5F10-4A9C-951A-34B1B12B8C85}" type="pres">
      <dgm:prSet presAssocID="{A68AD326-0A51-4525-8B77-0DC5A6AAF7A4}" presName="node" presStyleLbl="node1" presStyleIdx="1" presStyleCnt="10">
        <dgm:presLayoutVars>
          <dgm:bulletEnabled val="1"/>
        </dgm:presLayoutVars>
      </dgm:prSet>
      <dgm:spPr/>
    </dgm:pt>
    <dgm:pt modelId="{ADA8F760-A9C7-483A-8E30-302C01B98254}" type="pres">
      <dgm:prSet presAssocID="{77E21B99-914C-4AAD-9FC6-A15BD620650C}" presName="sibTrans" presStyleLbl="sibTrans1D1" presStyleIdx="1" presStyleCnt="9"/>
      <dgm:spPr/>
    </dgm:pt>
    <dgm:pt modelId="{BD3ABD9C-5C48-4978-8219-B53B2A9B8CF8}" type="pres">
      <dgm:prSet presAssocID="{77E21B99-914C-4AAD-9FC6-A15BD620650C}" presName="connectorText" presStyleLbl="sibTrans1D1" presStyleIdx="1" presStyleCnt="9"/>
      <dgm:spPr/>
    </dgm:pt>
    <dgm:pt modelId="{17992DDB-8260-4362-A357-CF79D6EA9886}" type="pres">
      <dgm:prSet presAssocID="{9AFDFAB6-C0F9-4276-AB11-6B332CDAFF4C}" presName="node" presStyleLbl="node1" presStyleIdx="2" presStyleCnt="10">
        <dgm:presLayoutVars>
          <dgm:bulletEnabled val="1"/>
        </dgm:presLayoutVars>
      </dgm:prSet>
      <dgm:spPr/>
    </dgm:pt>
    <dgm:pt modelId="{B86CEBAE-535A-476D-823D-390235B04D9D}" type="pres">
      <dgm:prSet presAssocID="{E488FFD0-C0DA-4BBA-996A-A33089832819}" presName="sibTrans" presStyleLbl="sibTrans1D1" presStyleIdx="2" presStyleCnt="9"/>
      <dgm:spPr/>
    </dgm:pt>
    <dgm:pt modelId="{27CC221E-10D4-40A7-95EE-74FF665952CF}" type="pres">
      <dgm:prSet presAssocID="{E488FFD0-C0DA-4BBA-996A-A33089832819}" presName="connectorText" presStyleLbl="sibTrans1D1" presStyleIdx="2" presStyleCnt="9"/>
      <dgm:spPr/>
    </dgm:pt>
    <dgm:pt modelId="{9A8B5B0A-111B-4C96-BE8F-C4CD562A3645}" type="pres">
      <dgm:prSet presAssocID="{E4993FE4-39D3-4AA0-A904-23EC6851E213}" presName="node" presStyleLbl="node1" presStyleIdx="3" presStyleCnt="10">
        <dgm:presLayoutVars>
          <dgm:bulletEnabled val="1"/>
        </dgm:presLayoutVars>
      </dgm:prSet>
      <dgm:spPr/>
    </dgm:pt>
    <dgm:pt modelId="{0B9C8007-8ECD-494C-B0D3-133570769711}" type="pres">
      <dgm:prSet presAssocID="{3954FCEE-017C-4CFF-B5BB-2EC7DFFAD029}" presName="sibTrans" presStyleLbl="sibTrans1D1" presStyleIdx="3" presStyleCnt="9"/>
      <dgm:spPr/>
    </dgm:pt>
    <dgm:pt modelId="{A34ECD33-5668-4F13-9DD8-FB401E9D72EB}" type="pres">
      <dgm:prSet presAssocID="{3954FCEE-017C-4CFF-B5BB-2EC7DFFAD029}" presName="connectorText" presStyleLbl="sibTrans1D1" presStyleIdx="3" presStyleCnt="9"/>
      <dgm:spPr/>
    </dgm:pt>
    <dgm:pt modelId="{8EA4D667-7F29-4664-A086-429D131A137C}" type="pres">
      <dgm:prSet presAssocID="{AE642C41-F5C6-4E0B-9E0B-A3A25171DCA2}" presName="node" presStyleLbl="node1" presStyleIdx="4" presStyleCnt="10">
        <dgm:presLayoutVars>
          <dgm:bulletEnabled val="1"/>
        </dgm:presLayoutVars>
      </dgm:prSet>
      <dgm:spPr/>
    </dgm:pt>
    <dgm:pt modelId="{485A8E11-E51E-49C9-A6A6-2FE23B65C7D6}" type="pres">
      <dgm:prSet presAssocID="{A3D4F2ED-EDBD-42D8-90FC-D86288DDDB9F}" presName="sibTrans" presStyleLbl="sibTrans1D1" presStyleIdx="4" presStyleCnt="9"/>
      <dgm:spPr/>
    </dgm:pt>
    <dgm:pt modelId="{90418111-0175-4D16-B651-048AAE1A15BA}" type="pres">
      <dgm:prSet presAssocID="{A3D4F2ED-EDBD-42D8-90FC-D86288DDDB9F}" presName="connectorText" presStyleLbl="sibTrans1D1" presStyleIdx="4" presStyleCnt="9"/>
      <dgm:spPr/>
    </dgm:pt>
    <dgm:pt modelId="{E5DA4758-43F8-4EB3-B95E-F7BD0477BD6C}" type="pres">
      <dgm:prSet presAssocID="{57DB4486-DC6A-4684-8360-E9431C03FC7C}" presName="node" presStyleLbl="node1" presStyleIdx="5" presStyleCnt="10">
        <dgm:presLayoutVars>
          <dgm:bulletEnabled val="1"/>
        </dgm:presLayoutVars>
      </dgm:prSet>
      <dgm:spPr/>
    </dgm:pt>
    <dgm:pt modelId="{E6B45430-F80B-45D3-8FA6-163112A42392}" type="pres">
      <dgm:prSet presAssocID="{C2DFCF76-3FA5-4352-9B30-529B2898ECA2}" presName="sibTrans" presStyleLbl="sibTrans1D1" presStyleIdx="5" presStyleCnt="9"/>
      <dgm:spPr/>
    </dgm:pt>
    <dgm:pt modelId="{E29EED5D-36BA-483E-86E9-88E39906A19A}" type="pres">
      <dgm:prSet presAssocID="{C2DFCF76-3FA5-4352-9B30-529B2898ECA2}" presName="connectorText" presStyleLbl="sibTrans1D1" presStyleIdx="5" presStyleCnt="9"/>
      <dgm:spPr/>
    </dgm:pt>
    <dgm:pt modelId="{E49A0DBF-153E-4F25-A63E-43BFD83F92F1}" type="pres">
      <dgm:prSet presAssocID="{AC94FE3A-72B4-4E7C-A614-E40842B91B42}" presName="node" presStyleLbl="node1" presStyleIdx="6" presStyleCnt="10">
        <dgm:presLayoutVars>
          <dgm:bulletEnabled val="1"/>
        </dgm:presLayoutVars>
      </dgm:prSet>
      <dgm:spPr/>
    </dgm:pt>
    <dgm:pt modelId="{F6696B27-CF46-44EF-BE9E-6F8A4F8C5BDC}" type="pres">
      <dgm:prSet presAssocID="{4D460D3A-9175-46D0-AEAE-CB8C91B269DD}" presName="sibTrans" presStyleLbl="sibTrans1D1" presStyleIdx="6" presStyleCnt="9"/>
      <dgm:spPr/>
    </dgm:pt>
    <dgm:pt modelId="{2E87718C-C349-4B3F-B045-0E1F022DB96A}" type="pres">
      <dgm:prSet presAssocID="{4D460D3A-9175-46D0-AEAE-CB8C91B269DD}" presName="connectorText" presStyleLbl="sibTrans1D1" presStyleIdx="6" presStyleCnt="9"/>
      <dgm:spPr/>
    </dgm:pt>
    <dgm:pt modelId="{CD5F002B-1769-4FA0-B229-93BCCA8A1470}" type="pres">
      <dgm:prSet presAssocID="{65B99900-583D-47D6-A71A-D2CA9BA808FE}" presName="node" presStyleLbl="node1" presStyleIdx="7" presStyleCnt="10">
        <dgm:presLayoutVars>
          <dgm:bulletEnabled val="1"/>
        </dgm:presLayoutVars>
      </dgm:prSet>
      <dgm:spPr/>
    </dgm:pt>
    <dgm:pt modelId="{546D94CD-8CC7-437A-B682-47FDA131D302}" type="pres">
      <dgm:prSet presAssocID="{0BF391BE-97C5-446E-BD09-C991FB248C0D}" presName="sibTrans" presStyleLbl="sibTrans1D1" presStyleIdx="7" presStyleCnt="9"/>
      <dgm:spPr/>
    </dgm:pt>
    <dgm:pt modelId="{EFFF0537-3EAB-49C6-A866-7D0FE5A08034}" type="pres">
      <dgm:prSet presAssocID="{0BF391BE-97C5-446E-BD09-C991FB248C0D}" presName="connectorText" presStyleLbl="sibTrans1D1" presStyleIdx="7" presStyleCnt="9"/>
      <dgm:spPr/>
    </dgm:pt>
    <dgm:pt modelId="{7846A8CF-2D3B-4FBA-B7DC-0C7894DBD08D}" type="pres">
      <dgm:prSet presAssocID="{F06E4A17-2758-4B9A-9544-CB5D2E01179F}" presName="node" presStyleLbl="node1" presStyleIdx="8" presStyleCnt="10">
        <dgm:presLayoutVars>
          <dgm:bulletEnabled val="1"/>
        </dgm:presLayoutVars>
      </dgm:prSet>
      <dgm:spPr/>
    </dgm:pt>
    <dgm:pt modelId="{D14A6356-F9E5-484D-A6F2-1B71850C1E56}" type="pres">
      <dgm:prSet presAssocID="{6F968ED8-3C8E-4308-A576-4FD15E8FB283}" presName="sibTrans" presStyleLbl="sibTrans1D1" presStyleIdx="8" presStyleCnt="9"/>
      <dgm:spPr/>
    </dgm:pt>
    <dgm:pt modelId="{876A8D70-6C74-4E62-BD88-6542C9FDFF1F}" type="pres">
      <dgm:prSet presAssocID="{6F968ED8-3C8E-4308-A576-4FD15E8FB283}" presName="connectorText" presStyleLbl="sibTrans1D1" presStyleIdx="8" presStyleCnt="9"/>
      <dgm:spPr/>
    </dgm:pt>
    <dgm:pt modelId="{569BB5E9-F745-4CA5-BA50-8896B7F825FA}" type="pres">
      <dgm:prSet presAssocID="{C543B2D4-B953-4343-BA92-0C7D0D872512}" presName="node" presStyleLbl="node1" presStyleIdx="9" presStyleCnt="10">
        <dgm:presLayoutVars>
          <dgm:bulletEnabled val="1"/>
        </dgm:presLayoutVars>
      </dgm:prSet>
      <dgm:spPr/>
    </dgm:pt>
  </dgm:ptLst>
  <dgm:cxnLst>
    <dgm:cxn modelId="{59303905-3ED1-4817-9E97-38D2BE1813BD}" type="presOf" srcId="{137730D6-C970-4736-8CE4-82B8C1AAA17E}" destId="{6B21DC03-5E30-4C96-ACFF-51EFB408E7AE}" srcOrd="1" destOrd="0" presId="urn:microsoft.com/office/officeart/2005/8/layout/bProcess3"/>
    <dgm:cxn modelId="{50ED8A0F-C419-4E6F-A846-31A65D6615C1}" type="presOf" srcId="{6F968ED8-3C8E-4308-A576-4FD15E8FB283}" destId="{876A8D70-6C74-4E62-BD88-6542C9FDFF1F}" srcOrd="1" destOrd="0" presId="urn:microsoft.com/office/officeart/2005/8/layout/bProcess3"/>
    <dgm:cxn modelId="{2CA57C11-FDA7-4487-A460-9E319CAA60F5}" srcId="{D76AD8D7-9D8B-4EDC-8951-757704785052}" destId="{65B99900-583D-47D6-A71A-D2CA9BA808FE}" srcOrd="7" destOrd="0" parTransId="{27CB8B02-D0CB-492B-A298-1A27936ADB21}" sibTransId="{0BF391BE-97C5-446E-BD09-C991FB248C0D}"/>
    <dgm:cxn modelId="{177ABD1D-BBE9-4238-96FD-8B9605FC267B}" type="presOf" srcId="{AE642C41-F5C6-4E0B-9E0B-A3A25171DCA2}" destId="{8EA4D667-7F29-4664-A086-429D131A137C}" srcOrd="0" destOrd="0" presId="urn:microsoft.com/office/officeart/2005/8/layout/bProcess3"/>
    <dgm:cxn modelId="{6EB1961E-C25C-4420-9EAE-E263BD0D288F}" srcId="{D76AD8D7-9D8B-4EDC-8951-757704785052}" destId="{C543B2D4-B953-4343-BA92-0C7D0D872512}" srcOrd="9" destOrd="0" parTransId="{B59650B3-A5A1-40EE-B0B5-B437FEBCE184}" sibTransId="{326AFB7C-0FF1-474B-B40A-DEFF1EBCB572}"/>
    <dgm:cxn modelId="{C1665A36-648A-4568-80DD-266E011AF2B3}" type="presOf" srcId="{E4993FE4-39D3-4AA0-A904-23EC6851E213}" destId="{9A8B5B0A-111B-4C96-BE8F-C4CD562A3645}" srcOrd="0" destOrd="0" presId="urn:microsoft.com/office/officeart/2005/8/layout/bProcess3"/>
    <dgm:cxn modelId="{7A9D5B40-53C2-45CF-965B-0D8EAEC4E707}" type="presOf" srcId="{E488FFD0-C0DA-4BBA-996A-A33089832819}" destId="{27CC221E-10D4-40A7-95EE-74FF665952CF}" srcOrd="1" destOrd="0" presId="urn:microsoft.com/office/officeart/2005/8/layout/bProcess3"/>
    <dgm:cxn modelId="{FEA34C5E-3A32-4B7B-8814-3E9693CB238F}" type="presOf" srcId="{9AFDFAB6-C0F9-4276-AB11-6B332CDAFF4C}" destId="{17992DDB-8260-4362-A357-CF79D6EA9886}" srcOrd="0" destOrd="0" presId="urn:microsoft.com/office/officeart/2005/8/layout/bProcess3"/>
    <dgm:cxn modelId="{613AC85F-D163-4F8D-97B1-C625E2669DA0}" type="presOf" srcId="{C543B2D4-B953-4343-BA92-0C7D0D872512}" destId="{569BB5E9-F745-4CA5-BA50-8896B7F825FA}" srcOrd="0" destOrd="0" presId="urn:microsoft.com/office/officeart/2005/8/layout/bProcess3"/>
    <dgm:cxn modelId="{15585E62-5403-4F2D-86E7-43FF9BFBCF7A}" type="presOf" srcId="{4D460D3A-9175-46D0-AEAE-CB8C91B269DD}" destId="{F6696B27-CF46-44EF-BE9E-6F8A4F8C5BDC}" srcOrd="0" destOrd="0" presId="urn:microsoft.com/office/officeart/2005/8/layout/bProcess3"/>
    <dgm:cxn modelId="{731E7365-868F-4C24-8D0B-9383537E40FD}" type="presOf" srcId="{137730D6-C970-4736-8CE4-82B8C1AAA17E}" destId="{71461053-5691-4048-8E1D-BD96B96C684A}" srcOrd="0" destOrd="0" presId="urn:microsoft.com/office/officeart/2005/8/layout/bProcess3"/>
    <dgm:cxn modelId="{F62EA567-D03E-4E48-93F2-BF5C65DD2681}" srcId="{D76AD8D7-9D8B-4EDC-8951-757704785052}" destId="{AE642C41-F5C6-4E0B-9E0B-A3A25171DCA2}" srcOrd="4" destOrd="0" parTransId="{92190934-3A22-4425-8F04-01E386FC5158}" sibTransId="{A3D4F2ED-EDBD-42D8-90FC-D86288DDDB9F}"/>
    <dgm:cxn modelId="{9CAC8148-5F64-4567-AE45-19841DC08FBC}" srcId="{D76AD8D7-9D8B-4EDC-8951-757704785052}" destId="{EB4F55AE-B659-4198-BA01-F37085208F37}" srcOrd="0" destOrd="0" parTransId="{8D271525-6C64-4264-8F27-6A24986B99A3}" sibTransId="{137730D6-C970-4736-8CE4-82B8C1AAA17E}"/>
    <dgm:cxn modelId="{54CE4169-332F-4EDC-9E29-5497D6B3EF05}" srcId="{D76AD8D7-9D8B-4EDC-8951-757704785052}" destId="{E4993FE4-39D3-4AA0-A904-23EC6851E213}" srcOrd="3" destOrd="0" parTransId="{CA958F71-A3DC-4B65-B61E-D7B62AEB68C3}" sibTransId="{3954FCEE-017C-4CFF-B5BB-2EC7DFFAD029}"/>
    <dgm:cxn modelId="{AC7CF149-08DD-40C7-8C83-382C36E75146}" srcId="{D76AD8D7-9D8B-4EDC-8951-757704785052}" destId="{9AFDFAB6-C0F9-4276-AB11-6B332CDAFF4C}" srcOrd="2" destOrd="0" parTransId="{0512C770-9571-47B2-9D53-8D642629BF96}" sibTransId="{E488FFD0-C0DA-4BBA-996A-A33089832819}"/>
    <dgm:cxn modelId="{C508654E-69B9-4173-B1EC-2D0CF055C4E7}" type="presOf" srcId="{A3D4F2ED-EDBD-42D8-90FC-D86288DDDB9F}" destId="{90418111-0175-4D16-B651-048AAE1A15BA}" srcOrd="1" destOrd="0" presId="urn:microsoft.com/office/officeart/2005/8/layout/bProcess3"/>
    <dgm:cxn modelId="{6973DE4E-D15B-40AB-AB52-D80741E54B52}" type="presOf" srcId="{AC94FE3A-72B4-4E7C-A614-E40842B91B42}" destId="{E49A0DBF-153E-4F25-A63E-43BFD83F92F1}" srcOrd="0" destOrd="0" presId="urn:microsoft.com/office/officeart/2005/8/layout/bProcess3"/>
    <dgm:cxn modelId="{2119FF4F-6630-4216-9C42-BB57E48668DB}" srcId="{D76AD8D7-9D8B-4EDC-8951-757704785052}" destId="{AC94FE3A-72B4-4E7C-A614-E40842B91B42}" srcOrd="6" destOrd="0" parTransId="{62ED46EB-1199-4AA7-950D-0075F1D8674E}" sibTransId="{4D460D3A-9175-46D0-AEAE-CB8C91B269DD}"/>
    <dgm:cxn modelId="{3B5A2251-22C8-47E9-B9B1-9077131D0D4E}" type="presOf" srcId="{0BF391BE-97C5-446E-BD09-C991FB248C0D}" destId="{546D94CD-8CC7-437A-B682-47FDA131D302}" srcOrd="0" destOrd="0" presId="urn:microsoft.com/office/officeart/2005/8/layout/bProcess3"/>
    <dgm:cxn modelId="{42554957-C7FE-405B-873F-09F87DDDDF95}" type="presOf" srcId="{4D460D3A-9175-46D0-AEAE-CB8C91B269DD}" destId="{2E87718C-C349-4B3F-B045-0E1F022DB96A}" srcOrd="1" destOrd="0" presId="urn:microsoft.com/office/officeart/2005/8/layout/bProcess3"/>
    <dgm:cxn modelId="{7C429C8C-E174-4E64-A04B-6082F29A9470}" type="presOf" srcId="{3954FCEE-017C-4CFF-B5BB-2EC7DFFAD029}" destId="{A34ECD33-5668-4F13-9DD8-FB401E9D72EB}" srcOrd="1" destOrd="0" presId="urn:microsoft.com/office/officeart/2005/8/layout/bProcess3"/>
    <dgm:cxn modelId="{52E3DC8D-67B6-4E65-8826-B361E64A1C12}" type="presOf" srcId="{D76AD8D7-9D8B-4EDC-8951-757704785052}" destId="{DDDDA727-3AD7-47F6-8EF6-FCE99A97D587}" srcOrd="0" destOrd="0" presId="urn:microsoft.com/office/officeart/2005/8/layout/bProcess3"/>
    <dgm:cxn modelId="{9F402A93-BF69-47BD-837D-3943C5B232CA}" type="presOf" srcId="{A68AD326-0A51-4525-8B77-0DC5A6AAF7A4}" destId="{83696B9F-5F10-4A9C-951A-34B1B12B8C85}" srcOrd="0" destOrd="0" presId="urn:microsoft.com/office/officeart/2005/8/layout/bProcess3"/>
    <dgm:cxn modelId="{02D6F79E-1CD4-4781-A4BB-4848E2CF072B}" type="presOf" srcId="{0BF391BE-97C5-446E-BD09-C991FB248C0D}" destId="{EFFF0537-3EAB-49C6-A866-7D0FE5A08034}" srcOrd="1" destOrd="0" presId="urn:microsoft.com/office/officeart/2005/8/layout/bProcess3"/>
    <dgm:cxn modelId="{C11085A0-6180-42C4-B05C-57ACD33ACFB0}" type="presOf" srcId="{C2DFCF76-3FA5-4352-9B30-529B2898ECA2}" destId="{E29EED5D-36BA-483E-86E9-88E39906A19A}" srcOrd="1" destOrd="0" presId="urn:microsoft.com/office/officeart/2005/8/layout/bProcess3"/>
    <dgm:cxn modelId="{484B4CAF-57AB-4CAD-8EE2-E56A297CA9D3}" type="presOf" srcId="{F06E4A17-2758-4B9A-9544-CB5D2E01179F}" destId="{7846A8CF-2D3B-4FBA-B7DC-0C7894DBD08D}" srcOrd="0" destOrd="0" presId="urn:microsoft.com/office/officeart/2005/8/layout/bProcess3"/>
    <dgm:cxn modelId="{5BE257B6-2AA0-4F25-B1F1-11BAF0093DBF}" type="presOf" srcId="{6F968ED8-3C8E-4308-A576-4FD15E8FB283}" destId="{D14A6356-F9E5-484D-A6F2-1B71850C1E56}" srcOrd="0" destOrd="0" presId="urn:microsoft.com/office/officeart/2005/8/layout/bProcess3"/>
    <dgm:cxn modelId="{F36E37BA-6C50-4380-8BCC-ED20B97298D0}" type="presOf" srcId="{E488FFD0-C0DA-4BBA-996A-A33089832819}" destId="{B86CEBAE-535A-476D-823D-390235B04D9D}" srcOrd="0" destOrd="0" presId="urn:microsoft.com/office/officeart/2005/8/layout/bProcess3"/>
    <dgm:cxn modelId="{94DF4CBB-37F3-4319-ABDC-9A707F78A84E}" type="presOf" srcId="{77E21B99-914C-4AAD-9FC6-A15BD620650C}" destId="{BD3ABD9C-5C48-4978-8219-B53B2A9B8CF8}" srcOrd="1" destOrd="0" presId="urn:microsoft.com/office/officeart/2005/8/layout/bProcess3"/>
    <dgm:cxn modelId="{F6269CBC-656E-4926-AD49-168AB791FF43}" srcId="{D76AD8D7-9D8B-4EDC-8951-757704785052}" destId="{57DB4486-DC6A-4684-8360-E9431C03FC7C}" srcOrd="5" destOrd="0" parTransId="{2D7055D1-3262-4FF1-9FBC-62E5FB3BBFCD}" sibTransId="{C2DFCF76-3FA5-4352-9B30-529B2898ECA2}"/>
    <dgm:cxn modelId="{1D3B55BE-D1FA-46AD-B29D-38332F59EF4E}" type="presOf" srcId="{A3D4F2ED-EDBD-42D8-90FC-D86288DDDB9F}" destId="{485A8E11-E51E-49C9-A6A6-2FE23B65C7D6}" srcOrd="0" destOrd="0" presId="urn:microsoft.com/office/officeart/2005/8/layout/bProcess3"/>
    <dgm:cxn modelId="{931C32BF-48C1-46B0-9F86-4CFE262110EA}" srcId="{D76AD8D7-9D8B-4EDC-8951-757704785052}" destId="{F06E4A17-2758-4B9A-9544-CB5D2E01179F}" srcOrd="8" destOrd="0" parTransId="{6927BB2C-DD83-40F9-98CC-827E99EF7984}" sibTransId="{6F968ED8-3C8E-4308-A576-4FD15E8FB283}"/>
    <dgm:cxn modelId="{FA4E78CA-01B3-41CC-AA8A-24AB60C47660}" srcId="{D76AD8D7-9D8B-4EDC-8951-757704785052}" destId="{A68AD326-0A51-4525-8B77-0DC5A6AAF7A4}" srcOrd="1" destOrd="0" parTransId="{811189E6-C244-48F3-87E7-E53CF5885496}" sibTransId="{77E21B99-914C-4AAD-9FC6-A15BD620650C}"/>
    <dgm:cxn modelId="{61D311D5-1701-4153-9EC7-F72674E878D2}" type="presOf" srcId="{57DB4486-DC6A-4684-8360-E9431C03FC7C}" destId="{E5DA4758-43F8-4EB3-B95E-F7BD0477BD6C}" srcOrd="0" destOrd="0" presId="urn:microsoft.com/office/officeart/2005/8/layout/bProcess3"/>
    <dgm:cxn modelId="{2C641ED8-F17E-47A6-8206-B6BD732ECB65}" type="presOf" srcId="{77E21B99-914C-4AAD-9FC6-A15BD620650C}" destId="{ADA8F760-A9C7-483A-8E30-302C01B98254}" srcOrd="0" destOrd="0" presId="urn:microsoft.com/office/officeart/2005/8/layout/bProcess3"/>
    <dgm:cxn modelId="{EEBAB5D8-7042-4A2F-9CE2-F22E3F4C6B17}" type="presOf" srcId="{C2DFCF76-3FA5-4352-9B30-529B2898ECA2}" destId="{E6B45430-F80B-45D3-8FA6-163112A42392}" srcOrd="0" destOrd="0" presId="urn:microsoft.com/office/officeart/2005/8/layout/bProcess3"/>
    <dgm:cxn modelId="{35F76AF5-9378-44CE-BF84-E2100F395F70}" type="presOf" srcId="{3954FCEE-017C-4CFF-B5BB-2EC7DFFAD029}" destId="{0B9C8007-8ECD-494C-B0D3-133570769711}" srcOrd="0" destOrd="0" presId="urn:microsoft.com/office/officeart/2005/8/layout/bProcess3"/>
    <dgm:cxn modelId="{FE1592F5-887E-4185-A265-336AF3921F40}" type="presOf" srcId="{65B99900-583D-47D6-A71A-D2CA9BA808FE}" destId="{CD5F002B-1769-4FA0-B229-93BCCA8A1470}" srcOrd="0" destOrd="0" presId="urn:microsoft.com/office/officeart/2005/8/layout/bProcess3"/>
    <dgm:cxn modelId="{28B1B6F6-EB34-4A56-8570-8CB4C9E83B8A}" type="presOf" srcId="{EB4F55AE-B659-4198-BA01-F37085208F37}" destId="{66519592-F3C5-4E04-8ADA-BE50A70F90A6}" srcOrd="0" destOrd="0" presId="urn:microsoft.com/office/officeart/2005/8/layout/bProcess3"/>
    <dgm:cxn modelId="{75F1B8A7-03E8-4E32-A94B-A81556E1243D}" type="presParOf" srcId="{DDDDA727-3AD7-47F6-8EF6-FCE99A97D587}" destId="{66519592-F3C5-4E04-8ADA-BE50A70F90A6}" srcOrd="0" destOrd="0" presId="urn:microsoft.com/office/officeart/2005/8/layout/bProcess3"/>
    <dgm:cxn modelId="{44763E29-01B4-4098-9031-02FC04709759}" type="presParOf" srcId="{DDDDA727-3AD7-47F6-8EF6-FCE99A97D587}" destId="{71461053-5691-4048-8E1D-BD96B96C684A}" srcOrd="1" destOrd="0" presId="urn:microsoft.com/office/officeart/2005/8/layout/bProcess3"/>
    <dgm:cxn modelId="{ECEA3E8B-E295-43B8-9DA2-A77DCE893385}" type="presParOf" srcId="{71461053-5691-4048-8E1D-BD96B96C684A}" destId="{6B21DC03-5E30-4C96-ACFF-51EFB408E7AE}" srcOrd="0" destOrd="0" presId="urn:microsoft.com/office/officeart/2005/8/layout/bProcess3"/>
    <dgm:cxn modelId="{0CD8B465-93B6-4317-8E38-B054BE1A65F6}" type="presParOf" srcId="{DDDDA727-3AD7-47F6-8EF6-FCE99A97D587}" destId="{83696B9F-5F10-4A9C-951A-34B1B12B8C85}" srcOrd="2" destOrd="0" presId="urn:microsoft.com/office/officeart/2005/8/layout/bProcess3"/>
    <dgm:cxn modelId="{648031C3-2721-4E10-8F3C-69E453434D72}" type="presParOf" srcId="{DDDDA727-3AD7-47F6-8EF6-FCE99A97D587}" destId="{ADA8F760-A9C7-483A-8E30-302C01B98254}" srcOrd="3" destOrd="0" presId="urn:microsoft.com/office/officeart/2005/8/layout/bProcess3"/>
    <dgm:cxn modelId="{83CFE82C-39FB-498A-91D6-7F14658C32CD}" type="presParOf" srcId="{ADA8F760-A9C7-483A-8E30-302C01B98254}" destId="{BD3ABD9C-5C48-4978-8219-B53B2A9B8CF8}" srcOrd="0" destOrd="0" presId="urn:microsoft.com/office/officeart/2005/8/layout/bProcess3"/>
    <dgm:cxn modelId="{92C3B960-E5CE-4A27-B23C-07BD98D10597}" type="presParOf" srcId="{DDDDA727-3AD7-47F6-8EF6-FCE99A97D587}" destId="{17992DDB-8260-4362-A357-CF79D6EA9886}" srcOrd="4" destOrd="0" presId="urn:microsoft.com/office/officeart/2005/8/layout/bProcess3"/>
    <dgm:cxn modelId="{F0B8CBF2-0A66-4154-B057-67AC6960ED61}" type="presParOf" srcId="{DDDDA727-3AD7-47F6-8EF6-FCE99A97D587}" destId="{B86CEBAE-535A-476D-823D-390235B04D9D}" srcOrd="5" destOrd="0" presId="urn:microsoft.com/office/officeart/2005/8/layout/bProcess3"/>
    <dgm:cxn modelId="{7EB1E51D-795D-4958-B73D-4E4EF47BF2A3}" type="presParOf" srcId="{B86CEBAE-535A-476D-823D-390235B04D9D}" destId="{27CC221E-10D4-40A7-95EE-74FF665952CF}" srcOrd="0" destOrd="0" presId="urn:microsoft.com/office/officeart/2005/8/layout/bProcess3"/>
    <dgm:cxn modelId="{36596BAA-7D9C-4600-BF30-FB42496C26D6}" type="presParOf" srcId="{DDDDA727-3AD7-47F6-8EF6-FCE99A97D587}" destId="{9A8B5B0A-111B-4C96-BE8F-C4CD562A3645}" srcOrd="6" destOrd="0" presId="urn:microsoft.com/office/officeart/2005/8/layout/bProcess3"/>
    <dgm:cxn modelId="{3CFCD871-2D5C-4420-9B03-2A7EFEB1D6FD}" type="presParOf" srcId="{DDDDA727-3AD7-47F6-8EF6-FCE99A97D587}" destId="{0B9C8007-8ECD-494C-B0D3-133570769711}" srcOrd="7" destOrd="0" presId="urn:microsoft.com/office/officeart/2005/8/layout/bProcess3"/>
    <dgm:cxn modelId="{439EE6CA-67D5-4ED2-B53F-3030A0F32D26}" type="presParOf" srcId="{0B9C8007-8ECD-494C-B0D3-133570769711}" destId="{A34ECD33-5668-4F13-9DD8-FB401E9D72EB}" srcOrd="0" destOrd="0" presId="urn:microsoft.com/office/officeart/2005/8/layout/bProcess3"/>
    <dgm:cxn modelId="{2FFE0303-C71A-4988-8FB6-96072698C7C9}" type="presParOf" srcId="{DDDDA727-3AD7-47F6-8EF6-FCE99A97D587}" destId="{8EA4D667-7F29-4664-A086-429D131A137C}" srcOrd="8" destOrd="0" presId="urn:microsoft.com/office/officeart/2005/8/layout/bProcess3"/>
    <dgm:cxn modelId="{BD436E82-82E1-4A89-A8A3-780AD414AC9F}" type="presParOf" srcId="{DDDDA727-3AD7-47F6-8EF6-FCE99A97D587}" destId="{485A8E11-E51E-49C9-A6A6-2FE23B65C7D6}" srcOrd="9" destOrd="0" presId="urn:microsoft.com/office/officeart/2005/8/layout/bProcess3"/>
    <dgm:cxn modelId="{125F4B87-DDF7-4AC9-8580-42DF7C049D09}" type="presParOf" srcId="{485A8E11-E51E-49C9-A6A6-2FE23B65C7D6}" destId="{90418111-0175-4D16-B651-048AAE1A15BA}" srcOrd="0" destOrd="0" presId="urn:microsoft.com/office/officeart/2005/8/layout/bProcess3"/>
    <dgm:cxn modelId="{570E2205-2E2A-4387-BF5E-8FCBD01F6DC5}" type="presParOf" srcId="{DDDDA727-3AD7-47F6-8EF6-FCE99A97D587}" destId="{E5DA4758-43F8-4EB3-B95E-F7BD0477BD6C}" srcOrd="10" destOrd="0" presId="urn:microsoft.com/office/officeart/2005/8/layout/bProcess3"/>
    <dgm:cxn modelId="{5FF3AB78-B3E6-495C-AE24-FD3A077F1A49}" type="presParOf" srcId="{DDDDA727-3AD7-47F6-8EF6-FCE99A97D587}" destId="{E6B45430-F80B-45D3-8FA6-163112A42392}" srcOrd="11" destOrd="0" presId="urn:microsoft.com/office/officeart/2005/8/layout/bProcess3"/>
    <dgm:cxn modelId="{B324A4E5-B47C-4DC5-A32A-1250E90CE610}" type="presParOf" srcId="{E6B45430-F80B-45D3-8FA6-163112A42392}" destId="{E29EED5D-36BA-483E-86E9-88E39906A19A}" srcOrd="0" destOrd="0" presId="urn:microsoft.com/office/officeart/2005/8/layout/bProcess3"/>
    <dgm:cxn modelId="{DA2434F9-2AF6-4A04-9100-9776ED0CA405}" type="presParOf" srcId="{DDDDA727-3AD7-47F6-8EF6-FCE99A97D587}" destId="{E49A0DBF-153E-4F25-A63E-43BFD83F92F1}" srcOrd="12" destOrd="0" presId="urn:microsoft.com/office/officeart/2005/8/layout/bProcess3"/>
    <dgm:cxn modelId="{AFB3697F-3320-4A3B-8CD2-17D04090E26E}" type="presParOf" srcId="{DDDDA727-3AD7-47F6-8EF6-FCE99A97D587}" destId="{F6696B27-CF46-44EF-BE9E-6F8A4F8C5BDC}" srcOrd="13" destOrd="0" presId="urn:microsoft.com/office/officeart/2005/8/layout/bProcess3"/>
    <dgm:cxn modelId="{5F6A5072-0AB9-4242-BACF-D8600FAEE538}" type="presParOf" srcId="{F6696B27-CF46-44EF-BE9E-6F8A4F8C5BDC}" destId="{2E87718C-C349-4B3F-B045-0E1F022DB96A}" srcOrd="0" destOrd="0" presId="urn:microsoft.com/office/officeart/2005/8/layout/bProcess3"/>
    <dgm:cxn modelId="{54BF7D2B-ED29-4491-B8F8-A8AAA93A41C2}" type="presParOf" srcId="{DDDDA727-3AD7-47F6-8EF6-FCE99A97D587}" destId="{CD5F002B-1769-4FA0-B229-93BCCA8A1470}" srcOrd="14" destOrd="0" presId="urn:microsoft.com/office/officeart/2005/8/layout/bProcess3"/>
    <dgm:cxn modelId="{04C7D6D0-D92C-4A21-84F0-AE28EEAB5F9D}" type="presParOf" srcId="{DDDDA727-3AD7-47F6-8EF6-FCE99A97D587}" destId="{546D94CD-8CC7-437A-B682-47FDA131D302}" srcOrd="15" destOrd="0" presId="urn:microsoft.com/office/officeart/2005/8/layout/bProcess3"/>
    <dgm:cxn modelId="{5C72CF2D-4A3B-43F4-B23B-D7D1C6274CCA}" type="presParOf" srcId="{546D94CD-8CC7-437A-B682-47FDA131D302}" destId="{EFFF0537-3EAB-49C6-A866-7D0FE5A08034}" srcOrd="0" destOrd="0" presId="urn:microsoft.com/office/officeart/2005/8/layout/bProcess3"/>
    <dgm:cxn modelId="{C5EAD19F-5D05-41A9-AC54-5B805509DA69}" type="presParOf" srcId="{DDDDA727-3AD7-47F6-8EF6-FCE99A97D587}" destId="{7846A8CF-2D3B-4FBA-B7DC-0C7894DBD08D}" srcOrd="16" destOrd="0" presId="urn:microsoft.com/office/officeart/2005/8/layout/bProcess3"/>
    <dgm:cxn modelId="{23D2489A-B574-4950-AB1F-DC55607C813A}" type="presParOf" srcId="{DDDDA727-3AD7-47F6-8EF6-FCE99A97D587}" destId="{D14A6356-F9E5-484D-A6F2-1B71850C1E56}" srcOrd="17" destOrd="0" presId="urn:microsoft.com/office/officeart/2005/8/layout/bProcess3"/>
    <dgm:cxn modelId="{E918DAF2-730E-4BEB-B1C1-0C947A1FC706}" type="presParOf" srcId="{D14A6356-F9E5-484D-A6F2-1B71850C1E56}" destId="{876A8D70-6C74-4E62-BD88-6542C9FDFF1F}" srcOrd="0" destOrd="0" presId="urn:microsoft.com/office/officeart/2005/8/layout/bProcess3"/>
    <dgm:cxn modelId="{F6993AA6-AFB6-48A6-8C4C-9FBFEE74FC2B}" type="presParOf" srcId="{DDDDA727-3AD7-47F6-8EF6-FCE99A97D587}" destId="{569BB5E9-F745-4CA5-BA50-8896B7F825FA}" srcOrd="1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61053-5691-4048-8E1D-BD96B96C684A}">
      <dsp:nvSpPr>
        <dsp:cNvPr id="0" name=""/>
        <dsp:cNvSpPr/>
      </dsp:nvSpPr>
      <dsp:spPr>
        <a:xfrm>
          <a:off x="2247931" y="563644"/>
          <a:ext cx="4365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653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4519" y="607029"/>
        <a:ext cx="23356" cy="4671"/>
      </dsp:txXfrm>
    </dsp:sp>
    <dsp:sp modelId="{66519592-F3C5-4E04-8ADA-BE50A70F90A6}">
      <dsp:nvSpPr>
        <dsp:cNvPr id="0" name=""/>
        <dsp:cNvSpPr/>
      </dsp:nvSpPr>
      <dsp:spPr>
        <a:xfrm>
          <a:off x="218728" y="63"/>
          <a:ext cx="2031003" cy="1218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Arial"/>
              <a:cs typeface="Arial"/>
            </a:rPr>
            <a:t>Retrieve original</a:t>
          </a:r>
          <a:r>
            <a:rPr lang="en-US" sz="1600" b="1" i="0" u="none" strike="noStrike" kern="1200" cap="none" baseline="0" noProof="0" dirty="0">
              <a:solidFill>
                <a:schemeClr val="bg1"/>
              </a:solidFill>
              <a:latin typeface="Arial"/>
              <a:cs typeface="Arial"/>
            </a:rPr>
            <a:t> microarray dataset (Kitagawa et al. 2002)</a:t>
          </a:r>
        </a:p>
      </dsp:txBody>
      <dsp:txXfrm>
        <a:off x="218728" y="63"/>
        <a:ext cx="2031003" cy="1218602"/>
      </dsp:txXfrm>
    </dsp:sp>
    <dsp:sp modelId="{ADA8F760-A9C7-483A-8E30-302C01B98254}">
      <dsp:nvSpPr>
        <dsp:cNvPr id="0" name=""/>
        <dsp:cNvSpPr/>
      </dsp:nvSpPr>
      <dsp:spPr>
        <a:xfrm>
          <a:off x="4746066" y="563644"/>
          <a:ext cx="4365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653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52653" y="607029"/>
        <a:ext cx="23356" cy="4671"/>
      </dsp:txXfrm>
    </dsp:sp>
    <dsp:sp modelId="{83696B9F-5F10-4A9C-951A-34B1B12B8C85}">
      <dsp:nvSpPr>
        <dsp:cNvPr id="0" name=""/>
        <dsp:cNvSpPr/>
      </dsp:nvSpPr>
      <dsp:spPr>
        <a:xfrm>
          <a:off x="2716862" y="63"/>
          <a:ext cx="2031003" cy="1218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strike="noStrike" kern="1200" cap="none" baseline="0" noProof="0" dirty="0">
              <a:solidFill>
                <a:schemeClr val="bg1"/>
              </a:solidFill>
              <a:latin typeface="Arial"/>
              <a:cs typeface="Calibri Light"/>
            </a:rPr>
            <a:t>ANOVA Tests</a:t>
          </a:r>
        </a:p>
      </dsp:txBody>
      <dsp:txXfrm>
        <a:off x="2716862" y="63"/>
        <a:ext cx="2031003" cy="1218602"/>
      </dsp:txXfrm>
    </dsp:sp>
    <dsp:sp modelId="{B86CEBAE-535A-476D-823D-390235B04D9D}">
      <dsp:nvSpPr>
        <dsp:cNvPr id="0" name=""/>
        <dsp:cNvSpPr/>
      </dsp:nvSpPr>
      <dsp:spPr>
        <a:xfrm>
          <a:off x="7244201" y="563644"/>
          <a:ext cx="4365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653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50788" y="607029"/>
        <a:ext cx="23356" cy="4671"/>
      </dsp:txXfrm>
    </dsp:sp>
    <dsp:sp modelId="{17992DDB-8260-4362-A357-CF79D6EA9886}">
      <dsp:nvSpPr>
        <dsp:cNvPr id="0" name=""/>
        <dsp:cNvSpPr/>
      </dsp:nvSpPr>
      <dsp:spPr>
        <a:xfrm>
          <a:off x="5214997" y="63"/>
          <a:ext cx="2031003" cy="1218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strike="noStrike" kern="1200" cap="none" baseline="0" noProof="0" dirty="0">
              <a:solidFill>
                <a:schemeClr val="bg1"/>
              </a:solidFill>
              <a:latin typeface="Arial"/>
              <a:cs typeface="Calibri Light"/>
            </a:rPr>
            <a:t>STEM </a:t>
          </a:r>
          <a:r>
            <a:rPr lang="en-US" sz="1600" b="1" i="0" u="none" strike="noStrike" kern="1200" cap="none" baseline="0" noProof="0" dirty="0">
              <a:latin typeface="Arial"/>
              <a:cs typeface="Calibri Light"/>
            </a:rPr>
            <a:t>analysis</a:t>
          </a:r>
          <a:endParaRPr lang="en-US" sz="1600" kern="1200" dirty="0"/>
        </a:p>
      </dsp:txBody>
      <dsp:txXfrm>
        <a:off x="5214997" y="63"/>
        <a:ext cx="2031003" cy="1218602"/>
      </dsp:txXfrm>
    </dsp:sp>
    <dsp:sp modelId="{0B9C8007-8ECD-494C-B0D3-133570769711}">
      <dsp:nvSpPr>
        <dsp:cNvPr id="0" name=""/>
        <dsp:cNvSpPr/>
      </dsp:nvSpPr>
      <dsp:spPr>
        <a:xfrm>
          <a:off x="1234230" y="1216866"/>
          <a:ext cx="7494403" cy="436530"/>
        </a:xfrm>
        <a:custGeom>
          <a:avLst/>
          <a:gdLst/>
          <a:ahLst/>
          <a:cxnLst/>
          <a:rect l="0" t="0" r="0" b="0"/>
          <a:pathLst>
            <a:path>
              <a:moveTo>
                <a:pt x="7494403" y="0"/>
              </a:moveTo>
              <a:lnTo>
                <a:pt x="7494403" y="235365"/>
              </a:lnTo>
              <a:lnTo>
                <a:pt x="0" y="235365"/>
              </a:lnTo>
              <a:lnTo>
                <a:pt x="0" y="43653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93708" y="1432795"/>
        <a:ext cx="375447" cy="4671"/>
      </dsp:txXfrm>
    </dsp:sp>
    <dsp:sp modelId="{9A8B5B0A-111B-4C96-BE8F-C4CD562A3645}">
      <dsp:nvSpPr>
        <dsp:cNvPr id="0" name=""/>
        <dsp:cNvSpPr/>
      </dsp:nvSpPr>
      <dsp:spPr>
        <a:xfrm>
          <a:off x="7713132" y="63"/>
          <a:ext cx="2031003" cy="1218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Arial"/>
              <a:cs typeface="Arial"/>
            </a:rPr>
            <a:t> Gene List and GO List for each significant profile</a:t>
          </a:r>
        </a:p>
      </dsp:txBody>
      <dsp:txXfrm>
        <a:off x="7713132" y="63"/>
        <a:ext cx="2031003" cy="1218602"/>
      </dsp:txXfrm>
    </dsp:sp>
    <dsp:sp modelId="{485A8E11-E51E-49C9-A6A6-2FE23B65C7D6}">
      <dsp:nvSpPr>
        <dsp:cNvPr id="0" name=""/>
        <dsp:cNvSpPr/>
      </dsp:nvSpPr>
      <dsp:spPr>
        <a:xfrm>
          <a:off x="2247931" y="2249378"/>
          <a:ext cx="4365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653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4519" y="2292762"/>
        <a:ext cx="23356" cy="4671"/>
      </dsp:txXfrm>
    </dsp:sp>
    <dsp:sp modelId="{8EA4D667-7F29-4664-A086-429D131A137C}">
      <dsp:nvSpPr>
        <dsp:cNvPr id="0" name=""/>
        <dsp:cNvSpPr/>
      </dsp:nvSpPr>
      <dsp:spPr>
        <a:xfrm>
          <a:off x="218728" y="1685796"/>
          <a:ext cx="2031003" cy="1218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Arial"/>
              <a:cs typeface="Arial"/>
            </a:rPr>
            <a:t>YEASTRACT and "Rank by TF," visualized in </a:t>
          </a:r>
          <a:r>
            <a:rPr lang="en-US" sz="1600" b="1" kern="1200" dirty="0" err="1">
              <a:solidFill>
                <a:schemeClr val="bg1"/>
              </a:solidFill>
              <a:latin typeface="Arial"/>
              <a:cs typeface="Arial"/>
            </a:rPr>
            <a:t>GRNsight</a:t>
          </a:r>
          <a:endParaRPr lang="en-US" sz="1600" b="1" kern="1200" dirty="0">
            <a:solidFill>
              <a:schemeClr val="bg1"/>
            </a:solidFill>
            <a:latin typeface="Arial"/>
            <a:cs typeface="Arial"/>
          </a:endParaRPr>
        </a:p>
      </dsp:txBody>
      <dsp:txXfrm>
        <a:off x="218728" y="1685796"/>
        <a:ext cx="2031003" cy="1218602"/>
      </dsp:txXfrm>
    </dsp:sp>
    <dsp:sp modelId="{E6B45430-F80B-45D3-8FA6-163112A42392}">
      <dsp:nvSpPr>
        <dsp:cNvPr id="0" name=""/>
        <dsp:cNvSpPr/>
      </dsp:nvSpPr>
      <dsp:spPr>
        <a:xfrm>
          <a:off x="4746066" y="2249378"/>
          <a:ext cx="4365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653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52653" y="2292762"/>
        <a:ext cx="23356" cy="4671"/>
      </dsp:txXfrm>
    </dsp:sp>
    <dsp:sp modelId="{E5DA4758-43F8-4EB3-B95E-F7BD0477BD6C}">
      <dsp:nvSpPr>
        <dsp:cNvPr id="0" name=""/>
        <dsp:cNvSpPr/>
      </dsp:nvSpPr>
      <dsp:spPr>
        <a:xfrm>
          <a:off x="2716862" y="1685796"/>
          <a:ext cx="2031003" cy="1218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Arial"/>
              <a:cs typeface="Arial"/>
            </a:rPr>
            <a:t>Create MS Access Database</a:t>
          </a:r>
        </a:p>
      </dsp:txBody>
      <dsp:txXfrm>
        <a:off x="2716862" y="1685796"/>
        <a:ext cx="2031003" cy="1218602"/>
      </dsp:txXfrm>
    </dsp:sp>
    <dsp:sp modelId="{F6696B27-CF46-44EF-BE9E-6F8A4F8C5BDC}">
      <dsp:nvSpPr>
        <dsp:cNvPr id="0" name=""/>
        <dsp:cNvSpPr/>
      </dsp:nvSpPr>
      <dsp:spPr>
        <a:xfrm>
          <a:off x="7244201" y="2249378"/>
          <a:ext cx="4365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653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50788" y="2292762"/>
        <a:ext cx="23356" cy="4671"/>
      </dsp:txXfrm>
    </dsp:sp>
    <dsp:sp modelId="{E49A0DBF-153E-4F25-A63E-43BFD83F92F1}">
      <dsp:nvSpPr>
        <dsp:cNvPr id="0" name=""/>
        <dsp:cNvSpPr/>
      </dsp:nvSpPr>
      <dsp:spPr>
        <a:xfrm>
          <a:off x="5214997" y="1685796"/>
          <a:ext cx="2031003" cy="1218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Arial"/>
              <a:cs typeface="Arial"/>
            </a:rPr>
            <a:t>Create network, build </a:t>
          </a:r>
          <a:r>
            <a:rPr lang="en-US" sz="1600" b="1" kern="1200" dirty="0" err="1">
              <a:solidFill>
                <a:schemeClr val="bg1"/>
              </a:solidFill>
              <a:latin typeface="Arial"/>
              <a:cs typeface="Arial"/>
            </a:rPr>
            <a:t>GRNmap</a:t>
          </a:r>
          <a:r>
            <a:rPr lang="en-US" sz="1600" b="1" kern="1200" dirty="0">
              <a:solidFill>
                <a:schemeClr val="bg1"/>
              </a:solidFill>
              <a:latin typeface="Arial"/>
              <a:cs typeface="Arial"/>
            </a:rPr>
            <a:t> Input Workbook</a:t>
          </a:r>
        </a:p>
      </dsp:txBody>
      <dsp:txXfrm>
        <a:off x="5214997" y="1685796"/>
        <a:ext cx="2031003" cy="1218602"/>
      </dsp:txXfrm>
    </dsp:sp>
    <dsp:sp modelId="{546D94CD-8CC7-437A-B682-47FDA131D302}">
      <dsp:nvSpPr>
        <dsp:cNvPr id="0" name=""/>
        <dsp:cNvSpPr/>
      </dsp:nvSpPr>
      <dsp:spPr>
        <a:xfrm>
          <a:off x="1234230" y="2902599"/>
          <a:ext cx="7494403" cy="436530"/>
        </a:xfrm>
        <a:custGeom>
          <a:avLst/>
          <a:gdLst/>
          <a:ahLst/>
          <a:cxnLst/>
          <a:rect l="0" t="0" r="0" b="0"/>
          <a:pathLst>
            <a:path>
              <a:moveTo>
                <a:pt x="7494403" y="0"/>
              </a:moveTo>
              <a:lnTo>
                <a:pt x="7494403" y="235365"/>
              </a:lnTo>
              <a:lnTo>
                <a:pt x="0" y="235365"/>
              </a:lnTo>
              <a:lnTo>
                <a:pt x="0" y="43653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93708" y="3118528"/>
        <a:ext cx="375447" cy="4671"/>
      </dsp:txXfrm>
    </dsp:sp>
    <dsp:sp modelId="{CD5F002B-1769-4FA0-B229-93BCCA8A1470}">
      <dsp:nvSpPr>
        <dsp:cNvPr id="0" name=""/>
        <dsp:cNvSpPr/>
      </dsp:nvSpPr>
      <dsp:spPr>
        <a:xfrm>
          <a:off x="7713132" y="1685796"/>
          <a:ext cx="2031003" cy="1218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Arial"/>
              <a:cs typeface="Arial"/>
            </a:rPr>
            <a:t>Import and Run </a:t>
          </a:r>
          <a:r>
            <a:rPr lang="en-US" sz="1600" b="1" kern="1200" dirty="0" err="1">
              <a:solidFill>
                <a:schemeClr val="bg1"/>
              </a:solidFill>
              <a:latin typeface="Arial"/>
              <a:cs typeface="Arial"/>
            </a:rPr>
            <a:t>GRNmap</a:t>
          </a:r>
          <a:r>
            <a:rPr lang="en-US" sz="1600" b="1" kern="1200" dirty="0">
              <a:solidFill>
                <a:schemeClr val="bg1"/>
              </a:solidFill>
              <a:latin typeface="Arial"/>
              <a:cs typeface="Arial"/>
            </a:rPr>
            <a:t> using Input Workbook</a:t>
          </a:r>
        </a:p>
      </dsp:txBody>
      <dsp:txXfrm>
        <a:off x="7713132" y="1685796"/>
        <a:ext cx="2031003" cy="1218602"/>
      </dsp:txXfrm>
    </dsp:sp>
    <dsp:sp modelId="{D14A6356-F9E5-484D-A6F2-1B71850C1E56}">
      <dsp:nvSpPr>
        <dsp:cNvPr id="0" name=""/>
        <dsp:cNvSpPr/>
      </dsp:nvSpPr>
      <dsp:spPr>
        <a:xfrm>
          <a:off x="2247931" y="3935111"/>
          <a:ext cx="4365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653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4519" y="3978495"/>
        <a:ext cx="23356" cy="4671"/>
      </dsp:txXfrm>
    </dsp:sp>
    <dsp:sp modelId="{7846A8CF-2D3B-4FBA-B7DC-0C7894DBD08D}">
      <dsp:nvSpPr>
        <dsp:cNvPr id="0" name=""/>
        <dsp:cNvSpPr/>
      </dsp:nvSpPr>
      <dsp:spPr>
        <a:xfrm>
          <a:off x="218728" y="3371529"/>
          <a:ext cx="2031003" cy="1218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Arial"/>
              <a:cs typeface="Arial"/>
            </a:rPr>
            <a:t>Export </a:t>
          </a:r>
          <a:r>
            <a:rPr lang="en-US" sz="1600" b="1" kern="1200" dirty="0" err="1">
              <a:solidFill>
                <a:schemeClr val="bg1"/>
              </a:solidFill>
              <a:latin typeface="Arial"/>
              <a:cs typeface="Arial"/>
            </a:rPr>
            <a:t>GRNmap</a:t>
          </a:r>
          <a:r>
            <a:rPr lang="en-US" sz="1600" b="1" kern="1200" dirty="0">
              <a:solidFill>
                <a:schemeClr val="bg1"/>
              </a:solidFill>
              <a:latin typeface="Arial"/>
              <a:cs typeface="Arial"/>
            </a:rPr>
            <a:t> Output Workbook</a:t>
          </a:r>
        </a:p>
      </dsp:txBody>
      <dsp:txXfrm>
        <a:off x="218728" y="3371529"/>
        <a:ext cx="2031003" cy="1218602"/>
      </dsp:txXfrm>
    </dsp:sp>
    <dsp:sp modelId="{569BB5E9-F745-4CA5-BA50-8896B7F825FA}">
      <dsp:nvSpPr>
        <dsp:cNvPr id="0" name=""/>
        <dsp:cNvSpPr/>
      </dsp:nvSpPr>
      <dsp:spPr>
        <a:xfrm>
          <a:off x="2716862" y="3371529"/>
          <a:ext cx="2031003" cy="1218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/>
              <a:cs typeface="Arial"/>
            </a:rPr>
            <a:t>Visualize adjacency matrix using GRNsight</a:t>
          </a:r>
          <a:endParaRPr lang="en-US" sz="1600" kern="1200" dirty="0"/>
        </a:p>
      </dsp:txBody>
      <dsp:txXfrm>
        <a:off x="2716862" y="3371529"/>
        <a:ext cx="2031003" cy="1218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26AF-9F46-43E1-A8BA-BDFEC98ECB8F}" type="datetimeFigureOut">
              <a:rPr lang="en-US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282A7-73A9-483D-8EBC-202EF3F8F43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0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using Query in designed Access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282A7-73A9-483D-8EBC-202EF3F8F43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5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Induced Genes (Green):</a:t>
            </a:r>
          </a:p>
          <a:p>
            <a:r>
              <a:rPr lang="en-US">
                <a:cs typeface="Calibri"/>
              </a:rPr>
              <a:t>-there was a biological process/GO term labeled "Detoxification" from GeneOntology results that is comparable to original table from Kitagawa (used MiPS)</a:t>
            </a:r>
          </a:p>
          <a:p>
            <a:r>
              <a:rPr lang="en-US">
                <a:cs typeface="Calibri"/>
              </a:rPr>
              <a:t>-"DNA" – corresponds to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282A7-73A9-483D-8EBC-202EF3F8F432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49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YLR303W and YLL057C  were found to be significant in the ANOVA data due to there B-H p-value &lt; 0.05, however once they were run through Stem they were not present in the 8 significant profiles we looked into. 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282A7-73A9-483D-8EBC-202EF3F8F432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33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Paper observed relevance but did not mention significance ( statistics). If FC was higher than 2 or less than .5, they thought it to be significant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282A7-73A9-483D-8EBC-202EF3F8F432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8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Red Profile</a:t>
            </a:r>
          </a:p>
          <a:p>
            <a:r>
              <a:rPr lang="en-US">
                <a:cs typeface="Calibri"/>
              </a:rPr>
              <a:t>-combine all red profiles together</a:t>
            </a:r>
          </a:p>
          <a:p>
            <a:r>
              <a:rPr lang="en-US">
                <a:cs typeface="Calibri"/>
              </a:rPr>
              <a:t>-downward slope, repressed genes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282A7-73A9-483D-8EBC-202EF3F8F432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46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Green Profile</a:t>
            </a:r>
          </a:p>
          <a:p>
            <a:r>
              <a:rPr lang="en-US">
                <a:cs typeface="Calibri"/>
              </a:rPr>
              <a:t>-so few values in each, combine blue (#29) with all green profiles</a:t>
            </a:r>
          </a:p>
          <a:p>
            <a:r>
              <a:rPr lang="en-US">
                <a:cs typeface="Calibri"/>
              </a:rPr>
              <a:t>-all have upward slope, induced genes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282A7-73A9-483D-8EBC-202EF3F8F432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47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For repressed genes, there are more biological processes found from GO</a:t>
            </a:r>
          </a:p>
          <a:p>
            <a:pPr lvl="1" indent="-285750">
              <a:buFont typeface="Arial"/>
              <a:buChar char="•"/>
            </a:pPr>
            <a:r>
              <a:rPr lang="en-US">
                <a:cs typeface="Calibri"/>
              </a:rPr>
              <a:t>Photo only pictures GO terms that correspond to categories from original article</a:t>
            </a:r>
          </a:p>
          <a:p>
            <a:pPr marL="171450" lvl="1"/>
            <a:endParaRPr lang="en-US">
              <a:cs typeface="Calibri"/>
            </a:endParaRPr>
          </a:p>
          <a:p>
            <a:pPr marL="171450" lvl="1"/>
            <a:r>
              <a:rPr lang="en-US">
                <a:cs typeface="Calibri"/>
              </a:rPr>
              <a:t>Green – induced</a:t>
            </a:r>
          </a:p>
          <a:p>
            <a:pPr marL="171450" lvl="1"/>
            <a:r>
              <a:rPr lang="en-US">
                <a:cs typeface="Calibri"/>
              </a:rPr>
              <a:t>-all processes included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282A7-73A9-483D-8EBC-202EF3F8F432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43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For repressed genes, there are more biological processes found from GO</a:t>
            </a:r>
          </a:p>
          <a:p>
            <a:pPr lvl="1" indent="-285750">
              <a:buFont typeface="Arial"/>
              <a:buChar char="•"/>
            </a:pPr>
            <a:r>
              <a:rPr lang="en-US">
                <a:cs typeface="Calibri"/>
              </a:rPr>
              <a:t>Photo only pictures GO terms that correspond to categories from original article</a:t>
            </a:r>
          </a:p>
          <a:p>
            <a:pPr marL="171450" lvl="1"/>
            <a:endParaRPr lang="en-US">
              <a:cs typeface="Calibri"/>
            </a:endParaRPr>
          </a:p>
          <a:p>
            <a:pPr marL="171450" lvl="1"/>
            <a:r>
              <a:rPr lang="en-US">
                <a:cs typeface="Calibri"/>
              </a:rPr>
              <a:t>Green – induced</a:t>
            </a:r>
          </a:p>
          <a:p>
            <a:pPr marL="171450" lvl="1"/>
            <a:r>
              <a:rPr lang="en-US">
                <a:cs typeface="Calibri"/>
              </a:rPr>
              <a:t>-all processes included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282A7-73A9-483D-8EBC-202EF3F8F432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25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/>
              <a:t>Show the table of regulatory transcription factors in your network and their p values for enrichment.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282A7-73A9-483D-8EBC-202EF3F8F432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49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/>
              <a:t>Show the table of regulatory transcription factors in your network and their p values for enrichment.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282A7-73A9-483D-8EBC-202EF3F8F432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05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Unweighted Networks (from Access, running Query with production rates, etc. from regulation matrix/network and workbook for Coder/QA)</a:t>
            </a:r>
          </a:p>
          <a:p>
            <a:r>
              <a:rPr lang="en-US">
                <a:cs typeface="Calibri"/>
              </a:rPr>
              <a:t>-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Weighted Networks (from Output Workbook, GRNmap) </a:t>
            </a:r>
          </a:p>
          <a:p>
            <a:r>
              <a:rPr lang="en-US">
                <a:cs typeface="Calibri"/>
              </a:rPr>
              <a:t>-MG3 is a floater gene </a:t>
            </a:r>
            <a:endParaRPr lang="en-US"/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-in weighted genes:</a:t>
            </a:r>
          </a:p>
          <a:p>
            <a:r>
              <a:rPr lang="en-US">
                <a:cs typeface="Calibri"/>
              </a:rPr>
              <a:t>- gray indicated weak genes</a:t>
            </a:r>
          </a:p>
          <a:p>
            <a:r>
              <a:rPr lang="en-US">
                <a:cs typeface="Calibri"/>
              </a:rPr>
              <a:t>-red: activation</a:t>
            </a:r>
          </a:p>
          <a:p>
            <a:r>
              <a:rPr lang="en-US">
                <a:cs typeface="Calibri"/>
              </a:rPr>
              <a:t>-blue: induction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282A7-73A9-483D-8EBC-202EF3F8F432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91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Unweighted Networks (from Access, running Query with production rates, etc. from regulation matrix/network and workbook for Coder/QA)</a:t>
            </a:r>
          </a:p>
          <a:p>
            <a:r>
              <a:rPr lang="en-US">
                <a:cs typeface="Calibri"/>
              </a:rPr>
              <a:t>-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Weighted Networks (from Output Workbook, GRNmap) </a:t>
            </a:r>
          </a:p>
          <a:p>
            <a:r>
              <a:rPr lang="en-US">
                <a:cs typeface="Calibri"/>
              </a:rPr>
              <a:t>-MG3 is a floater gene </a:t>
            </a:r>
            <a:endParaRPr lang="en-US"/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282A7-73A9-483D-8EBC-202EF3F8F432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5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378" y="2416324"/>
            <a:ext cx="10639245" cy="1611225"/>
          </a:xfrm>
        </p:spPr>
        <p:txBody>
          <a:bodyPr>
            <a:normAutofit fontScale="90000"/>
          </a:bodyPr>
          <a:lstStyle/>
          <a:p>
            <a:r>
              <a:rPr lang="en-US" sz="48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Genome-wide DNA Microarray analysis of Yeast Treated with Thiuram: </a:t>
            </a:r>
            <a:br>
              <a:rPr lang="en-US" sz="48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sz="48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 Reassessment of Data Published by Kitagawa et al.</a:t>
            </a:r>
          </a:p>
          <a:p>
            <a:endParaRPr lang="en-US">
              <a:solidFill>
                <a:schemeClr val="accent1">
                  <a:lumMod val="50000"/>
                </a:schemeClr>
              </a:solidFill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785" y="3796912"/>
            <a:ext cx="11055323" cy="9081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b="1">
                <a:latin typeface="Arial"/>
                <a:ea typeface="+mn-lt"/>
                <a:cs typeface="+mn-lt"/>
              </a:rPr>
              <a:t>Kaitlyn Nguyen, Michael </a:t>
            </a:r>
            <a:r>
              <a:rPr lang="en-US" sz="2500" b="1" err="1">
                <a:latin typeface="Arial"/>
                <a:ea typeface="+mn-lt"/>
                <a:cs typeface="+mn-lt"/>
              </a:rPr>
              <a:t>Armas</a:t>
            </a:r>
            <a:r>
              <a:rPr lang="en-US" sz="2500" b="1">
                <a:latin typeface="Arial"/>
                <a:ea typeface="+mn-lt"/>
                <a:cs typeface="+mn-lt"/>
              </a:rPr>
              <a:t>, Emma Young, Iliana Crespin</a:t>
            </a:r>
            <a:endParaRPr lang="en-US" sz="2500"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741FD6-7B69-4171-B4E0-47D849533CD7}"/>
              </a:ext>
            </a:extLst>
          </p:cNvPr>
          <p:cNvSpPr txBox="1"/>
          <p:nvPr/>
        </p:nvSpPr>
        <p:spPr>
          <a:xfrm>
            <a:off x="3171645" y="4997569"/>
            <a:ext cx="584870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latin typeface="Arial"/>
                <a:cs typeface="Calibri" panose="020F0502020204030204"/>
              </a:rPr>
              <a:t>Biological Databases (BIOL-367-01)</a:t>
            </a:r>
          </a:p>
          <a:p>
            <a:pPr algn="ctr"/>
            <a:r>
              <a:rPr lang="en-US" sz="2400" b="1">
                <a:latin typeface="Arial"/>
                <a:cs typeface="Calibri" panose="020F0502020204030204"/>
              </a:rPr>
              <a:t>Loyola Marymount University</a:t>
            </a:r>
          </a:p>
          <a:p>
            <a:pPr algn="ctr"/>
            <a:r>
              <a:rPr lang="en-US" sz="2400" b="1">
                <a:latin typeface="Arial"/>
                <a:cs typeface="Calibri" panose="020F0502020204030204"/>
              </a:rPr>
              <a:t>December 10, 2019</a:t>
            </a:r>
          </a:p>
          <a:p>
            <a:pPr algn="l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B31A-C23C-49B4-8549-B220749D7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662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Arial"/>
                <a:cs typeface="Calibri Light"/>
              </a:rPr>
              <a:t>Red Profile (#9,26,34,11)</a:t>
            </a:r>
          </a:p>
        </p:txBody>
      </p:sp>
      <p:pic>
        <p:nvPicPr>
          <p:cNvPr id="14" name="Picture 1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C7DF081E-2DFF-412E-B3E3-B6BCC4E52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0765" y="1198207"/>
            <a:ext cx="3523123" cy="2658637"/>
          </a:xfrm>
        </p:spPr>
      </p:pic>
      <p:pic>
        <p:nvPicPr>
          <p:cNvPr id="3" name="Picture 10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7043D23D-7D17-43E9-9F19-081B68CF4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856" y="3906910"/>
            <a:ext cx="3515660" cy="2679488"/>
          </a:xfrm>
          <a:prstGeom prst="rect">
            <a:avLst/>
          </a:prstGeom>
        </p:spPr>
      </p:pic>
      <p:pic>
        <p:nvPicPr>
          <p:cNvPr id="5" name="Picture 8" descr="A close up of a map&#10;&#10;Description generated with high confidence">
            <a:extLst>
              <a:ext uri="{FF2B5EF4-FFF2-40B4-BE49-F238E27FC236}">
                <a16:creationId xmlns:a16="http://schemas.microsoft.com/office/drawing/2014/main" id="{BB5D4EDD-36E6-4F50-9227-7FEF446CD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259" y="3906909"/>
            <a:ext cx="3515660" cy="2668114"/>
          </a:xfrm>
          <a:prstGeom prst="rect">
            <a:avLst/>
          </a:prstGeom>
        </p:spPr>
      </p:pic>
      <p:pic>
        <p:nvPicPr>
          <p:cNvPr id="7" name="Picture 8" descr="A close up of a map&#10;&#10;Description generated with high confidence">
            <a:extLst>
              <a:ext uri="{FF2B5EF4-FFF2-40B4-BE49-F238E27FC236}">
                <a16:creationId xmlns:a16="http://schemas.microsoft.com/office/drawing/2014/main" id="{45E0A1BC-FC88-4403-B59F-3881DF3BC5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0259" y="1200103"/>
            <a:ext cx="3515661" cy="265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63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527DC-0B08-472F-A259-CAA1D921B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792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Arial"/>
                <a:cs typeface="Calibri Light"/>
              </a:rPr>
              <a:t>Green Profile (#40,42,18,29)</a:t>
            </a:r>
          </a:p>
        </p:txBody>
      </p:sp>
      <p:pic>
        <p:nvPicPr>
          <p:cNvPr id="8" name="Picture 8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D13BE9A4-A3AD-43B8-85F2-1033C25AB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4319" y="1382073"/>
            <a:ext cx="3367811" cy="2554384"/>
          </a:xfrm>
        </p:spPr>
      </p:pic>
      <p:pic>
        <p:nvPicPr>
          <p:cNvPr id="3" name="Picture 8" descr="A close up of a map&#10;&#10;Description generated with high confidence">
            <a:extLst>
              <a:ext uri="{FF2B5EF4-FFF2-40B4-BE49-F238E27FC236}">
                <a16:creationId xmlns:a16="http://schemas.microsoft.com/office/drawing/2014/main" id="{959015FA-C2E2-4789-8601-037B88D38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319" y="4077506"/>
            <a:ext cx="3367811" cy="2543011"/>
          </a:xfrm>
          <a:prstGeom prst="rect">
            <a:avLst/>
          </a:prstGeom>
        </p:spPr>
      </p:pic>
      <p:pic>
        <p:nvPicPr>
          <p:cNvPr id="5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5FDD2E6-B2E8-4CBC-86DF-BE3BC35D20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393" y="1382073"/>
            <a:ext cx="3413302" cy="2554383"/>
          </a:xfrm>
          <a:prstGeom prst="rect">
            <a:avLst/>
          </a:prstGeom>
        </p:spPr>
      </p:pic>
      <p:pic>
        <p:nvPicPr>
          <p:cNvPr id="7" name="Picture 8" descr="A close up of a map&#10;&#10;Description generated with high confidence">
            <a:extLst>
              <a:ext uri="{FF2B5EF4-FFF2-40B4-BE49-F238E27FC236}">
                <a16:creationId xmlns:a16="http://schemas.microsoft.com/office/drawing/2014/main" id="{607F53AC-6628-463B-8A8C-689316459C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3393" y="4077505"/>
            <a:ext cx="3413302" cy="257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0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D46F3-2E1D-4772-B0F0-E3F70DFFA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Calibri Light" panose="020F0302020204030204"/>
              </a:rPr>
              <a:t>Example: GO terms for Red and Green Profiles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63BF5B-0FF6-46CA-9285-019DAEB7FAC9}"/>
              </a:ext>
            </a:extLst>
          </p:cNvPr>
          <p:cNvSpPr txBox="1"/>
          <p:nvPr/>
        </p:nvSpPr>
        <p:spPr>
          <a:xfrm>
            <a:off x="488577" y="1978959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Arial"/>
                <a:cs typeface="Arial"/>
              </a:rPr>
              <a:t>Red - repressed</a:t>
            </a:r>
          </a:p>
        </p:txBody>
      </p:sp>
      <p:pic>
        <p:nvPicPr>
          <p:cNvPr id="18" name="Picture 1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39DD63C-8DA8-4F2F-8C8D-D9993FFF8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77" y="2481456"/>
            <a:ext cx="11226052" cy="380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5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D46F3-2E1D-4772-B0F0-E3F70DFFA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Calibri Light" panose="020F0302020204030204"/>
              </a:rPr>
              <a:t>Example: GO terms for Red and Green Profiles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DAD935-5EAB-40B4-A46B-957431571E5E}"/>
              </a:ext>
            </a:extLst>
          </p:cNvPr>
          <p:cNvSpPr txBox="1"/>
          <p:nvPr/>
        </p:nvSpPr>
        <p:spPr>
          <a:xfrm>
            <a:off x="510988" y="2113429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Arial"/>
                <a:cs typeface="Arial"/>
              </a:rPr>
              <a:t>Green - induced</a:t>
            </a:r>
          </a:p>
        </p:txBody>
      </p:sp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21AC40C-1936-4C84-AAE2-DFA74CF0D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94" y="2637890"/>
            <a:ext cx="11147610" cy="382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42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D46F3-2E1D-4772-B0F0-E3F70DFFA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Arial"/>
                <a:cs typeface="Calibri Light" panose="020F0302020204030204"/>
              </a:rPr>
              <a:t>Regulatory Transcription Factors in </a:t>
            </a:r>
            <a:r>
              <a:rPr lang="en-US" b="1" u="sng">
                <a:solidFill>
                  <a:schemeClr val="accent1">
                    <a:lumMod val="50000"/>
                  </a:schemeClr>
                </a:solidFill>
                <a:latin typeface="Arial"/>
                <a:cs typeface="Calibri Light" panose="020F0302020204030204"/>
              </a:rPr>
              <a:t>Red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Arial"/>
                <a:cs typeface="Calibri Light" panose="020F0302020204030204"/>
              </a:rPr>
              <a:t> Network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BD55808-3BC0-42C2-855F-742A07404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625" y="1766048"/>
            <a:ext cx="3953435" cy="46947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7370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D46F3-2E1D-4772-B0F0-E3F70DFFA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Arial"/>
                <a:cs typeface="Calibri Light" panose="020F0302020204030204"/>
              </a:rPr>
              <a:t>Regulatory Transcription Factors in </a:t>
            </a:r>
            <a:r>
              <a:rPr lang="en-US" b="1" u="sng">
                <a:solidFill>
                  <a:schemeClr val="accent1">
                    <a:lumMod val="50000"/>
                  </a:schemeClr>
                </a:solidFill>
                <a:latin typeface="Arial"/>
                <a:cs typeface="Calibri Light" panose="020F0302020204030204"/>
              </a:rPr>
              <a:t>Green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Arial"/>
                <a:cs typeface="Calibri Light" panose="020F0302020204030204"/>
              </a:rPr>
              <a:t> Network</a:t>
            </a:r>
          </a:p>
        </p:txBody>
      </p:sp>
      <p:pic>
        <p:nvPicPr>
          <p:cNvPr id="4" name="Picture 4" descr="A picture containing building&#10;&#10;Description generated with very high confidence">
            <a:extLst>
              <a:ext uri="{FF2B5EF4-FFF2-40B4-BE49-F238E27FC236}">
                <a16:creationId xmlns:a16="http://schemas.microsoft.com/office/drawing/2014/main" id="{7DBBEEB9-E3EC-4087-989F-542F6C1CE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099" y="1868174"/>
            <a:ext cx="3841376" cy="45983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5779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2264-2127-4940-8A90-21D289D0F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Calibri Light" panose="020F0302020204030204"/>
              </a:rPr>
              <a:t>Unweighted and Weighted Networks in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Calibri Light" panose="020F0302020204030204"/>
              </a:rPr>
              <a:t>GRNsight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Calibri Light" panose="020F0302020204030204"/>
              </a:rPr>
              <a:t> for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Arial"/>
                <a:cs typeface="Calibri Light" panose="020F0302020204030204"/>
              </a:rPr>
              <a:t>Red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Calibri Light" panose="020F0302020204030204"/>
              </a:rPr>
              <a:t> Profile from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Calibri Light" panose="020F0302020204030204"/>
              </a:rPr>
              <a:t>GRNsight</a:t>
            </a:r>
            <a:endParaRPr lang="en-US" dirty="0" err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6F466-0D31-4A0A-9767-ACFD472F5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96E395-13EF-479C-BAFC-E12D5C83E761}"/>
              </a:ext>
            </a:extLst>
          </p:cNvPr>
          <p:cNvSpPr txBox="1">
            <a:spLocks/>
          </p:cNvSpPr>
          <p:nvPr/>
        </p:nvSpPr>
        <p:spPr>
          <a:xfrm>
            <a:off x="8096532" y="5850285"/>
            <a:ext cx="1620484" cy="522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b="1">
                <a:latin typeface="Arial"/>
                <a:cs typeface="Calibri"/>
              </a:rPr>
              <a:t>Weighted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4648385-19C8-47AD-BC1D-24019DC405A7}"/>
              </a:ext>
            </a:extLst>
          </p:cNvPr>
          <p:cNvSpPr txBox="1">
            <a:spLocks/>
          </p:cNvSpPr>
          <p:nvPr/>
        </p:nvSpPr>
        <p:spPr>
          <a:xfrm>
            <a:off x="1951370" y="5825703"/>
            <a:ext cx="2013774" cy="5713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b="1">
                <a:latin typeface="Arial"/>
                <a:cs typeface="Calibri"/>
              </a:rPr>
              <a:t>Unweighted</a:t>
            </a:r>
          </a:p>
        </p:txBody>
      </p:sp>
      <p:pic>
        <p:nvPicPr>
          <p:cNvPr id="4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8A575CBD-ADFB-4295-A2B3-D7D7976007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02" t="21234" r="7906" b="33333"/>
          <a:stretch/>
        </p:blipFill>
        <p:spPr>
          <a:xfrm>
            <a:off x="294803" y="2155522"/>
            <a:ext cx="5806381" cy="3265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A screenshot of a map&#10;&#10;Description generated with very high confidence">
            <a:extLst>
              <a:ext uri="{FF2B5EF4-FFF2-40B4-BE49-F238E27FC236}">
                <a16:creationId xmlns:a16="http://schemas.microsoft.com/office/drawing/2014/main" id="{4DFA68E1-548D-41C6-879A-55BB0A2F75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491" t="36871" r="4560" b="24302"/>
          <a:stretch/>
        </p:blipFill>
        <p:spPr>
          <a:xfrm>
            <a:off x="6334897" y="2150557"/>
            <a:ext cx="5541882" cy="3274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1729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2264-2127-4940-8A90-21D289D0F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Arial"/>
                <a:cs typeface="Calibri Light" panose="020F0302020204030204"/>
              </a:rPr>
              <a:t>Unweighted and Weighted Networks in GRNsight for </a:t>
            </a:r>
            <a:r>
              <a:rPr lang="en-US" b="1" u="sng">
                <a:solidFill>
                  <a:schemeClr val="accent1">
                    <a:lumMod val="50000"/>
                  </a:schemeClr>
                </a:solidFill>
                <a:latin typeface="Arial"/>
                <a:cs typeface="Calibri Light" panose="020F0302020204030204"/>
              </a:rPr>
              <a:t>Green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Arial"/>
                <a:cs typeface="Calibri Light" panose="020F0302020204030204"/>
              </a:rPr>
              <a:t> Profile from GRNsight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6F466-0D31-4A0A-9767-ACFD472F5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5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AE8D444D-FC5F-4358-A530-93BF70EAC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152" y="2046000"/>
            <a:ext cx="5604446" cy="3613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896E395-13EF-479C-BAFC-E12D5C83E761}"/>
              </a:ext>
            </a:extLst>
          </p:cNvPr>
          <p:cNvSpPr txBox="1">
            <a:spLocks/>
          </p:cNvSpPr>
          <p:nvPr/>
        </p:nvSpPr>
        <p:spPr>
          <a:xfrm>
            <a:off x="8096532" y="5850285"/>
            <a:ext cx="1620484" cy="522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b="1">
                <a:latin typeface="Arial"/>
                <a:cs typeface="Calibri"/>
              </a:rPr>
              <a:t>Weighted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4648385-19C8-47AD-BC1D-24019DC405A7}"/>
              </a:ext>
            </a:extLst>
          </p:cNvPr>
          <p:cNvSpPr txBox="1">
            <a:spLocks/>
          </p:cNvSpPr>
          <p:nvPr/>
        </p:nvSpPr>
        <p:spPr>
          <a:xfrm>
            <a:off x="1803886" y="5850284"/>
            <a:ext cx="2013774" cy="5713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b="1">
                <a:latin typeface="Arial"/>
                <a:cs typeface="Calibri"/>
              </a:rPr>
              <a:t>Unweighted</a:t>
            </a:r>
          </a:p>
        </p:txBody>
      </p:sp>
      <p:pic>
        <p:nvPicPr>
          <p:cNvPr id="4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DEEBF64C-8E08-4CD3-866C-4097C622D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45" y="2050509"/>
            <a:ext cx="5513154" cy="3619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6842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1B5E-7BF5-42B9-9D8C-66B86D9FA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SMS Access Database Schema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2B4C7-AA72-4E3D-B16A-6F228CAE552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800"/>
          </a:p>
          <a:p>
            <a:endParaRPr lang="en-US" sz="1800"/>
          </a:p>
          <a:p>
            <a:endParaRPr lang="en-US" sz="1800"/>
          </a:p>
        </p:txBody>
      </p:sp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B6D80042-B60B-474C-92D0-ED9EB8FCC7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75" b="3"/>
          <a:stretch/>
        </p:blipFill>
        <p:spPr>
          <a:xfrm>
            <a:off x="4639056" y="10"/>
            <a:ext cx="7604605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55283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8B4A4-299D-47EA-A2EB-CF61D507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Assessment of Article: Fold Change</a:t>
            </a:r>
            <a:endParaRPr lang="en-US" dirty="0">
              <a:solidFill>
                <a:schemeClr val="accent1">
                  <a:lumMod val="50000"/>
                </a:schemeClr>
              </a:solidFill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F5C57-361E-4E4F-BADB-17756ABD72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Kitagawa et al. (2002)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B8E63-808F-48BE-AA15-C1080FED60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Observes whether fold change is greater than 2.0 or less than 0.5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359CA5-BEA6-4329-9715-236492B35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FunGals</a:t>
            </a:r>
            <a:endParaRPr lang="en-US" dirty="0" err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8969AF-1499-4A82-90DB-5D61C2BA12A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Significance is based on ANOVA results showing a </a:t>
            </a:r>
            <a:r>
              <a:rPr lang="en-US">
                <a:cs typeface="Calibri"/>
              </a:rPr>
              <a:t>Benjamini</a:t>
            </a:r>
            <a:r>
              <a:rPr lang="en-US" dirty="0">
                <a:cs typeface="Calibri"/>
              </a:rPr>
              <a:t>-Hochberg p-value of less than 0.05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76409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2A52A-DDFA-44EF-8F32-7AE294788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0748"/>
            <a:ext cx="10515600" cy="1354318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Arial"/>
                <a:cs typeface="Calibri Light"/>
              </a:rPr>
              <a:t>Outline</a:t>
            </a:r>
          </a:p>
          <a:p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23EAB-D9FA-4C7D-8B37-0025DF53F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3059"/>
            <a:ext cx="10515600" cy="475390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atin typeface="Arial"/>
                <a:cs typeface="Arial"/>
              </a:rPr>
              <a:t>Purpose and Significance of Journal Article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3000" b="1" dirty="0">
                <a:latin typeface="Arial"/>
                <a:cs typeface="Arial"/>
              </a:rPr>
              <a:t>Introduction of Secondary Data Analysis Methods 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latin typeface="Arial"/>
                <a:cs typeface="Arial"/>
              </a:rPr>
              <a:t>Results and Discussion of Secondary Data Analysis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latin typeface="Arial"/>
                <a:cs typeface="Arial"/>
              </a:rPr>
              <a:t>Assessment of Article 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latin typeface="Arial"/>
                <a:cs typeface="Arial"/>
              </a:rPr>
              <a:t>Conclusions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latin typeface="Arial"/>
                <a:cs typeface="Arial"/>
              </a:rPr>
              <a:t>Future Directions </a:t>
            </a:r>
            <a:r>
              <a:rPr lang="en-US" sz="3000" b="1" dirty="0">
                <a:latin typeface="Arial"/>
                <a:ea typeface="+mn-lt"/>
                <a:cs typeface="Arial"/>
              </a:rPr>
              <a:t>Regarding Yeast Treated with Thiuram</a:t>
            </a:r>
          </a:p>
        </p:txBody>
      </p:sp>
    </p:spTree>
    <p:extLst>
      <p:ext uri="{BB962C8B-B14F-4D97-AF65-F5344CB8AC3E}">
        <p14:creationId xmlns:p14="http://schemas.microsoft.com/office/powerpoint/2010/main" val="1336273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8B4A4-299D-47EA-A2EB-CF61D507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988" y="73765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Assessment of Article: 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Categories of Biological Processes</a:t>
            </a:r>
            <a:endParaRPr lang="en-US" dirty="0">
              <a:solidFill>
                <a:schemeClr val="accent1">
                  <a:lumMod val="50000"/>
                </a:schemeClr>
              </a:solidFill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F5C57-361E-4E4F-BADB-17756ABD7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1698096"/>
            <a:ext cx="5157787" cy="739246"/>
          </a:xfrm>
        </p:spPr>
        <p:txBody>
          <a:bodyPr/>
          <a:lstStyle/>
          <a:p>
            <a:r>
              <a:rPr lang="en-US" dirty="0">
                <a:cs typeface="Calibri"/>
              </a:rPr>
              <a:t>Kitagawa et al. (2002)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B8E63-808F-48BE-AA15-C1080FED6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4522" y="2547408"/>
            <a:ext cx="5157787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Uses MIPS database to categorize gene function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359CA5-BEA6-4329-9715-236492B35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60533" y="1799695"/>
            <a:ext cx="3760788" cy="536046"/>
          </a:xfrm>
        </p:spPr>
        <p:txBody>
          <a:bodyPr/>
          <a:lstStyle/>
          <a:p>
            <a:r>
              <a:rPr lang="en-US" dirty="0" err="1">
                <a:cs typeface="Calibri"/>
              </a:rPr>
              <a:t>FunGals</a:t>
            </a:r>
            <a:endParaRPr lang="en-US" dirty="0" err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8969AF-1499-4A82-90DB-5D61C2BA1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60534" y="2437342"/>
            <a:ext cx="5183188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Uses GO terms to categorize gene function</a:t>
            </a:r>
          </a:p>
        </p:txBody>
      </p:sp>
    </p:spTree>
    <p:extLst>
      <p:ext uri="{BB962C8B-B14F-4D97-AF65-F5344CB8AC3E}">
        <p14:creationId xmlns:p14="http://schemas.microsoft.com/office/powerpoint/2010/main" val="2952460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10F32-20BC-4C90-972E-2777A112C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7" y="942045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Assessment of Article: Categories of Biological Processes</a:t>
            </a:r>
            <a:endParaRPr lang="en-US">
              <a:ea typeface="+mj-lt"/>
              <a:cs typeface="+mj-lt"/>
            </a:endParaRPr>
          </a:p>
          <a:p>
            <a:pPr algn="ctr"/>
            <a:endParaRPr lang="en-US">
              <a:ea typeface="+mj-lt"/>
              <a:cs typeface="+mj-lt"/>
            </a:endParaRPr>
          </a:p>
          <a:p>
            <a:endParaRPr lang="en-US">
              <a:cs typeface="Calibri Light"/>
            </a:endParaRPr>
          </a:p>
        </p:txBody>
      </p:sp>
      <p:pic>
        <p:nvPicPr>
          <p:cNvPr id="4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43F0F28-A856-43AA-A114-E8BF0AE544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" b="6223"/>
          <a:stretch/>
        </p:blipFill>
        <p:spPr>
          <a:xfrm>
            <a:off x="1407459" y="1595059"/>
            <a:ext cx="4858870" cy="4537137"/>
          </a:xfrm>
          <a:prstGeom prst="rect">
            <a:avLst/>
          </a:prstGeom>
        </p:spPr>
      </p:pic>
      <p:pic>
        <p:nvPicPr>
          <p:cNvPr id="25" name="Picture 2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BBAAA19-806B-4A04-9113-79F9FACC8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587788"/>
            <a:ext cx="4181475" cy="4472999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651620F6-4AA7-403E-B7F9-D1937F872F48}"/>
              </a:ext>
            </a:extLst>
          </p:cNvPr>
          <p:cNvSpPr/>
          <p:nvPr/>
        </p:nvSpPr>
        <p:spPr>
          <a:xfrm>
            <a:off x="7162800" y="2324100"/>
            <a:ext cx="1095375" cy="2762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34BE138-00F2-4325-A275-37BFC33681C5}"/>
              </a:ext>
            </a:extLst>
          </p:cNvPr>
          <p:cNvSpPr/>
          <p:nvPr/>
        </p:nvSpPr>
        <p:spPr>
          <a:xfrm>
            <a:off x="7077075" y="2019300"/>
            <a:ext cx="1190625" cy="323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33805D7-0226-43DE-8657-45E6CA093140}"/>
              </a:ext>
            </a:extLst>
          </p:cNvPr>
          <p:cNvSpPr/>
          <p:nvPr/>
        </p:nvSpPr>
        <p:spPr>
          <a:xfrm>
            <a:off x="6696075" y="3619500"/>
            <a:ext cx="146685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732E43-3D9C-4F88-9108-659F7A3B6176}"/>
              </a:ext>
            </a:extLst>
          </p:cNvPr>
          <p:cNvSpPr txBox="1"/>
          <p:nvPr/>
        </p:nvSpPr>
        <p:spPr>
          <a:xfrm>
            <a:off x="7886700" y="60388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Number of Induced Genes</a:t>
            </a:r>
            <a:endParaRPr lang="en-US" b="1">
              <a:cs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E941B5-3097-4F34-9505-685BC10BC9B5}"/>
              </a:ext>
            </a:extLst>
          </p:cNvPr>
          <p:cNvSpPr txBox="1"/>
          <p:nvPr/>
        </p:nvSpPr>
        <p:spPr>
          <a:xfrm>
            <a:off x="2724150" y="6038849"/>
            <a:ext cx="30289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Number of Repressed Genes</a:t>
            </a:r>
            <a:endParaRPr lang="en-US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223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8B4A4-299D-47EA-A2EB-CF61D507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Assessment of Article: Transcription Factor Relationship</a:t>
            </a:r>
            <a:endParaRPr lang="en-US" dirty="0">
              <a:solidFill>
                <a:schemeClr val="accent1">
                  <a:lumMod val="50000"/>
                </a:schemeClr>
              </a:solidFill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F5C57-361E-4E4F-BADB-17756ABD72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Kitagawa et al. (2002)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B8E63-808F-48BE-AA15-C1080FED60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Observed YAP1 because if its significance in oxidative stress</a:t>
            </a:r>
            <a:endParaRPr lang="en-US" dirty="0"/>
          </a:p>
          <a:p>
            <a:r>
              <a:rPr lang="en-US" dirty="0">
                <a:cs typeface="Calibri"/>
              </a:rPr>
              <a:t>Found genes with response element consensus sequence of TKASTAA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359CA5-BEA6-4329-9715-236492B35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FunGals</a:t>
            </a:r>
            <a:endParaRPr lang="en-US" dirty="0" err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8969AF-1499-4A82-90DB-5D61C2BA12A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YAP1 was observed in the TFs in the Green profile </a:t>
            </a:r>
          </a:p>
          <a:p>
            <a:r>
              <a:rPr lang="en-US" dirty="0">
                <a:cs typeface="Calibri"/>
              </a:rPr>
              <a:t>Found TF relationship to other genes through a gene regulatory network and adjacency matrix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19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61E3-EB1A-426E-8CF6-BDC128AF7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ea typeface="+mj-lt"/>
                <a:cs typeface="Arial"/>
              </a:rPr>
              <a:t>Assessment of Article: Biomarkers</a:t>
            </a:r>
          </a:p>
          <a:p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564BB-33B3-4559-8B21-DA987A579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198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YKL071W was not found significant  </a:t>
            </a:r>
            <a:endParaRPr lang="en-US"/>
          </a:p>
          <a:p>
            <a:r>
              <a:rPr lang="en-US">
                <a:cs typeface="Calibri"/>
              </a:rPr>
              <a:t>YCR102C was not found significant </a:t>
            </a:r>
            <a:endParaRPr lang="en-US"/>
          </a:p>
          <a:p>
            <a:r>
              <a:rPr lang="en-US">
                <a:cs typeface="Calibri"/>
              </a:rPr>
              <a:t>YLR303W (Met17) </a:t>
            </a:r>
            <a:r>
              <a:rPr lang="en-US">
                <a:ea typeface="+mn-lt"/>
                <a:cs typeface="+mn-lt"/>
              </a:rPr>
              <a:t> B-H p-value &lt;0.05 in ANOVA Data </a:t>
            </a:r>
          </a:p>
          <a:p>
            <a:pPr lvl="1"/>
            <a:r>
              <a:rPr lang="en-US">
                <a:ea typeface="+mn-lt"/>
                <a:cs typeface="+mn-lt"/>
              </a:rPr>
              <a:t>Was not found in our results</a:t>
            </a:r>
          </a:p>
          <a:p>
            <a:r>
              <a:rPr lang="en-US">
                <a:cs typeface="Calibri"/>
              </a:rPr>
              <a:t>YLL057C (JLP1) B-H p-value &lt; 0.05 in ANOVA data </a:t>
            </a:r>
          </a:p>
          <a:p>
            <a:pPr lvl="1"/>
            <a:r>
              <a:rPr lang="en-US">
                <a:cs typeface="Calibri"/>
              </a:rPr>
              <a:t>Was not found in our results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40ECB3-BF8F-4516-82A5-D20E16AC8D7D}"/>
              </a:ext>
            </a:extLst>
          </p:cNvPr>
          <p:cNvSpPr txBox="1"/>
          <p:nvPr/>
        </p:nvSpPr>
        <p:spPr>
          <a:xfrm>
            <a:off x="689264" y="1529196"/>
            <a:ext cx="65012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 </a:t>
            </a:r>
            <a:r>
              <a:rPr lang="en-US" sz="2800" b="1">
                <a:ea typeface="+mn-lt"/>
                <a:cs typeface="+mn-lt"/>
              </a:rPr>
              <a:t>Kitagawa et al. (2002)</a:t>
            </a:r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5536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2306F-77D0-4628-8337-A9656C47A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Comparison of results differs between original article and our </a:t>
            </a:r>
            <a:r>
              <a:rPr lang="en-US">
                <a:cs typeface="Calibri"/>
              </a:rPr>
              <a:t>reassessment</a:t>
            </a:r>
          </a:p>
          <a:p>
            <a:pPr lvl="1"/>
            <a:r>
              <a:rPr lang="en-US" dirty="0">
                <a:cs typeface="Calibri"/>
              </a:rPr>
              <a:t>Categories of Biology Processes </a:t>
            </a:r>
          </a:p>
          <a:p>
            <a:pPr lvl="1"/>
            <a:r>
              <a:rPr lang="en-US" dirty="0">
                <a:cs typeface="Calibri"/>
              </a:rPr>
              <a:t>Transcription Factors</a:t>
            </a:r>
          </a:p>
          <a:p>
            <a:pPr lvl="1"/>
            <a:r>
              <a:rPr lang="en-US" dirty="0">
                <a:cs typeface="Calibri"/>
              </a:rPr>
              <a:t>Biomarkers </a:t>
            </a:r>
          </a:p>
          <a:p>
            <a:pPr lvl="1"/>
            <a:r>
              <a:rPr lang="en-US" dirty="0">
                <a:cs typeface="Calibri"/>
              </a:rPr>
              <a:t>Methods of finding significance</a:t>
            </a:r>
          </a:p>
          <a:p>
            <a:r>
              <a:rPr lang="en-US">
                <a:cs typeface="Calibri"/>
              </a:rPr>
              <a:t>Credibility of the article findings is in question</a:t>
            </a:r>
          </a:p>
          <a:p>
            <a:pPr lvl="1"/>
            <a:r>
              <a:rPr lang="en-US">
                <a:cs typeface="Calibri"/>
              </a:rPr>
              <a:t>Lack of outlined methods </a:t>
            </a:r>
          </a:p>
          <a:p>
            <a:pPr lvl="1"/>
            <a:r>
              <a:rPr lang="en-US">
                <a:cs typeface="Calibri"/>
              </a:rPr>
              <a:t>Rushed analysis </a:t>
            </a:r>
          </a:p>
          <a:p>
            <a:pPr lvl="1"/>
            <a:r>
              <a:rPr lang="en-US">
                <a:cs typeface="Calibri"/>
              </a:rPr>
              <a:t>Lack of statistics </a:t>
            </a:r>
          </a:p>
          <a:p>
            <a:pPr lvl="1"/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D0785F-2064-4A97-8E6F-E7918062F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Calibri Light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510485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DC0E-70AD-4D99-BDF9-FC908C7B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492125"/>
            <a:ext cx="10515600" cy="170656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Arial"/>
                <a:cs typeface="Calibri Light"/>
              </a:rPr>
              <a:t>Future Directions Regarding Yeast Treated with Thiuram </a:t>
            </a:r>
            <a:endParaRPr lang="en-US" b="1">
              <a:solidFill>
                <a:schemeClr val="accent1">
                  <a:lumMod val="50000"/>
                </a:schemeClr>
              </a:solidFill>
              <a:latin typeface="Arial"/>
              <a:ea typeface="+mj-lt"/>
              <a:cs typeface="Arial"/>
            </a:endParaRPr>
          </a:p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9B7D4-090B-47E6-BEE7-17B69090B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845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Rerunning the experiment using newer technology not available in 2002</a:t>
            </a:r>
          </a:p>
          <a:p>
            <a:r>
              <a:rPr lang="en-US" dirty="0">
                <a:cs typeface="Calibri"/>
              </a:rPr>
              <a:t>Reassess biomarker candidates of thiuram pollution using new findings</a:t>
            </a:r>
          </a:p>
          <a:p>
            <a:r>
              <a:rPr lang="en-US" dirty="0">
                <a:cs typeface="Calibri"/>
              </a:rPr>
              <a:t>Analyze gene ontology using standardized category names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8545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2710D-121C-472D-A629-D93253126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Arial"/>
                <a:cs typeface="Calibri Light"/>
              </a:rPr>
              <a:t>Acknowledgements </a:t>
            </a:r>
            <a:endParaRPr lang="en-US" b="1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CA5A1-9F67-4AA5-B3DB-465CFF54E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b="1">
                <a:latin typeface="Arial"/>
                <a:cs typeface="Calibri" panose="020F0502020204030204"/>
              </a:rPr>
              <a:t>Dr. Dahlquist, Ph.D.</a:t>
            </a:r>
            <a:endParaRPr lang="en-US">
              <a:latin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endParaRPr lang="en-US" b="1">
              <a:latin typeface="Arial"/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b="1">
                <a:latin typeface="Arial"/>
                <a:cs typeface="Arial"/>
              </a:rPr>
              <a:t>BIO-367-01 Class</a:t>
            </a:r>
            <a:endParaRPr lang="en-US"/>
          </a:p>
          <a:p>
            <a:pPr marL="0" indent="0" algn="ctr">
              <a:buNone/>
            </a:pPr>
            <a:endParaRPr lang="en-US" b="1">
              <a:latin typeface="Arial"/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b="1">
                <a:latin typeface="Arial"/>
                <a:cs typeface="Calibri" panose="020F0502020204030204"/>
              </a:rPr>
              <a:t>Loyola Marymount University</a:t>
            </a:r>
          </a:p>
          <a:p>
            <a:pPr marL="0" indent="0" algn="ctr">
              <a:buNone/>
            </a:pPr>
            <a:endParaRPr lang="en-US" b="1">
              <a:latin typeface="Arial"/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b="1" err="1">
                <a:latin typeface="Arial"/>
                <a:cs typeface="Calibri" panose="020F0502020204030204"/>
              </a:rPr>
              <a:t>FunGals</a:t>
            </a:r>
            <a:r>
              <a:rPr lang="en-US" b="1">
                <a:latin typeface="Arial"/>
                <a:cs typeface="Calibri" panose="020F0502020204030204"/>
              </a:rPr>
              <a:t> Partners</a:t>
            </a:r>
          </a:p>
          <a:p>
            <a:pPr marL="0" indent="0" algn="ctr">
              <a:buNone/>
            </a:pPr>
            <a:endParaRPr lang="en-US" b="1">
              <a:latin typeface="Arial"/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b="1">
                <a:latin typeface="Arial"/>
                <a:cs typeface="Calibri" panose="020F0502020204030204"/>
              </a:rPr>
              <a:t>Kitagawa</a:t>
            </a:r>
            <a:r>
              <a:rPr lang="en-US" b="1">
                <a:latin typeface="Arial"/>
                <a:ea typeface="+mn-lt"/>
                <a:cs typeface="+mn-lt"/>
              </a:rPr>
              <a:t> E, Takahashi J, </a:t>
            </a:r>
            <a:r>
              <a:rPr lang="en-US" b="1" err="1">
                <a:latin typeface="Arial"/>
                <a:ea typeface="+mn-lt"/>
                <a:cs typeface="+mn-lt"/>
              </a:rPr>
              <a:t>Momose</a:t>
            </a:r>
            <a:r>
              <a:rPr lang="en-US" b="1">
                <a:latin typeface="Arial"/>
                <a:ea typeface="+mn-lt"/>
                <a:cs typeface="+mn-lt"/>
              </a:rPr>
              <a:t> Y, </a:t>
            </a:r>
            <a:r>
              <a:rPr lang="en-US" b="1" err="1">
                <a:latin typeface="Arial"/>
                <a:ea typeface="+mn-lt"/>
                <a:cs typeface="+mn-lt"/>
              </a:rPr>
              <a:t>Iwahashi</a:t>
            </a:r>
            <a:r>
              <a:rPr lang="en-US" b="1">
                <a:latin typeface="Arial"/>
                <a:ea typeface="+mn-lt"/>
                <a:cs typeface="+mn-lt"/>
              </a:rPr>
              <a:t> H.</a:t>
            </a:r>
            <a:endParaRPr lang="en-US" b="1">
              <a:latin typeface="Arial"/>
              <a:cs typeface="Calibri" panose="020F0502020204030204"/>
            </a:endParaRPr>
          </a:p>
          <a:p>
            <a:pPr marL="0" indent="0" algn="ctr">
              <a:buNone/>
            </a:pPr>
            <a:endParaRPr lang="en-US" b="1">
              <a:latin typeface="Arial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8870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5FD5B-64B9-49FC-9AEF-C4828A6B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Arial"/>
                <a:cs typeface="Calibri Light"/>
              </a:rPr>
              <a:t>References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D3E54-B0E9-4A5F-A6ED-4F578B708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latin typeface="Arial"/>
                <a:ea typeface="+mn-lt"/>
                <a:cs typeface="+mn-lt"/>
              </a:rPr>
              <a:t>Kitagawa, E., Takahashi, J., Momose, Y., &amp; Iwahashi, H. (2002). Effects of the pesticide thiuram: genome-wide screening of indicator genes by yeast DNA microarray. Environmental science &amp; technology, 36(18), 3908-3915. DOI: 10.1021/es015705v</a:t>
            </a:r>
            <a:endParaRPr lang="en-US" b="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455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B420C-8FB7-44D3-A377-7BEF6F4C5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Calibri Light"/>
              </a:rPr>
              <a:t>Purpose and Significance </a:t>
            </a:r>
            <a:br>
              <a:rPr lang="en-US" b="1" dirty="0">
                <a:latin typeface="Arial"/>
                <a:cs typeface="Calibri Light"/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Calibri Light"/>
              </a:rPr>
              <a:t>of the Journal Article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D8D16-6705-49BF-9535-AE7A68F86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b="1"/>
          </a:p>
          <a:p>
            <a:pPr indent="0"/>
            <a:r>
              <a:rPr lang="en-US">
                <a:cs typeface="Calibri"/>
              </a:rPr>
              <a:t>Aims to identify biomarkers of Thiuram pollution</a:t>
            </a:r>
          </a:p>
          <a:p>
            <a:pPr indent="0"/>
            <a:r>
              <a:rPr lang="en-US">
                <a:cs typeface="Calibri"/>
              </a:rPr>
              <a:t>Treated yeast with Thiuram for varying amounts of time</a:t>
            </a:r>
          </a:p>
          <a:p>
            <a:pPr indent="0"/>
            <a:r>
              <a:rPr lang="en-US">
                <a:cs typeface="Calibri"/>
              </a:rPr>
              <a:t>Genome-wide microarray analysis observes changes in gene expression</a:t>
            </a:r>
          </a:p>
          <a:p>
            <a:pPr indent="0"/>
            <a:r>
              <a:rPr lang="en-US">
                <a:cs typeface="Calibri"/>
              </a:rPr>
              <a:t>Claim to be the first ones to use microarray analysis for biomarker identification</a:t>
            </a:r>
          </a:p>
          <a:p>
            <a:pPr indent="0"/>
            <a:r>
              <a:rPr lang="en-US">
                <a:cs typeface="Calibri"/>
              </a:rPr>
              <a:t>Some results seem skewed/rushed</a:t>
            </a:r>
          </a:p>
        </p:txBody>
      </p:sp>
    </p:spTree>
    <p:extLst>
      <p:ext uri="{BB962C8B-B14F-4D97-AF65-F5344CB8AC3E}">
        <p14:creationId xmlns:p14="http://schemas.microsoft.com/office/powerpoint/2010/main" val="668541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38A2-BE01-48EF-B504-E6C8DD758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02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Arial"/>
                <a:cs typeface="Calibri Light"/>
              </a:rPr>
              <a:t>Flow Chart of Methods</a:t>
            </a:r>
          </a:p>
          <a:p>
            <a:endParaRPr lang="en-US">
              <a:cs typeface="Calibri Light"/>
            </a:endParaRPr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A7DBCD8A-1DB9-4749-84DB-4CD1E50D98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966895"/>
              </p:ext>
            </p:extLst>
          </p:nvPr>
        </p:nvGraphicFramePr>
        <p:xfrm>
          <a:off x="1114567" y="1611574"/>
          <a:ext cx="9962864" cy="4590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80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C280E-7D2A-4738-AF21-7D3EF8D19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STEM Analysis</a:t>
            </a:r>
            <a:endParaRPr lang="en-US"/>
          </a:p>
          <a:p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CDE39-967E-47C6-8ED8-00719B76A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Short Time-series Expression Miner</a:t>
            </a:r>
          </a:p>
          <a:p>
            <a:r>
              <a:rPr lang="en-US" dirty="0">
                <a:cs typeface="Calibri"/>
              </a:rPr>
              <a:t>Visualizes short time-series gene expression data from microarray experiments</a:t>
            </a:r>
          </a:p>
          <a:p>
            <a:r>
              <a:rPr lang="en-US" dirty="0">
                <a:cs typeface="Calibri"/>
              </a:rPr>
              <a:t>Integrates the Gene Ontology (GO) database</a:t>
            </a:r>
          </a:p>
          <a:p>
            <a:r>
              <a:rPr lang="en-US" dirty="0">
                <a:cs typeface="Calibri"/>
              </a:rPr>
              <a:t>Profiles with positive trend show induction, profiles with negative trend show repression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720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A388-104A-46F4-B0F3-F0DA1062B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GRNmap</a:t>
            </a:r>
            <a:endParaRPr lang="en-US">
              <a:solidFill>
                <a:schemeClr val="accent1">
                  <a:lumMod val="50000"/>
                </a:schemeClr>
              </a:solidFill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E6D81-A2E0-4159-B26C-EDE0CE751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13062" cy="46834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Gene Regulatory Network Modeling and Parameter Estimation</a:t>
            </a:r>
          </a:p>
          <a:p>
            <a:r>
              <a:rPr lang="en-US">
                <a:cs typeface="Calibri"/>
              </a:rPr>
              <a:t>Differential equations model of changes in gene expression</a:t>
            </a:r>
          </a:p>
          <a:p>
            <a:r>
              <a:rPr lang="en-US">
                <a:cs typeface="Calibri"/>
              </a:rPr>
              <a:t>Produces an adjacency matrix from an input workbook</a:t>
            </a:r>
          </a:p>
          <a:p>
            <a:pPr lvl="1"/>
            <a:r>
              <a:rPr lang="en-US">
                <a:cs typeface="Calibri"/>
              </a:rPr>
              <a:t>Can be used to make both weighted and unweighted matrices</a:t>
            </a:r>
          </a:p>
        </p:txBody>
      </p:sp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2C9E28BB-4C75-45DD-9570-605D96404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016" y="3028760"/>
            <a:ext cx="3935046" cy="8004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7318BE-0E55-4934-BCA8-D3400F934950}"/>
              </a:ext>
            </a:extLst>
          </p:cNvPr>
          <p:cNvSpPr txBox="1"/>
          <p:nvPr/>
        </p:nvSpPr>
        <p:spPr>
          <a:xfrm>
            <a:off x="7606323" y="3830515"/>
            <a:ext cx="2743199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>
                <a:ea typeface="+mn-lt"/>
                <a:cs typeface="+mn-lt"/>
              </a:rPr>
              <a:t>https://kdahlquist.github.io/GRNmap/index.html</a:t>
            </a:r>
            <a:endParaRPr lang="en-US" sz="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309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C0E94-F794-489A-8B48-1D66BBEE0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GRNsight</a:t>
            </a:r>
            <a:endParaRPr lang="en-US" b="1">
              <a:solidFill>
                <a:schemeClr val="accent1">
                  <a:lumMod val="50000"/>
                </a:schemeClr>
              </a:solidFill>
              <a:latin typeface="Arial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A2B57-34D8-4443-BC76-806DD2B62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9379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Produces visualization of adjacency matrix as a graph (network)</a:t>
            </a:r>
          </a:p>
          <a:p>
            <a:r>
              <a:rPr lang="en-US">
                <a:cs typeface="Calibri"/>
              </a:rPr>
              <a:t>Can produce weighted and unweighted networks</a:t>
            </a:r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99679604-D094-4635-B1CD-D204B6AED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" r="-178" b="-290"/>
          <a:stretch/>
        </p:blipFill>
        <p:spPr>
          <a:xfrm>
            <a:off x="8212016" y="2321169"/>
            <a:ext cx="3549137" cy="22107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F103CF-542D-4FCD-B68E-F2B744AC5A01}"/>
              </a:ext>
            </a:extLst>
          </p:cNvPr>
          <p:cNvSpPr txBox="1"/>
          <p:nvPr/>
        </p:nvSpPr>
        <p:spPr>
          <a:xfrm>
            <a:off x="8348785" y="4441092"/>
            <a:ext cx="2743199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>
                <a:ea typeface="+mn-lt"/>
                <a:cs typeface="+mn-lt"/>
              </a:rPr>
              <a:t>https://dondi.github.io/GRNsight/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584012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EA5E9-1AC6-4714-A8ED-56DBE3393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Arial"/>
                <a:cs typeface="Calibri Light"/>
              </a:rPr>
              <a:t>Table of ANOVA Results</a:t>
            </a:r>
            <a:r>
              <a:rPr lang="en-US">
                <a:cs typeface="Calibri Light"/>
              </a:rPr>
              <a:t> 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8E2D5A1-7E86-46E5-838F-816C5E739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164069"/>
              </p:ext>
            </p:extLst>
          </p:nvPr>
        </p:nvGraphicFramePr>
        <p:xfrm>
          <a:off x="849573" y="1880548"/>
          <a:ext cx="105156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23192078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30157488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 </a:t>
                      </a:r>
                      <a:r>
                        <a:rPr lang="en-US" sz="2100">
                          <a:effectLst/>
                        </a:rPr>
                        <a:t>ANOVA​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S288C​ 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644021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p &lt; 0.05​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37.2 %​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215474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p &lt; 0.01​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18.26 %​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517375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p &lt; 0.001​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5.04 %​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378985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p &lt; 0.0001​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0.87 %​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146364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B &amp; H p &lt; 0.05​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0.11 %​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937563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Bonferroni p &lt; 0.05​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16.36 %​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2716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110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B31A-C23C-49B4-8549-B220749D7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060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Arial"/>
                <a:cs typeface="Calibri Light"/>
              </a:rPr>
              <a:t>All STEM Profiles</a:t>
            </a:r>
          </a:p>
        </p:txBody>
      </p:sp>
      <p:pic>
        <p:nvPicPr>
          <p:cNvPr id="3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BC2E1434-F3A1-462B-BCC3-66633C95F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596" y="1518365"/>
            <a:ext cx="6652807" cy="5076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4831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27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Genome-wide DNA Microarray analysis of Yeast Treated with Thiuram:  A Reassessment of Data Published by Kitagawa et al. </vt:lpstr>
      <vt:lpstr>Outline </vt:lpstr>
      <vt:lpstr>Purpose and Significance  of the Journal Article</vt:lpstr>
      <vt:lpstr>Flow Chart of Methods </vt:lpstr>
      <vt:lpstr>STEM Analysis </vt:lpstr>
      <vt:lpstr>GRNmap</vt:lpstr>
      <vt:lpstr>GRNsight</vt:lpstr>
      <vt:lpstr>Table of ANOVA Results </vt:lpstr>
      <vt:lpstr>All STEM Profiles</vt:lpstr>
      <vt:lpstr>Red Profile (#9,26,34,11)</vt:lpstr>
      <vt:lpstr>Green Profile (#40,42,18,29)</vt:lpstr>
      <vt:lpstr>Example: GO terms for Red and Green Profiles</vt:lpstr>
      <vt:lpstr>Example: GO terms for Red and Green Profiles</vt:lpstr>
      <vt:lpstr>Regulatory Transcription Factors in Red Network</vt:lpstr>
      <vt:lpstr>Regulatory Transcription Factors in Green Network</vt:lpstr>
      <vt:lpstr>Unweighted and Weighted Networks in GRNsight for Red Profile from GRNsight</vt:lpstr>
      <vt:lpstr>Unweighted and Weighted Networks in GRNsight for Green Profile from GRNsight</vt:lpstr>
      <vt:lpstr>SMS Access Database Schema Diagram</vt:lpstr>
      <vt:lpstr>Assessment of Article: Fold Change </vt:lpstr>
      <vt:lpstr>Assessment of Article: Categories of Biological Processes </vt:lpstr>
      <vt:lpstr>Assessment of Article: Categories of Biological Processes  </vt:lpstr>
      <vt:lpstr>Assessment of Article: Transcription Factor Relationship </vt:lpstr>
      <vt:lpstr>Assessment of Article: Biomarkers </vt:lpstr>
      <vt:lpstr>Conclusions</vt:lpstr>
      <vt:lpstr>Future Directions Regarding Yeast Treated with Thiuram  </vt:lpstr>
      <vt:lpstr>Acknowledgements </vt:lpstr>
      <vt:lpstr>References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</dc:title>
  <dc:creator/>
  <cp:revision>1177</cp:revision>
  <dcterms:created xsi:type="dcterms:W3CDTF">2019-12-08T21:36:28Z</dcterms:created>
  <dcterms:modified xsi:type="dcterms:W3CDTF">2019-12-10T19:55:22Z</dcterms:modified>
</cp:coreProperties>
</file>