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0"/>
    <p:restoredTop sz="94621"/>
  </p:normalViewPr>
  <p:slideViewPr>
    <p:cSldViewPr snapToGrid="0" snapToObjects="1">
      <p:cViewPr>
        <p:scale>
          <a:sx n="45" d="100"/>
          <a:sy n="45" d="100"/>
        </p:scale>
        <p:origin x="-2256" y="-3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3288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6000" b="0" i="0" u="none" strike="noStrike" cap="none" dirty="0">
                <a:solidFill>
                  <a:schemeClr val="dk1"/>
                </a:solidFill>
                <a:latin typeface="Calibri"/>
                <a:ea typeface="Calibri"/>
                <a:cs typeface="Calibri"/>
                <a:sym typeface="Calibri"/>
              </a:rPr>
              <a:t>The Stability Evaluation Test (SET) is a computerized Balance Error Scoring System (BESS) assessment on the </a:t>
            </a:r>
            <a:r>
              <a:rPr lang="en-US" sz="6000" b="0" i="0" u="none" strike="noStrike" cap="none" dirty="0" err="1">
                <a:solidFill>
                  <a:schemeClr val="dk1"/>
                </a:solidFill>
                <a:latin typeface="Calibri"/>
                <a:ea typeface="Calibri"/>
                <a:cs typeface="Calibri"/>
                <a:sym typeface="Calibri"/>
              </a:rPr>
              <a:t>NeuroCom</a:t>
            </a:r>
            <a:r>
              <a:rPr lang="en-US" sz="6000" b="0" i="0" u="none" strike="noStrike" cap="none" dirty="0">
                <a:solidFill>
                  <a:schemeClr val="dk1"/>
                </a:solidFill>
                <a:latin typeface="Calibri"/>
                <a:ea typeface="Calibri"/>
                <a:cs typeface="Calibri"/>
                <a:sym typeface="Calibri"/>
              </a:rPr>
              <a:t>® Balance Manager that uses a force plate to objectively measure a subject’s postural sway velocity rather than the usual assessment that involves a clinician providing subjective feedback based on perceived number of errors.</a:t>
            </a:r>
            <a:endParaRPr dirty="0"/>
          </a:p>
          <a:p>
            <a:pPr marL="0" marR="0" lvl="0" indent="0" algn="l" rtl="0">
              <a:spcBef>
                <a:spcPts val="0"/>
              </a:spcBef>
              <a:spcAft>
                <a:spcPts val="0"/>
              </a:spcAft>
              <a:buNone/>
            </a:pPr>
            <a:endParaRPr sz="58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64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291840" y="10226042"/>
            <a:ext cx="37307519" cy="705612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6583680" y="18653759"/>
            <a:ext cx="30723839" cy="8412480"/>
          </a:xfrm>
          <a:prstGeom prst="rect">
            <a:avLst/>
          </a:prstGeom>
          <a:noFill/>
          <a:ln>
            <a:noFill/>
          </a:ln>
        </p:spPr>
        <p:txBody>
          <a:bodyPr spcFirstLastPara="1" wrap="square" lIns="91425" tIns="91425" rIns="91425" bIns="91425" anchor="t" anchorCtr="0"/>
          <a:lstStyle>
            <a:lvl1pPr marL="0" marR="0" lvl="0" indent="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L="2194560" marR="0" lvl="1" indent="-10160" algn="ctr" rtl="0">
              <a:spcBef>
                <a:spcPts val="2680"/>
              </a:spcBef>
              <a:spcAft>
                <a:spcPts val="0"/>
              </a:spcAft>
              <a:buClr>
                <a:srgbClr val="888888"/>
              </a:buClr>
              <a:buSzPts val="13400"/>
              <a:buFont typeface="Arial"/>
              <a:buNone/>
              <a:defRPr sz="13400" b="0" i="0" u="none" strike="noStrike" cap="none">
                <a:solidFill>
                  <a:srgbClr val="888888"/>
                </a:solidFill>
                <a:latin typeface="Calibri"/>
                <a:ea typeface="Calibri"/>
                <a:cs typeface="Calibri"/>
                <a:sym typeface="Calibri"/>
              </a:defRPr>
            </a:lvl2pPr>
            <a:lvl3pPr marL="4389120" marR="0" lvl="2" indent="-7620"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L="6583680" marR="0" lvl="3" indent="-5080"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L="8778240" marR="0" lvl="4" indent="-2540"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L="10972800" marR="0" lvl="5" indent="0"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L="13167361" marR="0" lvl="6" indent="-10160"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L="15361920" marR="0" lvl="7" indent="-7619"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L="17556480" marR="0" lvl="8" indent="-5080"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467102" y="21153122"/>
            <a:ext cx="37307519" cy="65379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19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3467102" y="13952225"/>
            <a:ext cx="37307519" cy="7200898"/>
          </a:xfrm>
          <a:prstGeom prst="rect">
            <a:avLst/>
          </a:prstGeom>
          <a:noFill/>
          <a:ln>
            <a:noFill/>
          </a:ln>
        </p:spPr>
        <p:txBody>
          <a:bodyPr spcFirstLastPara="1" wrap="square" lIns="91425" tIns="91425" rIns="91425" bIns="91425" anchor="b" anchorCtr="0"/>
          <a:lstStyle>
            <a:lvl1pPr marL="457200" marR="0" lvl="0" indent="-228600" algn="l" rtl="0">
              <a:spcBef>
                <a:spcPts val="1920"/>
              </a:spcBef>
              <a:spcAft>
                <a:spcPts val="0"/>
              </a:spcAft>
              <a:buClr>
                <a:srgbClr val="888888"/>
              </a:buClr>
              <a:buSzPts val="154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134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40"/>
              </a:spcBef>
              <a:spcAft>
                <a:spcPts val="0"/>
              </a:spcAft>
              <a:buClr>
                <a:srgbClr val="888888"/>
              </a:buClr>
              <a:buSzPts val="11500"/>
              <a:buFont typeface="Arial"/>
              <a:buNone/>
              <a:defRPr sz="77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96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96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96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96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96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96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2194560" y="7680963"/>
            <a:ext cx="19385280" cy="21724621"/>
          </a:xfrm>
          <a:prstGeom prst="rect">
            <a:avLst/>
          </a:prstGeom>
          <a:noFill/>
          <a:ln>
            <a:noFill/>
          </a:ln>
        </p:spPr>
        <p:txBody>
          <a:bodyPr spcFirstLastPara="1" wrap="square" lIns="91425" tIns="91425" rIns="91425" bIns="91425" anchor="t" anchorCtr="0"/>
          <a:lstStyle>
            <a:lvl1pPr marL="457200" marR="0" lvl="0"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22311359" y="7680963"/>
            <a:ext cx="19385280" cy="21724621"/>
          </a:xfrm>
          <a:prstGeom prst="rect">
            <a:avLst/>
          </a:prstGeom>
          <a:noFill/>
          <a:ln>
            <a:noFill/>
          </a:ln>
        </p:spPr>
        <p:txBody>
          <a:bodyPr spcFirstLastPara="1" wrap="square" lIns="91425" tIns="91425" rIns="91425" bIns="91425" anchor="t" anchorCtr="0"/>
          <a:lstStyle>
            <a:lvl1pPr marL="457200" marR="0" lvl="0"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2194560" y="7368542"/>
            <a:ext cx="19392902" cy="3070858"/>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54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134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115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194560" y="10439400"/>
            <a:ext cx="19392902" cy="18966182"/>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22296122" y="7368542"/>
            <a:ext cx="19400519" cy="3070858"/>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54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134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115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spcBef>
                <a:spcPts val="1540"/>
              </a:spcBef>
              <a:spcAft>
                <a:spcPts val="0"/>
              </a:spcAft>
              <a:buClr>
                <a:schemeClr val="dk1"/>
              </a:buClr>
              <a:buSzPts val="96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22296122" y="10439400"/>
            <a:ext cx="19400519" cy="18966182"/>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4563" y="1310640"/>
            <a:ext cx="14439902" cy="557784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9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7160241" y="1310643"/>
            <a:ext cx="24536399" cy="28094942"/>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2194563" y="6888483"/>
            <a:ext cx="14439902" cy="22517102"/>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154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60"/>
              </a:spcBef>
              <a:spcAft>
                <a:spcPts val="0"/>
              </a:spcAft>
              <a:buClr>
                <a:schemeClr val="dk1"/>
              </a:buClr>
              <a:buSzPts val="134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115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602982" y="23042880"/>
            <a:ext cx="26334721" cy="272034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9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8602982" y="2941320"/>
            <a:ext cx="26334721" cy="19751040"/>
          </a:xfrm>
          <a:prstGeom prst="rect">
            <a:avLst/>
          </a:prstGeom>
          <a:noFill/>
          <a:ln>
            <a:noFill/>
          </a:ln>
        </p:spPr>
        <p:txBody>
          <a:bodyPr spcFirstLastPara="1" wrap="square" lIns="91425" tIns="91425" rIns="91425" bIns="91425" anchor="t" anchorCtr="0"/>
          <a:lstStyle>
            <a:lvl1pPr marL="0" marR="0" lvl="0" indent="0" algn="l" rtl="0">
              <a:spcBef>
                <a:spcPts val="3080"/>
              </a:spcBef>
              <a:spcAft>
                <a:spcPts val="0"/>
              </a:spcAft>
              <a:buClr>
                <a:schemeClr val="dk1"/>
              </a:buClr>
              <a:buSzPts val="1400"/>
              <a:buFont typeface="Arial"/>
              <a:buNone/>
              <a:defRPr sz="15400" b="0" i="0" u="none" strike="noStrike" cap="none">
                <a:solidFill>
                  <a:schemeClr val="dk1"/>
                </a:solidFill>
                <a:latin typeface="Calibri"/>
                <a:ea typeface="Calibri"/>
                <a:cs typeface="Calibri"/>
                <a:sym typeface="Calibri"/>
              </a:defRPr>
            </a:lvl1pPr>
            <a:lvl2pPr marL="2194560" marR="0" lvl="1" indent="-10160" algn="l" rtl="0">
              <a:spcBef>
                <a:spcPts val="2680"/>
              </a:spcBef>
              <a:spcAft>
                <a:spcPts val="0"/>
              </a:spcAft>
              <a:buClr>
                <a:schemeClr val="dk1"/>
              </a:buClr>
              <a:buSzPts val="1400"/>
              <a:buFont typeface="Arial"/>
              <a:buNone/>
              <a:defRPr sz="13400" b="0" i="0" u="none" strike="noStrike" cap="none">
                <a:solidFill>
                  <a:schemeClr val="dk1"/>
                </a:solidFill>
                <a:latin typeface="Calibri"/>
                <a:ea typeface="Calibri"/>
                <a:cs typeface="Calibri"/>
                <a:sym typeface="Calibri"/>
              </a:defRPr>
            </a:lvl2pPr>
            <a:lvl3pPr marL="4389120" marR="0" lvl="2" indent="-7620" algn="l" rtl="0">
              <a:spcBef>
                <a:spcPts val="2300"/>
              </a:spcBef>
              <a:spcAft>
                <a:spcPts val="0"/>
              </a:spcAft>
              <a:buClr>
                <a:schemeClr val="dk1"/>
              </a:buClr>
              <a:buSzPts val="1400"/>
              <a:buFont typeface="Arial"/>
              <a:buNone/>
              <a:defRPr sz="11500" b="0" i="0" u="none" strike="noStrike" cap="none">
                <a:solidFill>
                  <a:schemeClr val="dk1"/>
                </a:solidFill>
                <a:latin typeface="Calibri"/>
                <a:ea typeface="Calibri"/>
                <a:cs typeface="Calibri"/>
                <a:sym typeface="Calibri"/>
              </a:defRPr>
            </a:lvl3pPr>
            <a:lvl4pPr marL="6583680" marR="0" lvl="3" indent="-5080"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4pPr>
            <a:lvl5pPr marL="8778240" marR="0" lvl="4" indent="-2540"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5pPr>
            <a:lvl6pPr marL="10972800" marR="0" lvl="5" indent="0"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6pPr>
            <a:lvl7pPr marL="13167361" marR="0" lvl="6" indent="-10160"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7pPr>
            <a:lvl8pPr marL="15361920" marR="0" lvl="7" indent="-7619"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8pPr>
            <a:lvl9pPr marL="17556480" marR="0" lvl="8" indent="-5080"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602982" y="25763222"/>
            <a:ext cx="26334721" cy="3863338"/>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154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60"/>
              </a:spcBef>
              <a:spcAft>
                <a:spcPts val="0"/>
              </a:spcAft>
              <a:buClr>
                <a:schemeClr val="dk1"/>
              </a:buClr>
              <a:buSzPts val="134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115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96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22715220" y="10424165"/>
            <a:ext cx="28087320" cy="987552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2598421" y="914406"/>
            <a:ext cx="28087320" cy="28895039"/>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0D16"/>
        </a:solidFill>
        <a:effectLst/>
      </p:bgPr>
    </p:bg>
    <p:spTree>
      <p:nvGrpSpPr>
        <p:cNvPr id="1" name="Shape 88"/>
        <p:cNvGrpSpPr/>
        <p:nvPr/>
      </p:nvGrpSpPr>
      <p:grpSpPr>
        <a:xfrm>
          <a:off x="0" y="0"/>
          <a:ext cx="0" cy="0"/>
          <a:chOff x="0" y="0"/>
          <a:chExt cx="0" cy="0"/>
        </a:xfrm>
      </p:grpSpPr>
      <p:sp>
        <p:nvSpPr>
          <p:cNvPr id="89" name="Shape 89"/>
          <p:cNvSpPr/>
          <p:nvPr/>
        </p:nvSpPr>
        <p:spPr>
          <a:xfrm>
            <a:off x="31058210" y="17092813"/>
            <a:ext cx="11154093" cy="8214377"/>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dirty="0">
              <a:solidFill>
                <a:schemeClr val="lt1"/>
              </a:solidFill>
              <a:latin typeface="Arial" charset="0"/>
              <a:ea typeface="Arial" charset="0"/>
              <a:cs typeface="Arial" charset="0"/>
              <a:sym typeface="Calibri"/>
            </a:endParaRPr>
          </a:p>
        </p:txBody>
      </p:sp>
      <p:sp>
        <p:nvSpPr>
          <p:cNvPr id="95" name="Shape 95"/>
          <p:cNvSpPr/>
          <p:nvPr/>
        </p:nvSpPr>
        <p:spPr>
          <a:xfrm>
            <a:off x="441769" y="18189778"/>
            <a:ext cx="11240546" cy="7764616"/>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96" name="Shape 96"/>
          <p:cNvSpPr/>
          <p:nvPr/>
        </p:nvSpPr>
        <p:spPr>
          <a:xfrm>
            <a:off x="446807" y="4991839"/>
            <a:ext cx="11235508" cy="12589211"/>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97" name="Shape 97"/>
          <p:cNvSpPr/>
          <p:nvPr/>
        </p:nvSpPr>
        <p:spPr>
          <a:xfrm rot="-5400000">
            <a:off x="18256293" y="-1080156"/>
            <a:ext cx="6221239" cy="17892895"/>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Arial" charset="0"/>
              <a:ea typeface="Arial" charset="0"/>
              <a:cs typeface="Arial" charset="0"/>
              <a:sym typeface="Calibri"/>
            </a:endParaRPr>
          </a:p>
        </p:txBody>
      </p:sp>
      <p:sp>
        <p:nvSpPr>
          <p:cNvPr id="100" name="Shape 100"/>
          <p:cNvSpPr/>
          <p:nvPr/>
        </p:nvSpPr>
        <p:spPr>
          <a:xfrm>
            <a:off x="3671451" y="841696"/>
            <a:ext cx="36555349" cy="3795357"/>
          </a:xfrm>
          <a:prstGeom prst="roundRect">
            <a:avLst>
              <a:gd name="adj" fmla="val 16667"/>
            </a:avLst>
          </a:prstGeom>
          <a:solidFill>
            <a:srgbClr val="FFFFFF"/>
          </a:solidFill>
          <a:ln w="19050" cap="flat" cmpd="sng">
            <a:solidFill>
              <a:schemeClr val="dk1"/>
            </a:solidFill>
            <a:prstDash val="solid"/>
            <a:miter lim="8000"/>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endParaRPr sz="4800" b="1" i="0" u="none" strike="noStrike" cap="none">
              <a:solidFill>
                <a:schemeClr val="dk1"/>
              </a:solidFill>
              <a:latin typeface="Libre Baskerville"/>
              <a:ea typeface="Libre Baskerville"/>
              <a:cs typeface="Libre Baskerville"/>
              <a:sym typeface="Libre Baskerville"/>
            </a:endParaRPr>
          </a:p>
          <a:p>
            <a:pPr marL="0" marR="0" lvl="0" indent="0" algn="ctr" rtl="0">
              <a:spcBef>
                <a:spcPts val="0"/>
              </a:spcBef>
              <a:spcAft>
                <a:spcPts val="0"/>
              </a:spcAft>
              <a:buNone/>
            </a:pPr>
            <a:endParaRPr sz="4800" b="1" i="0" u="none" strike="noStrike" cap="none">
              <a:solidFill>
                <a:schemeClr val="dk1"/>
              </a:solidFill>
              <a:latin typeface="Libre Baskerville"/>
              <a:ea typeface="Libre Baskerville"/>
              <a:cs typeface="Libre Baskerville"/>
              <a:sym typeface="Libre Baskerville"/>
            </a:endParaRPr>
          </a:p>
          <a:p>
            <a:pPr marL="0" marR="0" lvl="0" indent="0" algn="ctr" rtl="0">
              <a:spcBef>
                <a:spcPts val="0"/>
              </a:spcBef>
              <a:spcAft>
                <a:spcPts val="0"/>
              </a:spcAft>
              <a:buNone/>
            </a:pPr>
            <a:endParaRPr sz="4800" b="1" i="0" u="none" strike="noStrike" cap="none">
              <a:solidFill>
                <a:schemeClr val="dk1"/>
              </a:solidFill>
              <a:latin typeface="Libre Baskerville"/>
              <a:ea typeface="Libre Baskerville"/>
              <a:cs typeface="Libre Baskerville"/>
              <a:sym typeface="Libre Baskerville"/>
            </a:endParaRPr>
          </a:p>
          <a:p>
            <a:pPr marL="0" marR="0" lvl="0" indent="0" algn="ctr" rtl="0">
              <a:spcBef>
                <a:spcPts val="0"/>
              </a:spcBef>
              <a:spcAft>
                <a:spcPts val="0"/>
              </a:spcAft>
              <a:buNone/>
            </a:pPr>
            <a:endParaRPr sz="4800" b="1" i="0" u="none" strike="noStrike" cap="none">
              <a:solidFill>
                <a:schemeClr val="dk1"/>
              </a:solidFill>
              <a:latin typeface="Libre Baskerville"/>
              <a:ea typeface="Libre Baskerville"/>
              <a:cs typeface="Libre Baskerville"/>
              <a:sym typeface="Libre Baskerville"/>
            </a:endParaRPr>
          </a:p>
          <a:p>
            <a:pPr marL="0" marR="0" lvl="0" indent="0" algn="ctr" rtl="0">
              <a:spcBef>
                <a:spcPts val="0"/>
              </a:spcBef>
              <a:spcAft>
                <a:spcPts val="0"/>
              </a:spcAft>
              <a:buNone/>
            </a:pPr>
            <a:endParaRPr sz="4800" b="1" i="0" u="none" strike="noStrike" cap="none">
              <a:solidFill>
                <a:schemeClr val="dk1"/>
              </a:solidFill>
              <a:latin typeface="Libre Baskerville"/>
              <a:ea typeface="Libre Baskerville"/>
              <a:cs typeface="Libre Baskerville"/>
              <a:sym typeface="Libre Baskerville"/>
            </a:endParaRPr>
          </a:p>
        </p:txBody>
      </p:sp>
      <p:sp>
        <p:nvSpPr>
          <p:cNvPr id="101" name="Shape 101"/>
          <p:cNvSpPr/>
          <p:nvPr/>
        </p:nvSpPr>
        <p:spPr>
          <a:xfrm>
            <a:off x="2098172" y="18344306"/>
            <a:ext cx="7885613" cy="1208842"/>
          </a:xfrm>
          <a:prstGeom prst="roundRect">
            <a:avLst>
              <a:gd name="adj" fmla="val 16667"/>
            </a:avLst>
          </a:prstGeom>
          <a:solidFill>
            <a:srgbClr val="FFFFFF"/>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dirty="0">
                <a:solidFill>
                  <a:schemeClr val="dk1"/>
                </a:solidFill>
                <a:latin typeface="Arial" charset="0"/>
                <a:ea typeface="Arial" charset="0"/>
                <a:cs typeface="Arial" charset="0"/>
                <a:sym typeface="Calibri"/>
              </a:rPr>
              <a:t>Background</a:t>
            </a:r>
            <a:endParaRPr sz="6500" b="1" i="0" u="none" strike="noStrike" cap="none" dirty="0">
              <a:solidFill>
                <a:schemeClr val="dk1"/>
              </a:solidFill>
              <a:latin typeface="Arial" charset="0"/>
              <a:ea typeface="Arial" charset="0"/>
              <a:cs typeface="Arial" charset="0"/>
              <a:sym typeface="Calibri"/>
            </a:endParaRPr>
          </a:p>
        </p:txBody>
      </p:sp>
      <p:sp>
        <p:nvSpPr>
          <p:cNvPr id="102" name="Shape 102"/>
          <p:cNvSpPr/>
          <p:nvPr/>
        </p:nvSpPr>
        <p:spPr>
          <a:xfrm>
            <a:off x="17968221" y="4774214"/>
            <a:ext cx="6994899" cy="148051"/>
          </a:xfrm>
          <a:prstGeom prst="roundRect">
            <a:avLst>
              <a:gd name="adj" fmla="val 16667"/>
            </a:avLst>
          </a:prstGeom>
          <a:solidFill>
            <a:srgbClr val="FFFFFF"/>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dirty="0">
                <a:solidFill>
                  <a:schemeClr val="dk1"/>
                </a:solidFill>
                <a:latin typeface="Arial" charset="0"/>
                <a:ea typeface="Arial" charset="0"/>
                <a:cs typeface="Arial" charset="0"/>
                <a:sym typeface="Calibri"/>
              </a:rPr>
              <a:t> Methods</a:t>
            </a:r>
            <a:endParaRPr sz="6500" b="1" i="0" u="none" strike="noStrike" cap="none" dirty="0">
              <a:solidFill>
                <a:schemeClr val="dk1"/>
              </a:solidFill>
              <a:latin typeface="Arial" charset="0"/>
              <a:ea typeface="Arial" charset="0"/>
              <a:cs typeface="Arial" charset="0"/>
              <a:sym typeface="Calibri"/>
            </a:endParaRPr>
          </a:p>
        </p:txBody>
      </p:sp>
      <p:sp>
        <p:nvSpPr>
          <p:cNvPr id="103" name="Shape 103"/>
          <p:cNvSpPr/>
          <p:nvPr/>
        </p:nvSpPr>
        <p:spPr>
          <a:xfrm>
            <a:off x="32385336" y="17332457"/>
            <a:ext cx="8309744" cy="617791"/>
          </a:xfrm>
          <a:prstGeom prst="roundRect">
            <a:avLst>
              <a:gd name="adj" fmla="val 16667"/>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a:solidFill>
                  <a:schemeClr val="dk1"/>
                </a:solidFill>
                <a:latin typeface="Arial" charset="0"/>
                <a:ea typeface="Arial" charset="0"/>
                <a:cs typeface="Arial" charset="0"/>
                <a:sym typeface="Calibri"/>
              </a:rPr>
              <a:t>Discussion</a:t>
            </a:r>
            <a:endParaRPr sz="6500" b="1" i="0" u="none" strike="noStrike" cap="none">
              <a:solidFill>
                <a:schemeClr val="dk1"/>
              </a:solidFill>
              <a:latin typeface="Arial" charset="0"/>
              <a:ea typeface="Arial" charset="0"/>
              <a:cs typeface="Arial" charset="0"/>
              <a:sym typeface="Calibri"/>
            </a:endParaRPr>
          </a:p>
        </p:txBody>
      </p:sp>
      <p:sp>
        <p:nvSpPr>
          <p:cNvPr id="112" name="Shape 112"/>
          <p:cNvSpPr/>
          <p:nvPr/>
        </p:nvSpPr>
        <p:spPr>
          <a:xfrm>
            <a:off x="2176417" y="4988274"/>
            <a:ext cx="7620000" cy="1208842"/>
          </a:xfrm>
          <a:prstGeom prst="roundRect">
            <a:avLst>
              <a:gd name="adj" fmla="val 16667"/>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dirty="0">
                <a:solidFill>
                  <a:schemeClr val="dk1"/>
                </a:solidFill>
                <a:latin typeface="Arial" charset="0"/>
                <a:ea typeface="Arial" charset="0"/>
                <a:cs typeface="Arial" charset="0"/>
                <a:sym typeface="Calibri"/>
              </a:rPr>
              <a:t>Abstract</a:t>
            </a:r>
            <a:endParaRPr sz="6500" b="1" i="0" u="none" strike="noStrike" cap="none" dirty="0">
              <a:solidFill>
                <a:schemeClr val="dk1"/>
              </a:solidFill>
              <a:latin typeface="Arial" charset="0"/>
              <a:ea typeface="Arial" charset="0"/>
              <a:cs typeface="Arial" charset="0"/>
              <a:sym typeface="Calibri"/>
            </a:endParaRPr>
          </a:p>
        </p:txBody>
      </p:sp>
      <p:pic>
        <p:nvPicPr>
          <p:cNvPr id="116" name="Shape 116"/>
          <p:cNvPicPr preferRelativeResize="0"/>
          <p:nvPr/>
        </p:nvPicPr>
        <p:blipFill rotWithShape="1">
          <a:blip r:embed="rId3">
            <a:alphaModFix/>
          </a:blip>
          <a:srcRect/>
          <a:stretch/>
        </p:blipFill>
        <p:spPr>
          <a:xfrm>
            <a:off x="3962400" y="1219200"/>
            <a:ext cx="5638800" cy="2383411"/>
          </a:xfrm>
          <a:prstGeom prst="rect">
            <a:avLst/>
          </a:prstGeom>
          <a:noFill/>
          <a:ln>
            <a:noFill/>
          </a:ln>
        </p:spPr>
      </p:pic>
      <p:sp>
        <p:nvSpPr>
          <p:cNvPr id="117" name="Shape 117"/>
          <p:cNvSpPr txBox="1"/>
          <p:nvPr/>
        </p:nvSpPr>
        <p:spPr>
          <a:xfrm>
            <a:off x="735335" y="6320026"/>
            <a:ext cx="10729930" cy="10826966"/>
          </a:xfrm>
          <a:prstGeom prst="rect">
            <a:avLst/>
          </a:prstGeom>
          <a:noFill/>
          <a:ln>
            <a:noFill/>
          </a:ln>
        </p:spPr>
        <p:txBody>
          <a:bodyPr spcFirstLastPara="1" wrap="square" lIns="91425" tIns="45700" rIns="91425" bIns="45700" anchor="t" anchorCtr="0">
            <a:noAutofit/>
          </a:bodyPr>
          <a:lstStyle/>
          <a:p>
            <a:pPr algn="just"/>
            <a:r>
              <a:rPr lang="en-US" sz="2300" b="1" dirty="0"/>
              <a:t>Background</a:t>
            </a:r>
            <a:r>
              <a:rPr lang="en-US" sz="2300" dirty="0"/>
              <a:t>:  Balance in athletics is important for performance and injuries. Low balance ability is generally associated with an increased risk of ligament </a:t>
            </a:r>
            <a:r>
              <a:rPr lang="en-US" sz="2300" dirty="0" smtClean="0"/>
              <a:t>injuries. The </a:t>
            </a:r>
            <a:r>
              <a:rPr lang="en-US" sz="2300" dirty="0"/>
              <a:t>detection of </a:t>
            </a:r>
            <a:r>
              <a:rPr lang="en-US" sz="2300" dirty="0" smtClean="0"/>
              <a:t>a possible </a:t>
            </a:r>
            <a:r>
              <a:rPr lang="en-US" sz="2300" dirty="0"/>
              <a:t>asymmetry in balance is important because a bilateral difference </a:t>
            </a:r>
            <a:r>
              <a:rPr lang="en-US" sz="2300" dirty="0" smtClean="0"/>
              <a:t>may be a </a:t>
            </a:r>
            <a:r>
              <a:rPr lang="en-US" sz="2300" dirty="0"/>
              <a:t>contributing factor to injury. Soccer is unique in that participants plant and balance on their non-dominant leg. The purpose of this experiment is to determine if female soccer players have better </a:t>
            </a:r>
            <a:r>
              <a:rPr lang="en-US" sz="2300" dirty="0" smtClean="0"/>
              <a:t>stability, weight bearing and squat distribution, </a:t>
            </a:r>
            <a:r>
              <a:rPr lang="en-US" sz="2300" dirty="0"/>
              <a:t>when compared to female non-athletes. </a:t>
            </a:r>
            <a:r>
              <a:rPr lang="en-US" sz="2300" dirty="0" smtClean="0"/>
              <a:t>There is a lack of information in this area of study.</a:t>
            </a:r>
          </a:p>
          <a:p>
            <a:pPr algn="just"/>
            <a:r>
              <a:rPr lang="en-US" sz="2300" dirty="0" smtClean="0"/>
              <a:t> </a:t>
            </a:r>
            <a:r>
              <a:rPr lang="en-US" sz="2300" b="1" dirty="0" smtClean="0"/>
              <a:t>Methodology</a:t>
            </a:r>
            <a:r>
              <a:rPr lang="en-US" sz="2300" b="1" dirty="0"/>
              <a:t>: </a:t>
            </a:r>
            <a:r>
              <a:rPr lang="en-US" sz="2300" dirty="0"/>
              <a:t>In this experiment, female soccer players (n=8) and female non-athletes (n=10) participated in a series of </a:t>
            </a:r>
            <a:r>
              <a:rPr lang="en-US" sz="2300" dirty="0" err="1"/>
              <a:t>Neurocom</a:t>
            </a:r>
            <a:r>
              <a:rPr lang="en-US" sz="2300" dirty="0"/>
              <a:t>® tests. </a:t>
            </a:r>
            <a:r>
              <a:rPr lang="en-US" sz="2300" dirty="0" err="1"/>
              <a:t>Neurocom</a:t>
            </a:r>
            <a:r>
              <a:rPr lang="en-US" sz="2300" dirty="0"/>
              <a:t>® is known worldwide as leading edge </a:t>
            </a:r>
            <a:r>
              <a:rPr lang="en-US" sz="2300" dirty="0" smtClean="0"/>
              <a:t>computerized tools </a:t>
            </a:r>
            <a:r>
              <a:rPr lang="en-US" sz="2300" dirty="0"/>
              <a:t>for the assessment and rehabilitation of balance and mobility. The first test (Stability Evaluation Test) required an individual to stand on the platform (with both eyes closed) on both feet, one foot, and in a tandem stance for 15 seconds each. This process was performed on both a hard and foam surface. The second test (Weight Bearing/Squat) required an individual to stand on the platform with their feet apart and hold a squat position with their knees at 0°, 30°, 60° and 90°.</a:t>
            </a:r>
          </a:p>
          <a:p>
            <a:pPr algn="just"/>
            <a:r>
              <a:rPr lang="en-US" sz="2300" b="1" dirty="0"/>
              <a:t>Results: </a:t>
            </a:r>
            <a:r>
              <a:rPr lang="en-US" sz="2300" dirty="0" smtClean="0"/>
              <a:t>The </a:t>
            </a:r>
            <a:r>
              <a:rPr lang="en-US" sz="2300" dirty="0"/>
              <a:t>results revealed that there was no statistical significance for weight bearing squat and postural sway on a flat surface</a:t>
            </a:r>
            <a:r>
              <a:rPr lang="en-US" sz="2300" dirty="0" smtClean="0"/>
              <a:t>. The </a:t>
            </a:r>
            <a:r>
              <a:rPr lang="en-US" sz="2300" dirty="0"/>
              <a:t>postural sway between athletes and female non-athletes on a foam surface standing on one leg (</a:t>
            </a:r>
            <a:r>
              <a:rPr lang="en-US" sz="2300" i="1" dirty="0"/>
              <a:t>p=0.010) </a:t>
            </a:r>
            <a:r>
              <a:rPr lang="en-US" sz="2300" dirty="0"/>
              <a:t>and tandem (</a:t>
            </a:r>
            <a:r>
              <a:rPr lang="en-US" sz="2300" i="1" dirty="0"/>
              <a:t>p=0.033),</a:t>
            </a:r>
            <a:r>
              <a:rPr lang="en-US" sz="2300" dirty="0"/>
              <a:t> were significant. The overall composition of the stability evaluation test of athletes compared to non-athletes was significant (</a:t>
            </a:r>
            <a:r>
              <a:rPr lang="en-US" sz="2300" i="1" dirty="0"/>
              <a:t>p=0.031</a:t>
            </a:r>
            <a:r>
              <a:rPr lang="en-US" sz="2300" dirty="0"/>
              <a:t>).</a:t>
            </a:r>
          </a:p>
          <a:p>
            <a:pPr algn="just"/>
            <a:r>
              <a:rPr lang="en-US" sz="2300" b="1" dirty="0"/>
              <a:t>Discussion:</a:t>
            </a:r>
            <a:r>
              <a:rPr lang="en-US" sz="2300" dirty="0"/>
              <a:t> The results showed that there is a statistically significant difference in sway between athletes and non-athletes in the single foam, tandem foam, and overall comp. However, there was no statistically significant difference between athletes and non-athletes in all weight-bearing squat analysis or stability tests on a flat surface. The insignificance on flat surfaces but significance on foam was likely due to an increase in difficulty with staying balanced on the foam padding.</a:t>
            </a:r>
          </a:p>
          <a:p>
            <a:r>
              <a:rPr lang="en-US" sz="2300" dirty="0"/>
              <a:t/>
            </a:r>
            <a:br>
              <a:rPr lang="en-US" sz="2300" dirty="0"/>
            </a:br>
            <a:endParaRPr sz="2300" b="1" dirty="0">
              <a:solidFill>
                <a:schemeClr val="dk1"/>
              </a:solidFill>
              <a:latin typeface="Calibri"/>
              <a:ea typeface="Calibri"/>
              <a:cs typeface="Calibri"/>
              <a:sym typeface="Calibri"/>
            </a:endParaRPr>
          </a:p>
        </p:txBody>
      </p:sp>
      <p:sp>
        <p:nvSpPr>
          <p:cNvPr id="118" name="Shape 118"/>
          <p:cNvSpPr txBox="1"/>
          <p:nvPr/>
        </p:nvSpPr>
        <p:spPr>
          <a:xfrm>
            <a:off x="9372600" y="685800"/>
            <a:ext cx="27203399" cy="3093154"/>
          </a:xfrm>
          <a:prstGeom prst="rect">
            <a:avLst/>
          </a:prstGeom>
          <a:noFill/>
          <a:ln>
            <a:noFill/>
          </a:ln>
        </p:spPr>
        <p:txBody>
          <a:bodyPr spcFirstLastPara="1" wrap="square" lIns="91425" tIns="45700" rIns="91425" bIns="45700" anchor="t" anchorCtr="0">
            <a:noAutofit/>
          </a:bodyPr>
          <a:lstStyle/>
          <a:p>
            <a:pPr algn="ctr"/>
            <a:r>
              <a:rPr lang="en-US" sz="6600" b="1" dirty="0"/>
              <a:t>Stability, Weight Bearing and Squat Distribution between Female D1 Soccer Players and Non-Athletes</a:t>
            </a:r>
            <a:endParaRPr lang="en-US" sz="6600" dirty="0"/>
          </a:p>
          <a:p>
            <a:r>
              <a:rPr lang="en-US" sz="6600" dirty="0"/>
              <a:t/>
            </a:r>
            <a:br>
              <a:rPr lang="en-US" sz="6600" dirty="0"/>
            </a:br>
            <a:endParaRPr sz="6500" dirty="0">
              <a:solidFill>
                <a:schemeClr val="dk1"/>
              </a:solidFill>
              <a:latin typeface="Calibri"/>
              <a:ea typeface="Calibri"/>
              <a:cs typeface="Calibri"/>
              <a:sym typeface="Calibri"/>
            </a:endParaRPr>
          </a:p>
        </p:txBody>
      </p:sp>
      <p:sp>
        <p:nvSpPr>
          <p:cNvPr id="119" name="Shape 119"/>
          <p:cNvSpPr txBox="1"/>
          <p:nvPr/>
        </p:nvSpPr>
        <p:spPr>
          <a:xfrm>
            <a:off x="13868400" y="2790617"/>
            <a:ext cx="17830801" cy="14003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dirty="0" smtClean="0">
                <a:solidFill>
                  <a:schemeClr val="dk1"/>
                </a:solidFill>
                <a:latin typeface="Arial" charset="0"/>
                <a:ea typeface="Arial" charset="0"/>
                <a:cs typeface="Arial" charset="0"/>
                <a:sym typeface="Calibri"/>
              </a:rPr>
              <a:t>Courtney Spears, Naomi Tesfaiohannes, Sarah </a:t>
            </a:r>
            <a:r>
              <a:rPr lang="en-US" sz="5000" b="1" dirty="0">
                <a:solidFill>
                  <a:schemeClr val="dk1"/>
                </a:solidFill>
                <a:latin typeface="Arial" charset="0"/>
                <a:ea typeface="Arial" charset="0"/>
                <a:cs typeface="Arial" charset="0"/>
                <a:sym typeface="Calibri"/>
              </a:rPr>
              <a:t>L. Strand</a:t>
            </a:r>
            <a:endParaRPr dirty="0">
              <a:latin typeface="Arial" charset="0"/>
              <a:ea typeface="Arial" charset="0"/>
              <a:cs typeface="Arial" charset="0"/>
            </a:endParaRPr>
          </a:p>
          <a:p>
            <a:pPr marL="0" marR="0" lvl="0" indent="0" algn="ctr" rtl="0">
              <a:spcBef>
                <a:spcPts val="0"/>
              </a:spcBef>
              <a:spcAft>
                <a:spcPts val="0"/>
              </a:spcAft>
              <a:buNone/>
            </a:pPr>
            <a:r>
              <a:rPr lang="en-US" sz="3500" b="1" dirty="0">
                <a:solidFill>
                  <a:schemeClr val="dk1"/>
                </a:solidFill>
                <a:latin typeface="Arial" charset="0"/>
                <a:ea typeface="Arial" charset="0"/>
                <a:cs typeface="Arial" charset="0"/>
                <a:sym typeface="Calibri"/>
              </a:rPr>
              <a:t>Sports Medicine Lab, Department of Health and Human Sciences, Loyola Marymount University</a:t>
            </a:r>
            <a:endParaRPr sz="3500" dirty="0">
              <a:solidFill>
                <a:schemeClr val="dk1"/>
              </a:solidFill>
              <a:latin typeface="Arial" charset="0"/>
              <a:ea typeface="Arial" charset="0"/>
              <a:cs typeface="Arial" charset="0"/>
              <a:sym typeface="Calibri"/>
            </a:endParaRPr>
          </a:p>
        </p:txBody>
      </p:sp>
      <p:pic>
        <p:nvPicPr>
          <p:cNvPr id="120" name="Shape 120"/>
          <p:cNvPicPr preferRelativeResize="0"/>
          <p:nvPr/>
        </p:nvPicPr>
        <p:blipFill rotWithShape="1">
          <a:blip r:embed="rId4">
            <a:alphaModFix/>
          </a:blip>
          <a:srcRect/>
          <a:stretch/>
        </p:blipFill>
        <p:spPr>
          <a:xfrm>
            <a:off x="36576000" y="914400"/>
            <a:ext cx="3092969" cy="2815987"/>
          </a:xfrm>
          <a:prstGeom prst="rect">
            <a:avLst/>
          </a:prstGeom>
          <a:noFill/>
          <a:ln>
            <a:noFill/>
          </a:ln>
        </p:spPr>
      </p:pic>
      <p:sp>
        <p:nvSpPr>
          <p:cNvPr id="121" name="Shape 121"/>
          <p:cNvSpPr txBox="1"/>
          <p:nvPr/>
        </p:nvSpPr>
        <p:spPr>
          <a:xfrm>
            <a:off x="712100" y="19439326"/>
            <a:ext cx="10548635" cy="7998231"/>
          </a:xfrm>
          <a:prstGeom prst="rect">
            <a:avLst/>
          </a:prstGeom>
          <a:noFill/>
          <a:ln>
            <a:noFill/>
          </a:ln>
        </p:spPr>
        <p:txBody>
          <a:bodyPr spcFirstLastPara="1" wrap="square" lIns="91425" tIns="45700" rIns="91425" bIns="45700" anchor="t" anchorCtr="0">
            <a:noAutofit/>
          </a:bodyPr>
          <a:lstStyle/>
          <a:p>
            <a:pPr algn="just"/>
            <a:r>
              <a:rPr lang="en-US" sz="2300" dirty="0" err="1" smtClean="0"/>
              <a:t>NeuroCom</a:t>
            </a:r>
            <a:r>
              <a:rPr lang="en-US" sz="2300" dirty="0" smtClean="0"/>
              <a:t> </a:t>
            </a:r>
            <a:r>
              <a:rPr lang="en-US" sz="2800" dirty="0" smtClean="0"/>
              <a:t>® </a:t>
            </a:r>
            <a:r>
              <a:rPr lang="en-US" sz="2300" dirty="0"/>
              <a:t>is a product used to measure sensory and voluntary motor control of </a:t>
            </a:r>
            <a:r>
              <a:rPr lang="en-US" sz="2300" dirty="0" smtClean="0"/>
              <a:t>balance[1</a:t>
            </a:r>
            <a:r>
              <a:rPr lang="en-US" sz="2000" dirty="0" smtClean="0"/>
              <a:t>]. </a:t>
            </a:r>
            <a:endParaRPr lang="en-US" sz="2000" dirty="0"/>
          </a:p>
          <a:p>
            <a:pPr algn="just"/>
            <a:r>
              <a:rPr lang="en-US" sz="2300" dirty="0"/>
              <a:t>It is used by clinicians to assess a patient’s performance in a wide range of activities and skills analysis. With athletes, balance is an important indicator to physical therapists in determining the athlete’s ability to perform efficiently or return from a recent injury </a:t>
            </a:r>
            <a:r>
              <a:rPr lang="en-US" sz="2000" dirty="0" smtClean="0"/>
              <a:t>[2]. </a:t>
            </a:r>
            <a:r>
              <a:rPr lang="en-US" sz="2300" dirty="0"/>
              <a:t>Research shows that athletes have greater balance </a:t>
            </a:r>
            <a:r>
              <a:rPr lang="en-US" sz="2300" dirty="0" smtClean="0"/>
              <a:t>than non-athletes </a:t>
            </a:r>
            <a:r>
              <a:rPr lang="en-US" sz="2000" dirty="0" smtClean="0"/>
              <a:t>[3] </a:t>
            </a:r>
            <a:r>
              <a:rPr lang="en-US" sz="2300" dirty="0"/>
              <a:t>The question was if there is a statistically significant difference between the stability and weight bearing distribution of female D1 soccer players and females that do not participate in sports? </a:t>
            </a:r>
          </a:p>
          <a:p>
            <a:pPr algn="just"/>
            <a:r>
              <a:rPr lang="en-US" sz="2300" dirty="0"/>
              <a:t>The hypothesis was that there would be a statistical difference between females aged 20-21 participating in D1 soccer and females that do not participate in any sports on campus when performing weight bearing and stability tests in a controlled lab setting. </a:t>
            </a:r>
          </a:p>
          <a:p>
            <a:pPr algn="just"/>
            <a:r>
              <a:rPr lang="en-US" sz="2300" dirty="0"/>
              <a:t>The predictions were that soccer players would have better balance (stability evaluation test) and non-athletes would have better weight bearing distribution (Weight bearing/squat test)</a:t>
            </a:r>
          </a:p>
          <a:p>
            <a:r>
              <a:rPr lang="en-US" sz="2800" dirty="0"/>
              <a:t/>
            </a:r>
            <a:br>
              <a:rPr lang="en-US" sz="2800" dirty="0"/>
            </a:br>
            <a:endParaRPr sz="2600" dirty="0">
              <a:solidFill>
                <a:schemeClr val="dk1"/>
              </a:solidFill>
              <a:latin typeface="Calibri"/>
              <a:ea typeface="Calibri"/>
              <a:cs typeface="Calibri"/>
              <a:sym typeface="Calibri"/>
            </a:endParaRPr>
          </a:p>
        </p:txBody>
      </p:sp>
      <p:sp>
        <p:nvSpPr>
          <p:cNvPr id="134" name="Shape 134"/>
          <p:cNvSpPr txBox="1"/>
          <p:nvPr/>
        </p:nvSpPr>
        <p:spPr>
          <a:xfrm>
            <a:off x="12768020" y="5946700"/>
            <a:ext cx="17364765" cy="4864808"/>
          </a:xfrm>
          <a:prstGeom prst="rect">
            <a:avLst/>
          </a:prstGeom>
          <a:noFill/>
          <a:ln>
            <a:noFill/>
          </a:ln>
        </p:spPr>
        <p:txBody>
          <a:bodyPr spcFirstLastPara="1" wrap="square" lIns="91425" tIns="45700" rIns="91425" bIns="45700" anchor="t" anchorCtr="0">
            <a:noAutofit/>
          </a:bodyPr>
          <a:lstStyle/>
          <a:p>
            <a:pPr algn="just"/>
            <a:endParaRPr lang="en-US" sz="2800" dirty="0" smtClean="0">
              <a:latin typeface="Arial" charset="0"/>
              <a:ea typeface="Arial" charset="0"/>
              <a:cs typeface="Arial" charset="0"/>
            </a:endParaRPr>
          </a:p>
          <a:p>
            <a:pPr algn="just"/>
            <a:r>
              <a:rPr lang="en-US" sz="2300" dirty="0" smtClean="0">
                <a:latin typeface="Arial" charset="0"/>
                <a:ea typeface="Arial" charset="0"/>
                <a:cs typeface="Arial" charset="0"/>
              </a:rPr>
              <a:t>In </a:t>
            </a:r>
            <a:r>
              <a:rPr lang="en-US" sz="2300" dirty="0">
                <a:latin typeface="Arial" charset="0"/>
                <a:ea typeface="Arial" charset="0"/>
                <a:cs typeface="Arial" charset="0"/>
              </a:rPr>
              <a:t>this experiment, female soccer players (n=8) and female non-athletes (n=10) participated in a series of </a:t>
            </a:r>
            <a:r>
              <a:rPr lang="en-US" sz="2300" dirty="0" err="1" smtClean="0">
                <a:latin typeface="Arial" charset="0"/>
                <a:ea typeface="Arial" charset="0"/>
                <a:cs typeface="Arial" charset="0"/>
              </a:rPr>
              <a:t>NeuroCom</a:t>
            </a:r>
            <a:r>
              <a:rPr lang="en-US" sz="2300" dirty="0" smtClean="0">
                <a:latin typeface="Arial" charset="0"/>
                <a:ea typeface="Arial" charset="0"/>
                <a:cs typeface="Arial" charset="0"/>
              </a:rPr>
              <a:t>® </a:t>
            </a:r>
            <a:r>
              <a:rPr lang="en-US" sz="2300" dirty="0">
                <a:latin typeface="Arial" charset="0"/>
                <a:ea typeface="Arial" charset="0"/>
                <a:cs typeface="Arial" charset="0"/>
              </a:rPr>
              <a:t>tests to evaluate weight bearing and degree of sway (balance). </a:t>
            </a:r>
            <a:r>
              <a:rPr lang="en-US" sz="2300" dirty="0" err="1" smtClean="0">
                <a:latin typeface="Arial" charset="0"/>
                <a:ea typeface="Arial" charset="0"/>
                <a:cs typeface="Arial" charset="0"/>
              </a:rPr>
              <a:t>NeuroCom</a:t>
            </a:r>
            <a:r>
              <a:rPr lang="en-US" sz="2800" dirty="0" smtClean="0">
                <a:latin typeface="Arial" charset="0"/>
                <a:ea typeface="Arial" charset="0"/>
                <a:cs typeface="Arial" charset="0"/>
              </a:rPr>
              <a:t>® </a:t>
            </a:r>
            <a:r>
              <a:rPr lang="en-US" sz="2300" dirty="0">
                <a:latin typeface="Arial" charset="0"/>
                <a:ea typeface="Arial" charset="0"/>
                <a:cs typeface="Arial" charset="0"/>
              </a:rPr>
              <a:t>is known worldwide as leading edge computerized tools for the assessment and rehabilitation of balance and </a:t>
            </a:r>
            <a:r>
              <a:rPr lang="en-US" sz="2300" dirty="0" smtClean="0">
                <a:latin typeface="Arial" charset="0"/>
                <a:ea typeface="Arial" charset="0"/>
                <a:cs typeface="Arial" charset="0"/>
              </a:rPr>
              <a:t>mobility </a:t>
            </a:r>
            <a:r>
              <a:rPr lang="en-US" sz="2000" dirty="0" smtClean="0">
                <a:latin typeface="Arial" charset="0"/>
                <a:ea typeface="Arial" charset="0"/>
                <a:cs typeface="Arial" charset="0"/>
              </a:rPr>
              <a:t>[4]. </a:t>
            </a:r>
            <a:r>
              <a:rPr lang="en-US" sz="2800" dirty="0">
                <a:latin typeface="Arial" charset="0"/>
                <a:ea typeface="Arial" charset="0"/>
                <a:cs typeface="Arial" charset="0"/>
              </a:rPr>
              <a:t> </a:t>
            </a:r>
            <a:r>
              <a:rPr lang="en-US" sz="2300" dirty="0">
                <a:latin typeface="Arial" charset="0"/>
                <a:ea typeface="Arial" charset="0"/>
                <a:cs typeface="Arial" charset="0"/>
              </a:rPr>
              <a:t>For the purpose of this experiment only females between age 20-21 were included in the final data analysis. For the athletes we evaluated players on the female soccer team. Non-Athletes were participants that do not participate in any D1 sports on campus. Before participating, all participants were informed of the nature and purpose of the experiment and asked to sign an informed consent form. They were then asked to provide basic information (i.e. age, gender, </a:t>
            </a:r>
            <a:r>
              <a:rPr lang="en-US" sz="2300" dirty="0" err="1">
                <a:latin typeface="Arial" charset="0"/>
                <a:ea typeface="Arial" charset="0"/>
                <a:cs typeface="Arial" charset="0"/>
              </a:rPr>
              <a:t>etc</a:t>
            </a:r>
            <a:r>
              <a:rPr lang="en-US" sz="2300" dirty="0">
                <a:latin typeface="Arial" charset="0"/>
                <a:ea typeface="Arial" charset="0"/>
                <a:cs typeface="Arial" charset="0"/>
              </a:rPr>
              <a:t>) and answer a series of questions to determine their past and current sports involvement and injury history. The participants were guided through the two tests by an examiner that was familiar with the </a:t>
            </a:r>
            <a:r>
              <a:rPr lang="en-US" sz="2300" dirty="0" err="1" smtClean="0">
                <a:latin typeface="Arial" charset="0"/>
                <a:ea typeface="Arial" charset="0"/>
                <a:cs typeface="Arial" charset="0"/>
              </a:rPr>
              <a:t>NeuroCom</a:t>
            </a:r>
            <a:r>
              <a:rPr lang="en-US" sz="2800" dirty="0" smtClean="0">
                <a:latin typeface="Arial" charset="0"/>
                <a:ea typeface="Arial" charset="0"/>
                <a:cs typeface="Arial" charset="0"/>
              </a:rPr>
              <a:t>® </a:t>
            </a:r>
            <a:r>
              <a:rPr lang="en-US" sz="2300" dirty="0">
                <a:latin typeface="Arial" charset="0"/>
                <a:ea typeface="Arial" charset="0"/>
                <a:cs typeface="Arial" charset="0"/>
              </a:rPr>
              <a:t>and accompanying procedures. The first test (Stability Evaluation Test) required the participant to stand on the platform (with both eyes closed) on both feet (</a:t>
            </a:r>
            <a:r>
              <a:rPr lang="en-US" sz="2300" i="1" dirty="0">
                <a:latin typeface="Arial" charset="0"/>
                <a:ea typeface="Arial" charset="0"/>
                <a:cs typeface="Arial" charset="0"/>
              </a:rPr>
              <a:t>Image 1</a:t>
            </a:r>
            <a:r>
              <a:rPr lang="en-US" sz="2300" dirty="0">
                <a:latin typeface="Arial" charset="0"/>
                <a:ea typeface="Arial" charset="0"/>
                <a:cs typeface="Arial" charset="0"/>
              </a:rPr>
              <a:t>), one foot (</a:t>
            </a:r>
            <a:r>
              <a:rPr lang="en-US" sz="2300" i="1" dirty="0">
                <a:latin typeface="Arial" charset="0"/>
                <a:ea typeface="Arial" charset="0"/>
                <a:cs typeface="Arial" charset="0"/>
              </a:rPr>
              <a:t>Image 2</a:t>
            </a:r>
            <a:r>
              <a:rPr lang="en-US" sz="2300" dirty="0">
                <a:latin typeface="Arial" charset="0"/>
                <a:ea typeface="Arial" charset="0"/>
                <a:cs typeface="Arial" charset="0"/>
              </a:rPr>
              <a:t>) and in a tandem stance </a:t>
            </a:r>
            <a:r>
              <a:rPr lang="en-US" sz="2300" i="1" dirty="0">
                <a:latin typeface="Arial" charset="0"/>
                <a:ea typeface="Arial" charset="0"/>
                <a:cs typeface="Arial" charset="0"/>
              </a:rPr>
              <a:t>(Image 3)</a:t>
            </a:r>
            <a:r>
              <a:rPr lang="en-US" sz="2300" dirty="0">
                <a:latin typeface="Arial" charset="0"/>
                <a:ea typeface="Arial" charset="0"/>
                <a:cs typeface="Arial" charset="0"/>
              </a:rPr>
              <a:t>, for 15 seconds each. This process was performed on both a hard and foam surface (</a:t>
            </a:r>
            <a:r>
              <a:rPr lang="en-US" sz="2300" i="1" dirty="0">
                <a:latin typeface="Arial" charset="0"/>
                <a:ea typeface="Arial" charset="0"/>
                <a:cs typeface="Arial" charset="0"/>
              </a:rPr>
              <a:t>Image 4</a:t>
            </a:r>
            <a:r>
              <a:rPr lang="en-US" sz="2300" dirty="0">
                <a:latin typeface="Arial" charset="0"/>
                <a:ea typeface="Arial" charset="0"/>
                <a:cs typeface="Arial" charset="0"/>
              </a:rPr>
              <a:t>). The second test (Weight Bearing/Squat) required an individual to stand on the platform with their feet apart and hold a squat position with their knees at 0°, 30°, 60° and 90° (</a:t>
            </a:r>
            <a:r>
              <a:rPr lang="en-US" sz="2300" i="1" dirty="0">
                <a:latin typeface="Arial" charset="0"/>
                <a:ea typeface="Arial" charset="0"/>
                <a:cs typeface="Arial" charset="0"/>
              </a:rPr>
              <a:t>images 5-8</a:t>
            </a:r>
            <a:r>
              <a:rPr lang="en-US" sz="2300" dirty="0">
                <a:latin typeface="Arial" charset="0"/>
                <a:ea typeface="Arial" charset="0"/>
                <a:cs typeface="Arial" charset="0"/>
              </a:rPr>
              <a:t>).</a:t>
            </a:r>
          </a:p>
          <a:p>
            <a:r>
              <a:rPr lang="en-US" sz="2800" dirty="0">
                <a:latin typeface="Arial" charset="0"/>
                <a:ea typeface="Arial" charset="0"/>
                <a:cs typeface="Arial" charset="0"/>
              </a:rPr>
              <a:t/>
            </a:r>
            <a:br>
              <a:rPr lang="en-US" sz="2800" dirty="0">
                <a:latin typeface="Arial" charset="0"/>
                <a:ea typeface="Arial" charset="0"/>
                <a:cs typeface="Arial" charset="0"/>
              </a:rPr>
            </a:br>
            <a:endParaRPr sz="2600" i="1" dirty="0">
              <a:solidFill>
                <a:schemeClr val="dk1"/>
              </a:solidFill>
              <a:latin typeface="Arial" charset="0"/>
              <a:ea typeface="Arial" charset="0"/>
              <a:cs typeface="Arial" charset="0"/>
              <a:sym typeface="Calibri"/>
            </a:endParaRPr>
          </a:p>
        </p:txBody>
      </p:sp>
      <p:sp>
        <p:nvSpPr>
          <p:cNvPr id="136" name="Shape 136"/>
          <p:cNvSpPr txBox="1"/>
          <p:nvPr/>
        </p:nvSpPr>
        <p:spPr>
          <a:xfrm>
            <a:off x="17602200" y="11506200"/>
            <a:ext cx="6096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smtClean="0">
                <a:solidFill>
                  <a:schemeClr val="dk1"/>
                </a:solidFill>
                <a:latin typeface="Arial" charset="0"/>
                <a:ea typeface="Arial" charset="0"/>
                <a:cs typeface="Arial" charset="0"/>
                <a:sym typeface="Calibri"/>
              </a:rPr>
              <a:t>. </a:t>
            </a:r>
            <a:endParaRPr sz="2000" dirty="0">
              <a:solidFill>
                <a:schemeClr val="dk1"/>
              </a:solidFill>
              <a:latin typeface="Arial" charset="0"/>
              <a:ea typeface="Arial" charset="0"/>
              <a:cs typeface="Arial" charset="0"/>
              <a:sym typeface="Calibri"/>
            </a:endParaRPr>
          </a:p>
        </p:txBody>
      </p:sp>
      <p:sp>
        <p:nvSpPr>
          <p:cNvPr id="141" name="Shape 141"/>
          <p:cNvSpPr/>
          <p:nvPr/>
        </p:nvSpPr>
        <p:spPr>
          <a:xfrm>
            <a:off x="12514030" y="23085478"/>
            <a:ext cx="17799330" cy="9678725"/>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lvl="0" algn="ctr"/>
            <a:endParaRPr sz="2800" dirty="0">
              <a:solidFill>
                <a:schemeClr val="lt1"/>
              </a:solidFill>
              <a:latin typeface="Calibri"/>
              <a:ea typeface="Calibri"/>
              <a:cs typeface="Calibri"/>
              <a:sym typeface="Calibri"/>
            </a:endParaRPr>
          </a:p>
        </p:txBody>
      </p:sp>
      <p:sp>
        <p:nvSpPr>
          <p:cNvPr id="142" name="Shape 142"/>
          <p:cNvSpPr/>
          <p:nvPr/>
        </p:nvSpPr>
        <p:spPr>
          <a:xfrm>
            <a:off x="18556588" y="23083864"/>
            <a:ext cx="7620000" cy="1208842"/>
          </a:xfrm>
          <a:prstGeom prst="roundRect">
            <a:avLst>
              <a:gd name="adj" fmla="val 16667"/>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a:solidFill>
                  <a:schemeClr val="dk1"/>
                </a:solidFill>
                <a:latin typeface="Arial" charset="0"/>
                <a:ea typeface="Arial" charset="0"/>
                <a:cs typeface="Arial" charset="0"/>
                <a:sym typeface="Calibri"/>
              </a:rPr>
              <a:t>Results</a:t>
            </a:r>
            <a:endParaRPr sz="6500" b="1">
              <a:solidFill>
                <a:schemeClr val="dk1"/>
              </a:solidFill>
              <a:latin typeface="Arial" charset="0"/>
              <a:ea typeface="Arial" charset="0"/>
              <a:cs typeface="Arial" charset="0"/>
              <a:sym typeface="Calibri"/>
            </a:endParaRPr>
          </a:p>
        </p:txBody>
      </p:sp>
      <p:sp>
        <p:nvSpPr>
          <p:cNvPr id="151" name="Shape 151"/>
          <p:cNvSpPr/>
          <p:nvPr/>
        </p:nvSpPr>
        <p:spPr>
          <a:xfrm>
            <a:off x="30936255" y="5062728"/>
            <a:ext cx="11276048" cy="10958593"/>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2651760" lvl="1" indent="-467360">
              <a:buClr>
                <a:schemeClr val="lt1"/>
              </a:buClr>
              <a:buSzPts val="2600"/>
              <a:buFont typeface="Arial"/>
              <a:buChar char="•"/>
            </a:pPr>
            <a:endParaRPr dirty="0">
              <a:latin typeface="Arial" charset="0"/>
              <a:ea typeface="Arial" charset="0"/>
              <a:cs typeface="Arial" charset="0"/>
            </a:endParaRPr>
          </a:p>
        </p:txBody>
      </p:sp>
      <p:sp>
        <p:nvSpPr>
          <p:cNvPr id="152" name="Shape 152"/>
          <p:cNvSpPr/>
          <p:nvPr/>
        </p:nvSpPr>
        <p:spPr>
          <a:xfrm>
            <a:off x="32621133" y="5229895"/>
            <a:ext cx="7620000" cy="1208842"/>
          </a:xfrm>
          <a:prstGeom prst="roundRect">
            <a:avLst>
              <a:gd name="adj" fmla="val 16667"/>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a:solidFill>
                  <a:schemeClr val="dk1"/>
                </a:solidFill>
                <a:latin typeface="Arial" charset="0"/>
                <a:ea typeface="Arial" charset="0"/>
                <a:cs typeface="Arial" charset="0"/>
                <a:sym typeface="Calibri"/>
              </a:rPr>
              <a:t>Results</a:t>
            </a:r>
            <a:endParaRPr sz="6500" b="1">
              <a:solidFill>
                <a:schemeClr val="dk1"/>
              </a:solidFill>
              <a:latin typeface="Arial" charset="0"/>
              <a:ea typeface="Arial" charset="0"/>
              <a:cs typeface="Arial" charset="0"/>
              <a:sym typeface="Calibri"/>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490" t="1" r="24373" b="-20819"/>
          <a:stretch/>
        </p:blipFill>
        <p:spPr>
          <a:xfrm>
            <a:off x="17131011" y="11319829"/>
            <a:ext cx="3723875" cy="411076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33964" y="11321539"/>
            <a:ext cx="3429156" cy="337340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42198" y="11228781"/>
            <a:ext cx="3757019" cy="3466165"/>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29869"/>
          <a:stretch/>
        </p:blipFill>
        <p:spPr>
          <a:xfrm>
            <a:off x="12481168" y="11319828"/>
            <a:ext cx="3970766" cy="334988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81166" y="16940675"/>
            <a:ext cx="16918051" cy="3873841"/>
          </a:xfrm>
          <a:prstGeom prst="rect">
            <a:avLst/>
          </a:prstGeom>
        </p:spPr>
      </p:pic>
      <p:sp>
        <p:nvSpPr>
          <p:cNvPr id="13" name="TextBox 12"/>
          <p:cNvSpPr txBox="1"/>
          <p:nvPr/>
        </p:nvSpPr>
        <p:spPr>
          <a:xfrm>
            <a:off x="12496755" y="15161950"/>
            <a:ext cx="4031468" cy="646331"/>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1 above shows a participant standing feet together </a:t>
            </a:r>
            <a:endParaRPr lang="en-US" sz="1800" dirty="0">
              <a:solidFill>
                <a:schemeClr val="tx1"/>
              </a:solidFill>
              <a:latin typeface="Arial" charset="0"/>
              <a:ea typeface="Arial" charset="0"/>
              <a:cs typeface="Arial" charset="0"/>
            </a:endParaRPr>
          </a:p>
        </p:txBody>
      </p:sp>
      <p:sp>
        <p:nvSpPr>
          <p:cNvPr id="68" name="TextBox 67"/>
          <p:cNvSpPr txBox="1"/>
          <p:nvPr/>
        </p:nvSpPr>
        <p:spPr>
          <a:xfrm>
            <a:off x="17050904" y="21413098"/>
            <a:ext cx="3638776" cy="646331"/>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6 above shows a participant squatting at 30</a:t>
            </a:r>
            <a:r>
              <a:rPr lang="en-US" sz="1800" dirty="0" smtClean="0">
                <a:latin typeface="Arial" charset="0"/>
                <a:ea typeface="Arial" charset="0"/>
                <a:cs typeface="Arial" charset="0"/>
              </a:rPr>
              <a:t>°</a:t>
            </a:r>
            <a:endParaRPr lang="en-US" sz="1800" dirty="0">
              <a:solidFill>
                <a:schemeClr val="tx1"/>
              </a:solidFill>
              <a:latin typeface="Arial" charset="0"/>
              <a:ea typeface="Arial" charset="0"/>
              <a:cs typeface="Arial" charset="0"/>
            </a:endParaRPr>
          </a:p>
        </p:txBody>
      </p:sp>
      <p:sp>
        <p:nvSpPr>
          <p:cNvPr id="69" name="TextBox 68"/>
          <p:cNvSpPr txBox="1"/>
          <p:nvPr/>
        </p:nvSpPr>
        <p:spPr>
          <a:xfrm>
            <a:off x="17131012" y="15159246"/>
            <a:ext cx="3638776" cy="923330"/>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2 above shows a participant  standing on one foot (single)</a:t>
            </a:r>
            <a:endParaRPr lang="en-US" sz="1800" dirty="0">
              <a:solidFill>
                <a:schemeClr val="tx1"/>
              </a:solidFill>
              <a:latin typeface="Arial" charset="0"/>
              <a:ea typeface="Arial" charset="0"/>
              <a:cs typeface="Arial" charset="0"/>
            </a:endParaRPr>
          </a:p>
        </p:txBody>
      </p:sp>
      <p:sp>
        <p:nvSpPr>
          <p:cNvPr id="70" name="TextBox 69"/>
          <p:cNvSpPr txBox="1"/>
          <p:nvPr/>
        </p:nvSpPr>
        <p:spPr>
          <a:xfrm>
            <a:off x="12502938" y="21413098"/>
            <a:ext cx="3970767" cy="646331"/>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5 above shows a participant squatting at 0</a:t>
            </a:r>
            <a:r>
              <a:rPr lang="en-US" sz="1800" dirty="0" smtClean="0">
                <a:latin typeface="Arial" charset="0"/>
                <a:ea typeface="Arial" charset="0"/>
                <a:cs typeface="Arial" charset="0"/>
              </a:rPr>
              <a:t>°</a:t>
            </a:r>
            <a:endParaRPr lang="en-US" sz="1800" dirty="0">
              <a:solidFill>
                <a:schemeClr val="tx1"/>
              </a:solidFill>
              <a:latin typeface="Arial" charset="0"/>
              <a:ea typeface="Arial" charset="0"/>
              <a:cs typeface="Arial" charset="0"/>
            </a:endParaRPr>
          </a:p>
        </p:txBody>
      </p:sp>
      <p:sp>
        <p:nvSpPr>
          <p:cNvPr id="72" name="TextBox 71"/>
          <p:cNvSpPr txBox="1"/>
          <p:nvPr/>
        </p:nvSpPr>
        <p:spPr>
          <a:xfrm>
            <a:off x="25646390" y="15183492"/>
            <a:ext cx="3757020" cy="923330"/>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4 above shows a participant standing on a foam in a tandem stance</a:t>
            </a:r>
            <a:endParaRPr lang="en-US" sz="1800" dirty="0">
              <a:solidFill>
                <a:schemeClr val="tx1"/>
              </a:solidFill>
              <a:latin typeface="Arial" charset="0"/>
              <a:ea typeface="Arial" charset="0"/>
              <a:cs typeface="Arial" charset="0"/>
            </a:endParaRPr>
          </a:p>
        </p:txBody>
      </p:sp>
      <p:sp>
        <p:nvSpPr>
          <p:cNvPr id="73" name="TextBox 72"/>
          <p:cNvSpPr txBox="1"/>
          <p:nvPr/>
        </p:nvSpPr>
        <p:spPr>
          <a:xfrm>
            <a:off x="21451844" y="21416372"/>
            <a:ext cx="3429157" cy="646331"/>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7 above shows a participant squatting at 60</a:t>
            </a:r>
            <a:r>
              <a:rPr lang="en-US" sz="1800" dirty="0" smtClean="0">
                <a:latin typeface="Arial" charset="0"/>
                <a:ea typeface="Arial" charset="0"/>
                <a:cs typeface="Arial" charset="0"/>
              </a:rPr>
              <a:t>°</a:t>
            </a:r>
            <a:endParaRPr lang="en-US" sz="1800" dirty="0">
              <a:solidFill>
                <a:schemeClr val="tx1"/>
              </a:solidFill>
              <a:latin typeface="Arial" charset="0"/>
              <a:ea typeface="Arial" charset="0"/>
              <a:cs typeface="Arial" charset="0"/>
            </a:endParaRPr>
          </a:p>
        </p:txBody>
      </p:sp>
      <p:sp>
        <p:nvSpPr>
          <p:cNvPr id="74" name="TextBox 73"/>
          <p:cNvSpPr txBox="1"/>
          <p:nvPr/>
        </p:nvSpPr>
        <p:spPr>
          <a:xfrm>
            <a:off x="25642197" y="21416372"/>
            <a:ext cx="3757020" cy="646331"/>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8 above shows a participant squatting at 90</a:t>
            </a:r>
            <a:r>
              <a:rPr lang="en-US" sz="1800" dirty="0" smtClean="0">
                <a:latin typeface="Arial" charset="0"/>
                <a:ea typeface="Arial" charset="0"/>
                <a:cs typeface="Arial" charset="0"/>
              </a:rPr>
              <a:t>°</a:t>
            </a:r>
            <a:endParaRPr lang="en-US" sz="1800" dirty="0">
              <a:solidFill>
                <a:schemeClr val="tx1"/>
              </a:solidFill>
              <a:latin typeface="Arial" charset="0"/>
              <a:ea typeface="Arial" charset="0"/>
              <a:cs typeface="Arial" charset="0"/>
            </a:endParaRPr>
          </a:p>
        </p:txBody>
      </p:sp>
      <p:sp>
        <p:nvSpPr>
          <p:cNvPr id="75" name="TextBox 74"/>
          <p:cNvSpPr txBox="1"/>
          <p:nvPr/>
        </p:nvSpPr>
        <p:spPr>
          <a:xfrm>
            <a:off x="21457674" y="15181697"/>
            <a:ext cx="3638776" cy="923330"/>
          </a:xfrm>
          <a:prstGeom prst="rect">
            <a:avLst/>
          </a:prstGeom>
          <a:solidFill>
            <a:schemeClr val="bg1"/>
          </a:solidFill>
          <a:ln>
            <a:solidFill>
              <a:schemeClr val="accent1"/>
            </a:solidFill>
          </a:ln>
        </p:spPr>
        <p:txBody>
          <a:bodyPr wrap="square" rtlCol="0">
            <a:spAutoFit/>
          </a:bodyPr>
          <a:lstStyle/>
          <a:p>
            <a:pPr algn="ctr"/>
            <a:r>
              <a:rPr lang="en-US" sz="1800" dirty="0" smtClean="0">
                <a:solidFill>
                  <a:schemeClr val="tx1"/>
                </a:solidFill>
                <a:latin typeface="Arial" charset="0"/>
                <a:ea typeface="Arial" charset="0"/>
                <a:cs typeface="Arial" charset="0"/>
              </a:rPr>
              <a:t>Image 3 above shows a participant  standing in a tandem stance </a:t>
            </a:r>
            <a:endParaRPr lang="en-US" sz="1800" dirty="0">
              <a:solidFill>
                <a:schemeClr val="tx1"/>
              </a:solidFill>
              <a:latin typeface="Arial" charset="0"/>
              <a:ea typeface="Arial" charset="0"/>
              <a:cs typeface="Arial" charset="0"/>
            </a:endParaRPr>
          </a:p>
        </p:txBody>
      </p:sp>
      <p:sp>
        <p:nvSpPr>
          <p:cNvPr id="19" name="Rectangle 36"/>
          <p:cNvSpPr>
            <a:spLocks noChangeArrowheads="1"/>
          </p:cNvSpPr>
          <p:nvPr/>
        </p:nvSpPr>
        <p:spPr bwMode="auto">
          <a:xfrm>
            <a:off x="20769788" y="29659731"/>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21" name="Rectangle 37"/>
          <p:cNvSpPr>
            <a:spLocks noChangeArrowheads="1"/>
          </p:cNvSpPr>
          <p:nvPr/>
        </p:nvSpPr>
        <p:spPr bwMode="auto">
          <a:xfrm>
            <a:off x="28617005" y="12532059"/>
            <a:ext cx="50482389" cy="92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23" name="Rectangle 38"/>
          <p:cNvSpPr>
            <a:spLocks noChangeArrowheads="1"/>
          </p:cNvSpPr>
          <p:nvPr/>
        </p:nvSpPr>
        <p:spPr bwMode="auto">
          <a:xfrm>
            <a:off x="35478170" y="14616755"/>
            <a:ext cx="46379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graphicFrame>
        <p:nvGraphicFramePr>
          <p:cNvPr id="104" name="Table 103"/>
          <p:cNvGraphicFramePr>
            <a:graphicFrameLocks noGrp="1"/>
          </p:cNvGraphicFramePr>
          <p:nvPr>
            <p:extLst>
              <p:ext uri="{D42A27DB-BD31-4B8C-83A1-F6EECF244321}">
                <p14:modId xmlns:p14="http://schemas.microsoft.com/office/powerpoint/2010/main" val="763586766"/>
              </p:ext>
            </p:extLst>
          </p:nvPr>
        </p:nvGraphicFramePr>
        <p:xfrm>
          <a:off x="13128199" y="24558296"/>
          <a:ext cx="10204459" cy="2797408"/>
        </p:xfrm>
        <a:graphic>
          <a:graphicData uri="http://schemas.openxmlformats.org/drawingml/2006/table">
            <a:tbl>
              <a:tblPr/>
              <a:tblGrid>
                <a:gridCol w="1192237"/>
                <a:gridCol w="1711254"/>
                <a:gridCol w="932782"/>
                <a:gridCol w="1124745"/>
                <a:gridCol w="1152940"/>
                <a:gridCol w="954156"/>
                <a:gridCol w="914400"/>
                <a:gridCol w="1053548"/>
                <a:gridCol w="1168397"/>
              </a:tblGrid>
              <a:tr h="556099">
                <a:tc>
                  <a:txBody>
                    <a:bodyPr/>
                    <a:lstStyle/>
                    <a:p>
                      <a:pPr algn="ctr" fontAlgn="t"/>
                      <a:r>
                        <a:rPr lang="en-US" sz="2000" dirty="0">
                          <a:effectLst/>
                        </a:rPr>
                        <a:t/>
                      </a:r>
                      <a:br>
                        <a:rPr lang="en-US" sz="2000" dirty="0">
                          <a:effectLst/>
                        </a:rPr>
                      </a:b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Times New Roman" charset="0"/>
                        </a:rPr>
                        <a:t>ND</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2000" b="0" i="0" u="none" strike="noStrike" dirty="0">
                          <a:solidFill>
                            <a:srgbClr val="000000"/>
                          </a:solidFill>
                          <a:effectLst/>
                          <a:latin typeface="Times New Roman" charset="0"/>
                        </a:rPr>
                        <a:t>D</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2000" b="0" i="0" u="none" strike="noStrike" dirty="0">
                          <a:solidFill>
                            <a:srgbClr val="000000"/>
                          </a:solidFill>
                          <a:effectLst/>
                          <a:latin typeface="Times New Roman" charset="0"/>
                        </a:rPr>
                        <a:t>ND</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B9C"/>
                    </a:solidFill>
                  </a:tcPr>
                </a:tc>
                <a:tc>
                  <a:txBody>
                    <a:bodyPr/>
                    <a:lstStyle/>
                    <a:p>
                      <a:pPr algn="ctr" rtl="0" fontAlgn="t">
                        <a:spcBef>
                          <a:spcPts val="0"/>
                        </a:spcBef>
                        <a:spcAft>
                          <a:spcPts val="0"/>
                        </a:spcAft>
                      </a:pPr>
                      <a:r>
                        <a:rPr lang="en-US" sz="2000" b="0" i="0" u="none" strike="noStrike">
                          <a:solidFill>
                            <a:srgbClr val="000000"/>
                          </a:solidFill>
                          <a:effectLst/>
                          <a:latin typeface="Times New Roman" charset="0"/>
                        </a:rPr>
                        <a:t>D</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B9C"/>
                    </a:solidFill>
                  </a:tcPr>
                </a:tc>
                <a:tc>
                  <a:txBody>
                    <a:bodyPr/>
                    <a:lstStyle/>
                    <a:p>
                      <a:pPr algn="ctr" rtl="0" fontAlgn="t">
                        <a:spcBef>
                          <a:spcPts val="0"/>
                        </a:spcBef>
                        <a:spcAft>
                          <a:spcPts val="0"/>
                        </a:spcAft>
                      </a:pPr>
                      <a:r>
                        <a:rPr lang="en-US" sz="2000" b="0" i="0" u="none" strike="noStrike">
                          <a:solidFill>
                            <a:srgbClr val="000000"/>
                          </a:solidFill>
                          <a:effectLst/>
                          <a:latin typeface="Times New Roman" charset="0"/>
                        </a:rPr>
                        <a:t>ND</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26B"/>
                    </a:solidFill>
                  </a:tcPr>
                </a:tc>
                <a:tc>
                  <a:txBody>
                    <a:bodyPr/>
                    <a:lstStyle/>
                    <a:p>
                      <a:pPr algn="ctr" rtl="0" fontAlgn="t">
                        <a:spcBef>
                          <a:spcPts val="0"/>
                        </a:spcBef>
                        <a:spcAft>
                          <a:spcPts val="0"/>
                        </a:spcAft>
                      </a:pPr>
                      <a:r>
                        <a:rPr lang="en-US" sz="2000" b="0" i="0" u="none" strike="noStrike">
                          <a:solidFill>
                            <a:srgbClr val="000000"/>
                          </a:solidFill>
                          <a:effectLst/>
                          <a:latin typeface="Times New Roman" charset="0"/>
                        </a:rPr>
                        <a:t>D</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26B"/>
                    </a:solidFill>
                  </a:tcPr>
                </a:tc>
                <a:tc>
                  <a:txBody>
                    <a:bodyPr/>
                    <a:lstStyle/>
                    <a:p>
                      <a:pPr algn="ctr" rtl="0" fontAlgn="t">
                        <a:spcBef>
                          <a:spcPts val="0"/>
                        </a:spcBef>
                        <a:spcAft>
                          <a:spcPts val="0"/>
                        </a:spcAft>
                      </a:pPr>
                      <a:r>
                        <a:rPr lang="en-US" sz="2000" b="0" i="0" u="none" strike="noStrike">
                          <a:solidFill>
                            <a:srgbClr val="000000"/>
                          </a:solidFill>
                          <a:effectLst/>
                          <a:latin typeface="Times New Roman" charset="0"/>
                        </a:rPr>
                        <a:t>ND</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9138"/>
                    </a:solidFill>
                  </a:tcPr>
                </a:tc>
                <a:tc>
                  <a:txBody>
                    <a:bodyPr/>
                    <a:lstStyle/>
                    <a:p>
                      <a:pPr algn="ctr" rtl="0" fontAlgn="t">
                        <a:spcBef>
                          <a:spcPts val="0"/>
                        </a:spcBef>
                        <a:spcAft>
                          <a:spcPts val="0"/>
                        </a:spcAft>
                      </a:pPr>
                      <a:r>
                        <a:rPr lang="en-US" sz="2000" b="0" i="0" u="none" strike="noStrike">
                          <a:solidFill>
                            <a:srgbClr val="000000"/>
                          </a:solidFill>
                          <a:effectLst/>
                          <a:latin typeface="Times New Roman" charset="0"/>
                        </a:rPr>
                        <a:t>D</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9138"/>
                    </a:solidFill>
                  </a:tcPr>
                </a:tc>
              </a:tr>
              <a:tr h="1030404">
                <a:tc>
                  <a:txBody>
                    <a:bodyPr/>
                    <a:lstStyle/>
                    <a:p>
                      <a:pPr algn="ctr" rtl="0" fontAlgn="t">
                        <a:spcBef>
                          <a:spcPts val="0"/>
                        </a:spcBef>
                        <a:spcAft>
                          <a:spcPts val="0"/>
                        </a:spcAft>
                      </a:pPr>
                      <a:r>
                        <a:rPr lang="en-US" sz="2000" b="0" i="0" u="none" strike="noStrike" dirty="0">
                          <a:solidFill>
                            <a:srgbClr val="000000"/>
                          </a:solidFill>
                          <a:effectLst/>
                          <a:latin typeface="Arial" charset="0"/>
                        </a:rPr>
                        <a:t>Athletes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49.4</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50.6</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50.4</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49.6</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49.1</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50.9</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50.3</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a:solidFill>
                            <a:srgbClr val="000000"/>
                          </a:solidFill>
                          <a:effectLst/>
                          <a:latin typeface="Arial" charset="0"/>
                        </a:rPr>
                        <a:t>49.8</a:t>
                      </a:r>
                      <a:endParaRPr lang="hr-HR"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404">
                <a:tc>
                  <a:txBody>
                    <a:bodyPr/>
                    <a:lstStyle/>
                    <a:p>
                      <a:pPr algn="ctr" rtl="0" fontAlgn="t">
                        <a:spcBef>
                          <a:spcPts val="0"/>
                        </a:spcBef>
                        <a:spcAft>
                          <a:spcPts val="0"/>
                        </a:spcAft>
                      </a:pPr>
                      <a:r>
                        <a:rPr lang="en-US" sz="2000" b="0" i="0" u="none" strike="noStrike" dirty="0">
                          <a:solidFill>
                            <a:srgbClr val="000000"/>
                          </a:solidFill>
                          <a:effectLst/>
                          <a:latin typeface="Arial" charset="0"/>
                        </a:rPr>
                        <a:t>Non-Athletes </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48.4</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51.6</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47.5</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52.5</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47.9</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52.1</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48.1</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51.9</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 name="TextBox 104"/>
          <p:cNvSpPr txBox="1"/>
          <p:nvPr/>
        </p:nvSpPr>
        <p:spPr>
          <a:xfrm>
            <a:off x="12944295" y="27663237"/>
            <a:ext cx="10722811" cy="877163"/>
          </a:xfrm>
          <a:prstGeom prst="rect">
            <a:avLst/>
          </a:prstGeom>
          <a:solidFill>
            <a:schemeClr val="bg1"/>
          </a:solidFill>
          <a:ln>
            <a:solidFill>
              <a:schemeClr val="bg1"/>
            </a:solidFill>
          </a:ln>
        </p:spPr>
        <p:txBody>
          <a:bodyPr wrap="square" rtlCol="0">
            <a:spAutoFit/>
          </a:bodyPr>
          <a:lstStyle/>
          <a:p>
            <a:r>
              <a:rPr lang="en-US" sz="2300" dirty="0">
                <a:latin typeface="Arial" charset="0"/>
                <a:ea typeface="Arial" charset="0"/>
                <a:cs typeface="Arial" charset="0"/>
              </a:rPr>
              <a:t>Figure 1 shows the means of the weight distributions of Athletes and </a:t>
            </a:r>
            <a:r>
              <a:rPr lang="en-US" sz="2300" dirty="0" smtClean="0">
                <a:latin typeface="Arial" charset="0"/>
                <a:ea typeface="Arial" charset="0"/>
                <a:cs typeface="Arial" charset="0"/>
              </a:rPr>
              <a:t>non-athletes </a:t>
            </a:r>
            <a:endParaRPr lang="en-US" sz="2300" dirty="0">
              <a:latin typeface="Arial" charset="0"/>
              <a:ea typeface="Arial" charset="0"/>
              <a:cs typeface="Arial" charset="0"/>
            </a:endParaRPr>
          </a:p>
          <a:p>
            <a:r>
              <a:rPr lang="en-US" dirty="0">
                <a:latin typeface="Arial" charset="0"/>
                <a:ea typeface="Arial" charset="0"/>
                <a:cs typeface="Arial" charset="0"/>
              </a:rPr>
              <a:t/>
            </a:r>
            <a:br>
              <a:rPr lang="en-US" dirty="0">
                <a:latin typeface="Arial" charset="0"/>
                <a:ea typeface="Arial" charset="0"/>
                <a:cs typeface="Arial" charset="0"/>
              </a:rPr>
            </a:br>
            <a:endParaRPr lang="en-US" dirty="0">
              <a:solidFill>
                <a:schemeClr val="tx1"/>
              </a:solidFill>
              <a:latin typeface="Arial" charset="0"/>
              <a:ea typeface="Arial" charset="0"/>
              <a:cs typeface="Arial" charset="0"/>
            </a:endParaRPr>
          </a:p>
        </p:txBody>
      </p:sp>
      <p:graphicFrame>
        <p:nvGraphicFramePr>
          <p:cNvPr id="106" name="Table 105"/>
          <p:cNvGraphicFramePr>
            <a:graphicFrameLocks noGrp="1"/>
          </p:cNvGraphicFramePr>
          <p:nvPr>
            <p:extLst>
              <p:ext uri="{D42A27DB-BD31-4B8C-83A1-F6EECF244321}">
                <p14:modId xmlns:p14="http://schemas.microsoft.com/office/powerpoint/2010/main" val="240501690"/>
              </p:ext>
            </p:extLst>
          </p:nvPr>
        </p:nvGraphicFramePr>
        <p:xfrm>
          <a:off x="23921798" y="24604846"/>
          <a:ext cx="5345599" cy="2611120"/>
        </p:xfrm>
        <a:graphic>
          <a:graphicData uri="http://schemas.openxmlformats.org/drawingml/2006/table">
            <a:tbl>
              <a:tblPr/>
              <a:tblGrid>
                <a:gridCol w="5345599"/>
              </a:tblGrid>
              <a:tr h="2586553">
                <a:tc>
                  <a:txBody>
                    <a:bodyPr/>
                    <a:lstStyle/>
                    <a:p>
                      <a:pPr algn="ctr" rtl="0" fontAlgn="t">
                        <a:spcBef>
                          <a:spcPts val="0"/>
                        </a:spcBef>
                        <a:spcAft>
                          <a:spcPts val="0"/>
                        </a:spcAft>
                      </a:pPr>
                      <a:r>
                        <a:rPr lang="en-US" sz="2400" b="1" i="0" u="sng" dirty="0">
                          <a:solidFill>
                            <a:srgbClr val="000000"/>
                          </a:solidFill>
                          <a:effectLst/>
                          <a:latin typeface="Arial" charset="0"/>
                        </a:rPr>
                        <a:t>Figure 1 </a:t>
                      </a:r>
                      <a:r>
                        <a:rPr lang="en-US" sz="2400" b="1" i="0" u="sng" dirty="0" smtClean="0">
                          <a:solidFill>
                            <a:srgbClr val="000000"/>
                          </a:solidFill>
                          <a:effectLst/>
                          <a:latin typeface="Arial" charset="0"/>
                        </a:rPr>
                        <a:t>Key</a:t>
                      </a:r>
                    </a:p>
                    <a:p>
                      <a:pPr algn="ctr" rtl="0" fontAlgn="t">
                        <a:spcBef>
                          <a:spcPts val="0"/>
                        </a:spcBef>
                        <a:spcAft>
                          <a:spcPts val="0"/>
                        </a:spcAft>
                      </a:pPr>
                      <a:endParaRPr lang="en-US" sz="2400" dirty="0">
                        <a:effectLst/>
                      </a:endParaRPr>
                    </a:p>
                    <a:p>
                      <a:pPr algn="ctr" rtl="0" fontAlgn="t">
                        <a:spcBef>
                          <a:spcPts val="0"/>
                        </a:spcBef>
                        <a:spcAft>
                          <a:spcPts val="0"/>
                        </a:spcAft>
                      </a:pPr>
                      <a:r>
                        <a:rPr lang="en-US" sz="2300" b="0" i="0" u="none" strike="noStrike" dirty="0">
                          <a:solidFill>
                            <a:srgbClr val="000000"/>
                          </a:solidFill>
                          <a:effectLst/>
                          <a:latin typeface="Arial" charset="0"/>
                          <a:ea typeface="Arial" charset="0"/>
                          <a:cs typeface="Arial" charset="0"/>
                        </a:rPr>
                        <a:t>D= Dominant</a:t>
                      </a:r>
                      <a:endParaRPr lang="en-US" sz="2300" dirty="0">
                        <a:effectLst/>
                        <a:latin typeface="Arial" charset="0"/>
                        <a:ea typeface="Arial" charset="0"/>
                        <a:cs typeface="Arial" charset="0"/>
                      </a:endParaRPr>
                    </a:p>
                    <a:p>
                      <a:pPr algn="ctr" rtl="0" fontAlgn="t">
                        <a:spcBef>
                          <a:spcPts val="0"/>
                        </a:spcBef>
                        <a:spcAft>
                          <a:spcPts val="0"/>
                        </a:spcAft>
                      </a:pPr>
                      <a:r>
                        <a:rPr lang="en-US" sz="2300" b="0" i="0" u="none" strike="noStrike" dirty="0">
                          <a:solidFill>
                            <a:srgbClr val="000000"/>
                          </a:solidFill>
                          <a:effectLst/>
                          <a:latin typeface="Arial" charset="0"/>
                          <a:ea typeface="Arial" charset="0"/>
                          <a:cs typeface="Arial" charset="0"/>
                        </a:rPr>
                        <a:t>ND= Non-Dominant</a:t>
                      </a:r>
                      <a:endParaRPr lang="en-US" sz="2300" dirty="0">
                        <a:effectLst/>
                        <a:latin typeface="Arial" charset="0"/>
                        <a:ea typeface="Arial" charset="0"/>
                        <a:cs typeface="Arial" charset="0"/>
                      </a:endParaRPr>
                    </a:p>
                    <a:p>
                      <a:pPr algn="ctr" rtl="0" fontAlgn="t">
                        <a:spcBef>
                          <a:spcPts val="0"/>
                        </a:spcBef>
                        <a:spcAft>
                          <a:spcPts val="0"/>
                        </a:spcAft>
                      </a:pPr>
                      <a:r>
                        <a:rPr lang="en-US" sz="2300" dirty="0">
                          <a:effectLst/>
                          <a:latin typeface="Arial" charset="0"/>
                          <a:ea typeface="Arial" charset="0"/>
                          <a:cs typeface="Arial" charset="0"/>
                        </a:rPr>
                        <a:t/>
                      </a:r>
                      <a:br>
                        <a:rPr lang="en-US" sz="2300" dirty="0">
                          <a:effectLst/>
                          <a:latin typeface="Arial" charset="0"/>
                          <a:ea typeface="Arial" charset="0"/>
                          <a:cs typeface="Arial" charset="0"/>
                        </a:rPr>
                      </a:br>
                      <a:r>
                        <a:rPr lang="en-US" sz="2300" b="0" i="0" u="none" strike="noStrike" dirty="0">
                          <a:solidFill>
                            <a:srgbClr val="000000"/>
                          </a:solidFill>
                          <a:effectLst/>
                          <a:latin typeface="Arial" charset="0"/>
                          <a:ea typeface="Arial" charset="0"/>
                          <a:cs typeface="Arial" charset="0"/>
                        </a:rPr>
                        <a:t>Four</a:t>
                      </a:r>
                      <a:r>
                        <a:rPr lang="en-US" sz="2300" b="0" i="0" u="none" strike="noStrike" dirty="0">
                          <a:solidFill>
                            <a:srgbClr val="FF9900"/>
                          </a:solidFill>
                          <a:effectLst/>
                          <a:latin typeface="Arial" charset="0"/>
                          <a:ea typeface="Arial" charset="0"/>
                          <a:cs typeface="Arial" charset="0"/>
                        </a:rPr>
                        <a:t> </a:t>
                      </a:r>
                      <a:r>
                        <a:rPr lang="en-US" sz="2300" b="0" i="0" u="none" strike="noStrike" dirty="0">
                          <a:solidFill>
                            <a:srgbClr val="000000"/>
                          </a:solidFill>
                          <a:effectLst/>
                          <a:latin typeface="Arial" charset="0"/>
                          <a:ea typeface="Arial" charset="0"/>
                          <a:cs typeface="Arial" charset="0"/>
                        </a:rPr>
                        <a:t>shades of orange represent 0°,30°, 60° and 90°, chronologically</a:t>
                      </a:r>
                      <a:endParaRPr lang="en-US" sz="2300" dirty="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val="547680176"/>
              </p:ext>
            </p:extLst>
          </p:nvPr>
        </p:nvGraphicFramePr>
        <p:xfrm>
          <a:off x="13128202" y="28416681"/>
          <a:ext cx="10302783" cy="2733213"/>
        </p:xfrm>
        <a:graphic>
          <a:graphicData uri="http://schemas.openxmlformats.org/drawingml/2006/table">
            <a:tbl>
              <a:tblPr/>
              <a:tblGrid>
                <a:gridCol w="1262355"/>
                <a:gridCol w="1856237"/>
                <a:gridCol w="1436838"/>
                <a:gridCol w="1699213"/>
                <a:gridCol w="1174464"/>
                <a:gridCol w="1436838"/>
                <a:gridCol w="1436838"/>
              </a:tblGrid>
              <a:tr h="757629">
                <a:tc>
                  <a:txBody>
                    <a:bodyPr/>
                    <a:lstStyle/>
                    <a:p>
                      <a:pPr algn="ctr" fontAlgn="t"/>
                      <a:r>
                        <a:rPr lang="en-US" sz="2000" dirty="0">
                          <a:effectLst/>
                        </a:rPr>
                        <a:t/>
                      </a:r>
                      <a:br>
                        <a:rPr lang="en-US" sz="2000" dirty="0">
                          <a:effectLst/>
                        </a:rPr>
                      </a:b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Arial" charset="0"/>
                        </a:rPr>
                        <a:t>Double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US" sz="2000" b="0" i="0" u="none" strike="noStrike" dirty="0">
                          <a:solidFill>
                            <a:srgbClr val="000000"/>
                          </a:solidFill>
                          <a:effectLst/>
                          <a:latin typeface="Arial" charset="0"/>
                        </a:rPr>
                        <a:t>Single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US" sz="2000" b="0" i="0" u="none" strike="noStrike" dirty="0">
                          <a:solidFill>
                            <a:srgbClr val="000000"/>
                          </a:solidFill>
                          <a:effectLst/>
                          <a:latin typeface="Arial" charset="0"/>
                        </a:rPr>
                        <a:t>Tandem</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US" sz="2000" b="0" i="0" u="none" strike="noStrike" dirty="0">
                          <a:solidFill>
                            <a:srgbClr val="000000"/>
                          </a:solidFill>
                          <a:effectLst/>
                          <a:latin typeface="Arial" charset="0"/>
                        </a:rPr>
                        <a:t>Double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algn="ctr" rtl="0" fontAlgn="t">
                        <a:spcBef>
                          <a:spcPts val="0"/>
                        </a:spcBef>
                        <a:spcAft>
                          <a:spcPts val="0"/>
                        </a:spcAft>
                      </a:pPr>
                      <a:r>
                        <a:rPr lang="en-US" sz="2000" b="0" i="0" u="none" strike="noStrike">
                          <a:solidFill>
                            <a:srgbClr val="000000"/>
                          </a:solidFill>
                          <a:effectLst/>
                          <a:latin typeface="Arial" charset="0"/>
                        </a:rPr>
                        <a:t>Single</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c>
                  <a:txBody>
                    <a:bodyPr/>
                    <a:lstStyle/>
                    <a:p>
                      <a:pPr algn="ctr" rtl="0" fontAlgn="t">
                        <a:spcBef>
                          <a:spcPts val="0"/>
                        </a:spcBef>
                        <a:spcAft>
                          <a:spcPts val="0"/>
                        </a:spcAft>
                      </a:pPr>
                      <a:r>
                        <a:rPr lang="en-US" sz="2000" b="0" i="0" u="none" strike="noStrike" dirty="0">
                          <a:solidFill>
                            <a:srgbClr val="000000"/>
                          </a:solidFill>
                          <a:effectLst/>
                          <a:latin typeface="Arial" charset="0"/>
                        </a:rPr>
                        <a:t>Tandem</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5E8"/>
                    </a:solidFill>
                  </a:tcPr>
                </a:tc>
              </a:tr>
              <a:tr h="987792">
                <a:tc>
                  <a:txBody>
                    <a:bodyPr/>
                    <a:lstStyle/>
                    <a:p>
                      <a:pPr algn="ctr" rtl="0" fontAlgn="t">
                        <a:spcBef>
                          <a:spcPts val="0"/>
                        </a:spcBef>
                        <a:spcAft>
                          <a:spcPts val="0"/>
                        </a:spcAft>
                      </a:pPr>
                      <a:r>
                        <a:rPr lang="en-US" sz="2000" b="0" i="0" u="none" strike="noStrike">
                          <a:solidFill>
                            <a:srgbClr val="000000"/>
                          </a:solidFill>
                          <a:effectLst/>
                          <a:latin typeface="Arial" charset="0"/>
                        </a:rPr>
                        <a:t>Athletes</a:t>
                      </a:r>
                      <a:endParaRPr lang="en-US"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is-IS" sz="2000" b="0" i="0" u="none" strike="noStrike" dirty="0">
                          <a:solidFill>
                            <a:srgbClr val="000000"/>
                          </a:solidFill>
                          <a:effectLst/>
                          <a:latin typeface="Arial" charset="0"/>
                        </a:rPr>
                        <a:t>.725</a:t>
                      </a:r>
                      <a:endParaRPr lang="is-I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1.70</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1.2</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1.8</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a:solidFill>
                            <a:srgbClr val="000000"/>
                          </a:solidFill>
                          <a:effectLst/>
                          <a:latin typeface="Arial" charset="0"/>
                        </a:rPr>
                        <a:t>2.9</a:t>
                      </a:r>
                      <a:endParaRPr lang="hr-HR"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a:solidFill>
                            <a:srgbClr val="000000"/>
                          </a:solidFill>
                          <a:effectLst/>
                          <a:latin typeface="Arial" charset="0"/>
                        </a:rPr>
                        <a:t>3.1</a:t>
                      </a:r>
                      <a:endParaRPr lang="hr-HR" sz="2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792">
                <a:tc>
                  <a:txBody>
                    <a:bodyPr/>
                    <a:lstStyle/>
                    <a:p>
                      <a:pPr algn="ctr" rtl="0" fontAlgn="t">
                        <a:spcBef>
                          <a:spcPts val="0"/>
                        </a:spcBef>
                        <a:spcAft>
                          <a:spcPts val="0"/>
                        </a:spcAft>
                      </a:pPr>
                      <a:r>
                        <a:rPr lang="en-US" sz="2000" b="0" i="0" u="none" strike="noStrike" dirty="0">
                          <a:solidFill>
                            <a:srgbClr val="000000"/>
                          </a:solidFill>
                          <a:effectLst/>
                          <a:latin typeface="Arial" charset="0"/>
                        </a:rPr>
                        <a:t>Non-Athletes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Arial" charset="0"/>
                        </a:rPr>
                        <a:t>.750</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2.48</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2.2</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1.9</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hr-HR" sz="2000" b="0" i="0" u="none" strike="noStrike" dirty="0">
                          <a:solidFill>
                            <a:srgbClr val="000000"/>
                          </a:solidFill>
                          <a:effectLst/>
                          <a:latin typeface="Arial" charset="0"/>
                        </a:rPr>
                        <a:t>4.3</a:t>
                      </a:r>
                      <a:endParaRPr lang="hr-HR"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nb-NO" sz="2000" b="0" i="0" u="none" strike="noStrike" dirty="0">
                          <a:solidFill>
                            <a:srgbClr val="000000"/>
                          </a:solidFill>
                          <a:effectLst/>
                          <a:latin typeface="Arial" charset="0"/>
                        </a:rPr>
                        <a:t>5.4</a:t>
                      </a:r>
                      <a:endParaRPr lang="nb-NO"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8" name="TextBox 107"/>
          <p:cNvSpPr txBox="1"/>
          <p:nvPr/>
        </p:nvSpPr>
        <p:spPr>
          <a:xfrm>
            <a:off x="12865496" y="31370649"/>
            <a:ext cx="10467161" cy="1231106"/>
          </a:xfrm>
          <a:prstGeom prst="rect">
            <a:avLst/>
          </a:prstGeom>
          <a:solidFill>
            <a:schemeClr val="bg1"/>
          </a:solidFill>
          <a:ln>
            <a:solidFill>
              <a:schemeClr val="bg1"/>
            </a:solidFill>
          </a:ln>
        </p:spPr>
        <p:txBody>
          <a:bodyPr wrap="square" rtlCol="0">
            <a:spAutoFit/>
          </a:bodyPr>
          <a:lstStyle/>
          <a:p>
            <a:pPr algn="ctr"/>
            <a:r>
              <a:rPr lang="en-US" sz="2300" dirty="0"/>
              <a:t>Figure 2 shows the mean degree of sway of athletes and </a:t>
            </a:r>
            <a:r>
              <a:rPr lang="en-US" sz="2300" dirty="0" smtClean="0"/>
              <a:t>non-athletes </a:t>
            </a:r>
            <a:r>
              <a:rPr lang="en-US" sz="2300" dirty="0"/>
              <a:t>on both a solid and foam surface in the three positions (double, single and tandem) </a:t>
            </a:r>
          </a:p>
          <a:p>
            <a:r>
              <a:rPr lang="en-US" dirty="0"/>
              <a:t/>
            </a:r>
            <a:br>
              <a:rPr lang="en-US" dirty="0"/>
            </a:br>
            <a:endParaRPr lang="en-US" dirty="0">
              <a:solidFill>
                <a:schemeClr val="tx1"/>
              </a:solidFill>
            </a:endParaRPr>
          </a:p>
        </p:txBody>
      </p:sp>
      <p:graphicFrame>
        <p:nvGraphicFramePr>
          <p:cNvPr id="109" name="Table 108"/>
          <p:cNvGraphicFramePr>
            <a:graphicFrameLocks noGrp="1"/>
          </p:cNvGraphicFramePr>
          <p:nvPr>
            <p:extLst>
              <p:ext uri="{D42A27DB-BD31-4B8C-83A1-F6EECF244321}">
                <p14:modId xmlns:p14="http://schemas.microsoft.com/office/powerpoint/2010/main" val="745806990"/>
              </p:ext>
            </p:extLst>
          </p:nvPr>
        </p:nvGraphicFramePr>
        <p:xfrm>
          <a:off x="23921798" y="28404287"/>
          <a:ext cx="5345599" cy="2532105"/>
        </p:xfrm>
        <a:graphic>
          <a:graphicData uri="http://schemas.openxmlformats.org/drawingml/2006/table">
            <a:tbl>
              <a:tblPr/>
              <a:tblGrid>
                <a:gridCol w="5345599"/>
              </a:tblGrid>
              <a:tr h="2532105">
                <a:tc>
                  <a:txBody>
                    <a:bodyPr/>
                    <a:lstStyle/>
                    <a:p>
                      <a:pPr algn="ctr" rtl="0" fontAlgn="t">
                        <a:spcBef>
                          <a:spcPts val="0"/>
                        </a:spcBef>
                        <a:spcAft>
                          <a:spcPts val="0"/>
                        </a:spcAft>
                      </a:pPr>
                      <a:r>
                        <a:rPr lang="en-US" sz="2400" b="1" i="0" u="sng" dirty="0">
                          <a:solidFill>
                            <a:srgbClr val="000000"/>
                          </a:solidFill>
                          <a:effectLst/>
                          <a:latin typeface="Arial" charset="0"/>
                        </a:rPr>
                        <a:t>Figure 2 Key</a:t>
                      </a:r>
                      <a:endParaRPr lang="en-US" sz="2400" dirty="0">
                        <a:effectLst/>
                      </a:endParaRPr>
                    </a:p>
                    <a:p>
                      <a:pPr algn="ctr" rtl="0" fontAlgn="t">
                        <a:spcBef>
                          <a:spcPts val="0"/>
                        </a:spcBef>
                        <a:spcAft>
                          <a:spcPts val="0"/>
                        </a:spcAft>
                      </a:pPr>
                      <a:r>
                        <a:rPr lang="en-US" sz="2400" dirty="0">
                          <a:effectLst/>
                        </a:rPr>
                        <a:t/>
                      </a:r>
                      <a:br>
                        <a:rPr lang="en-US" sz="2400" dirty="0">
                          <a:effectLst/>
                        </a:rPr>
                      </a:br>
                      <a:r>
                        <a:rPr lang="en-US" sz="2300" b="0" i="0" u="none" strike="noStrike" dirty="0">
                          <a:solidFill>
                            <a:srgbClr val="000000"/>
                          </a:solidFill>
                          <a:effectLst/>
                          <a:latin typeface="Arial" charset="0"/>
                          <a:ea typeface="Arial" charset="0"/>
                          <a:cs typeface="Arial" charset="0"/>
                        </a:rPr>
                        <a:t>Light Blue = flat surface </a:t>
                      </a:r>
                      <a:endParaRPr lang="en-US" sz="2300" dirty="0">
                        <a:effectLst/>
                        <a:latin typeface="Arial" charset="0"/>
                        <a:ea typeface="Arial" charset="0"/>
                        <a:cs typeface="Arial" charset="0"/>
                      </a:endParaRPr>
                    </a:p>
                    <a:p>
                      <a:pPr algn="ctr" rtl="0" fontAlgn="t">
                        <a:spcBef>
                          <a:spcPts val="0"/>
                        </a:spcBef>
                        <a:spcAft>
                          <a:spcPts val="0"/>
                        </a:spcAft>
                      </a:pPr>
                      <a:r>
                        <a:rPr lang="en-US" sz="2300" b="0" i="0" u="none" strike="noStrike" dirty="0">
                          <a:solidFill>
                            <a:srgbClr val="000000"/>
                          </a:solidFill>
                          <a:effectLst/>
                          <a:latin typeface="Arial" charset="0"/>
                          <a:ea typeface="Arial" charset="0"/>
                          <a:cs typeface="Arial" charset="0"/>
                        </a:rPr>
                        <a:t>Medium Blue = foam surface</a:t>
                      </a:r>
                      <a:endParaRPr lang="en-US" sz="2300" dirty="0">
                        <a:effectLst/>
                        <a:latin typeface="Arial" charset="0"/>
                        <a:ea typeface="Arial" charset="0"/>
                        <a:cs typeface="Arial" charset="0"/>
                      </a:endParaRPr>
                    </a:p>
                    <a:p>
                      <a:pPr algn="ct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1849400" y="18223035"/>
            <a:ext cx="9897550" cy="7171194"/>
          </a:xfrm>
          <a:prstGeom prst="rect">
            <a:avLst/>
          </a:prstGeom>
          <a:noFill/>
        </p:spPr>
        <p:txBody>
          <a:bodyPr wrap="square" rtlCol="0">
            <a:spAutoFit/>
          </a:bodyPr>
          <a:lstStyle/>
          <a:p>
            <a:pPr algn="just"/>
            <a:endParaRPr lang="en-US" sz="2300" dirty="0" smtClean="0">
              <a:latin typeface="Arial" charset="0"/>
              <a:ea typeface="Arial" charset="0"/>
              <a:cs typeface="Arial" charset="0"/>
            </a:endParaRPr>
          </a:p>
          <a:p>
            <a:pPr algn="just"/>
            <a:r>
              <a:rPr lang="en-US" sz="2300" dirty="0" smtClean="0">
                <a:latin typeface="Arial" charset="0"/>
                <a:ea typeface="Arial" charset="0"/>
                <a:cs typeface="Arial" charset="0"/>
              </a:rPr>
              <a:t>There is not a lot of information regarding the performance of female athletes compared to non-athletes. This is most likely due to the lack of data collected </a:t>
            </a:r>
            <a:r>
              <a:rPr lang="en-US" sz="2300" dirty="0">
                <a:latin typeface="Arial" charset="0"/>
                <a:ea typeface="Arial" charset="0"/>
                <a:cs typeface="Arial" charset="0"/>
              </a:rPr>
              <a:t>by researchers in the past when comparing non-athletes and athletes. </a:t>
            </a:r>
            <a:r>
              <a:rPr lang="en-US" sz="2300" dirty="0" smtClean="0">
                <a:latin typeface="Arial" charset="0"/>
                <a:ea typeface="Arial" charset="0"/>
                <a:cs typeface="Arial" charset="0"/>
              </a:rPr>
              <a:t>Most of the information found comparing athletes to non-athletes focused primarily on men. Observations </a:t>
            </a:r>
            <a:r>
              <a:rPr lang="en-US" sz="2300" dirty="0">
                <a:latin typeface="Arial" charset="0"/>
                <a:ea typeface="Arial" charset="0"/>
                <a:cs typeface="Arial" charset="0"/>
              </a:rPr>
              <a:t>from the weight distribution test showed that </a:t>
            </a:r>
            <a:r>
              <a:rPr lang="en-US" sz="2300" dirty="0" smtClean="0">
                <a:latin typeface="Arial" charset="0"/>
                <a:ea typeface="Arial" charset="0"/>
                <a:cs typeface="Arial" charset="0"/>
              </a:rPr>
              <a:t>non-athletes </a:t>
            </a:r>
            <a:r>
              <a:rPr lang="en-US" sz="2300" dirty="0">
                <a:latin typeface="Arial" charset="0"/>
                <a:ea typeface="Arial" charset="0"/>
                <a:cs typeface="Arial" charset="0"/>
              </a:rPr>
              <a:t>consistently favored their dominant </a:t>
            </a:r>
            <a:r>
              <a:rPr lang="en-US" sz="2300" dirty="0" smtClean="0">
                <a:latin typeface="Arial" charset="0"/>
                <a:ea typeface="Arial" charset="0"/>
                <a:cs typeface="Arial" charset="0"/>
              </a:rPr>
              <a:t>leg. Observations also showed that athletes </a:t>
            </a:r>
            <a:r>
              <a:rPr lang="en-US" sz="2300" dirty="0">
                <a:latin typeface="Arial" charset="0"/>
                <a:ea typeface="Arial" charset="0"/>
                <a:cs typeface="Arial" charset="0"/>
              </a:rPr>
              <a:t>favored their dominant leg at 0° and 60° and favored their </a:t>
            </a:r>
            <a:r>
              <a:rPr lang="en-US" sz="2300" dirty="0" smtClean="0">
                <a:latin typeface="Arial" charset="0"/>
                <a:ea typeface="Arial" charset="0"/>
                <a:cs typeface="Arial" charset="0"/>
              </a:rPr>
              <a:t>non-dominant </a:t>
            </a:r>
            <a:r>
              <a:rPr lang="en-US" sz="2300" dirty="0">
                <a:latin typeface="Arial" charset="0"/>
                <a:ea typeface="Arial" charset="0"/>
                <a:cs typeface="Arial" charset="0"/>
              </a:rPr>
              <a:t>at 30° and 90</a:t>
            </a:r>
            <a:r>
              <a:rPr lang="en-US" sz="2300" dirty="0" smtClean="0">
                <a:latin typeface="Arial" charset="0"/>
                <a:ea typeface="Arial" charset="0"/>
                <a:cs typeface="Arial" charset="0"/>
              </a:rPr>
              <a:t>°. However, statistics showed that there was no statistical significance between the mean distributions of athletes compared to non-athletes. We </a:t>
            </a:r>
            <a:r>
              <a:rPr lang="en-US" sz="2300" dirty="0">
                <a:latin typeface="Arial" charset="0"/>
                <a:ea typeface="Arial" charset="0"/>
                <a:cs typeface="Arial" charset="0"/>
              </a:rPr>
              <a:t>predicted that </a:t>
            </a:r>
            <a:r>
              <a:rPr lang="en-US" sz="2300" dirty="0" smtClean="0">
                <a:latin typeface="Arial" charset="0"/>
                <a:ea typeface="Arial" charset="0"/>
                <a:cs typeface="Arial" charset="0"/>
              </a:rPr>
              <a:t>non-athletes </a:t>
            </a:r>
            <a:r>
              <a:rPr lang="en-US" sz="2300" dirty="0">
                <a:latin typeface="Arial" charset="0"/>
                <a:ea typeface="Arial" charset="0"/>
                <a:cs typeface="Arial" charset="0"/>
              </a:rPr>
              <a:t>would favor their dominant leg and athletes would favor their </a:t>
            </a:r>
            <a:r>
              <a:rPr lang="en-US" sz="2300" dirty="0" smtClean="0">
                <a:latin typeface="Arial" charset="0"/>
                <a:ea typeface="Arial" charset="0"/>
                <a:cs typeface="Arial" charset="0"/>
              </a:rPr>
              <a:t>non- </a:t>
            </a:r>
            <a:r>
              <a:rPr lang="en-US" sz="2300" dirty="0">
                <a:latin typeface="Arial" charset="0"/>
                <a:ea typeface="Arial" charset="0"/>
                <a:cs typeface="Arial" charset="0"/>
              </a:rPr>
              <a:t>dominant leg as a result of training. Statistics show that there is no significant difference between the groups in terms of which leg they </a:t>
            </a:r>
            <a:r>
              <a:rPr lang="en-US" sz="2300" dirty="0" smtClean="0">
                <a:latin typeface="Arial" charset="0"/>
                <a:ea typeface="Arial" charset="0"/>
                <a:cs typeface="Arial" charset="0"/>
              </a:rPr>
              <a:t>favor. </a:t>
            </a:r>
            <a:r>
              <a:rPr lang="en-US" sz="2300" dirty="0">
                <a:latin typeface="Arial" charset="0"/>
                <a:ea typeface="Arial" charset="0"/>
                <a:cs typeface="Arial" charset="0"/>
              </a:rPr>
              <a:t>The research suggests that as balancing tasks become more difficult (i.e. introducing foam) the difference between athletes and non-athletes </a:t>
            </a:r>
            <a:r>
              <a:rPr lang="en-US" sz="2300" dirty="0" smtClean="0">
                <a:latin typeface="Arial" charset="0"/>
                <a:ea typeface="Arial" charset="0"/>
                <a:cs typeface="Arial" charset="0"/>
              </a:rPr>
              <a:t>become </a:t>
            </a:r>
            <a:r>
              <a:rPr lang="en-US" sz="2300" dirty="0">
                <a:latin typeface="Arial" charset="0"/>
                <a:ea typeface="Arial" charset="0"/>
                <a:cs typeface="Arial" charset="0"/>
              </a:rPr>
              <a:t>more significant. </a:t>
            </a:r>
            <a:r>
              <a:rPr lang="en-US" sz="2300" dirty="0" smtClean="0">
                <a:latin typeface="Arial" charset="0"/>
                <a:ea typeface="Arial" charset="0"/>
                <a:cs typeface="Arial" charset="0"/>
              </a:rPr>
              <a:t>Outside research showed that athletes were superior to non-athletes in balance performance </a:t>
            </a:r>
            <a:r>
              <a:rPr lang="en-US" sz="2000" dirty="0" smtClean="0">
                <a:latin typeface="Arial" charset="0"/>
                <a:ea typeface="Arial" charset="0"/>
                <a:cs typeface="Arial" charset="0"/>
              </a:rPr>
              <a:t>[3]. </a:t>
            </a:r>
            <a:r>
              <a:rPr lang="en-US" sz="2300" dirty="0" smtClean="0">
                <a:latin typeface="Arial" charset="0"/>
                <a:ea typeface="Arial" charset="0"/>
                <a:cs typeface="Arial" charset="0"/>
              </a:rPr>
              <a:t>Future </a:t>
            </a:r>
            <a:r>
              <a:rPr lang="en-US" sz="2300" dirty="0">
                <a:latin typeface="Arial" charset="0"/>
                <a:ea typeface="Arial" charset="0"/>
                <a:cs typeface="Arial" charset="0"/>
              </a:rPr>
              <a:t>research would include more difficult balance analysis of athletes (non-athletes being a control).</a:t>
            </a:r>
          </a:p>
        </p:txBody>
      </p:sp>
      <p:sp>
        <p:nvSpPr>
          <p:cNvPr id="53" name="Shape 90"/>
          <p:cNvSpPr/>
          <p:nvPr/>
        </p:nvSpPr>
        <p:spPr>
          <a:xfrm>
            <a:off x="273155" y="26763738"/>
            <a:ext cx="11577530" cy="3537678"/>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endParaRPr lang="en-US" sz="2300" dirty="0" smtClean="0">
              <a:latin typeface="Arial" charset="0"/>
              <a:ea typeface="Arial" charset="0"/>
              <a:cs typeface="Arial" charset="0"/>
            </a:endParaRPr>
          </a:p>
          <a:p>
            <a:endParaRPr lang="en-US" sz="2300" dirty="0">
              <a:latin typeface="Arial" charset="0"/>
              <a:ea typeface="Arial" charset="0"/>
              <a:cs typeface="Arial" charset="0"/>
            </a:endParaRPr>
          </a:p>
          <a:p>
            <a:endParaRPr lang="en-US" sz="2300" dirty="0" smtClean="0">
              <a:latin typeface="Arial" charset="0"/>
              <a:ea typeface="Arial" charset="0"/>
              <a:cs typeface="Arial" charset="0"/>
            </a:endParaRPr>
          </a:p>
          <a:p>
            <a:r>
              <a:rPr lang="en-US" sz="8800" dirty="0">
                <a:latin typeface="Arial" charset="0"/>
                <a:ea typeface="Arial" charset="0"/>
                <a:cs typeface="Arial" charset="0"/>
              </a:rPr>
              <a:t/>
            </a:r>
            <a:br>
              <a:rPr lang="en-US" sz="8800" dirty="0">
                <a:latin typeface="Arial" charset="0"/>
                <a:ea typeface="Arial" charset="0"/>
                <a:cs typeface="Arial" charset="0"/>
              </a:rPr>
            </a:br>
            <a:endParaRPr sz="8600" b="0" i="0" u="none" strike="noStrike" cap="none" dirty="0">
              <a:solidFill>
                <a:schemeClr val="lt1"/>
              </a:solidFill>
              <a:latin typeface="Arial" charset="0"/>
              <a:ea typeface="Arial" charset="0"/>
              <a:cs typeface="Arial" charset="0"/>
              <a:sym typeface="Calibri"/>
            </a:endParaRPr>
          </a:p>
        </p:txBody>
      </p:sp>
      <p:sp>
        <p:nvSpPr>
          <p:cNvPr id="54" name="Shape 159"/>
          <p:cNvSpPr/>
          <p:nvPr/>
        </p:nvSpPr>
        <p:spPr>
          <a:xfrm>
            <a:off x="2127670" y="26901503"/>
            <a:ext cx="7543337" cy="681466"/>
          </a:xfrm>
          <a:prstGeom prst="roundRect">
            <a:avLst>
              <a:gd name="adj" fmla="val 16667"/>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dirty="0">
                <a:solidFill>
                  <a:schemeClr val="dk1"/>
                </a:solidFill>
                <a:latin typeface="Arial" charset="0"/>
                <a:ea typeface="Arial" charset="0"/>
                <a:cs typeface="Arial" charset="0"/>
                <a:sym typeface="Calibri"/>
              </a:rPr>
              <a:t>Acknowledgements</a:t>
            </a:r>
            <a:endParaRPr sz="5000" b="1" dirty="0">
              <a:solidFill>
                <a:schemeClr val="dk1"/>
              </a:solidFill>
              <a:latin typeface="Arial" charset="0"/>
              <a:ea typeface="Arial" charset="0"/>
              <a:cs typeface="Arial" charset="0"/>
              <a:sym typeface="Calibri"/>
            </a:endParaRPr>
          </a:p>
        </p:txBody>
      </p:sp>
      <p:sp>
        <p:nvSpPr>
          <p:cNvPr id="55" name="TextBox 54"/>
          <p:cNvSpPr txBox="1"/>
          <p:nvPr/>
        </p:nvSpPr>
        <p:spPr>
          <a:xfrm>
            <a:off x="889024" y="28084751"/>
            <a:ext cx="9775444" cy="1154162"/>
          </a:xfrm>
          <a:prstGeom prst="rect">
            <a:avLst/>
          </a:prstGeom>
          <a:noFill/>
        </p:spPr>
        <p:txBody>
          <a:bodyPr wrap="square" rtlCol="0">
            <a:spAutoFit/>
          </a:bodyPr>
          <a:lstStyle/>
          <a:p>
            <a:pPr algn="just"/>
            <a:r>
              <a:rPr lang="en-US" sz="2300" dirty="0">
                <a:latin typeface="Arial" charset="0"/>
                <a:ea typeface="Arial" charset="0"/>
                <a:cs typeface="Arial" charset="0"/>
              </a:rPr>
              <a:t>We would like to thank Loyola Marymount University, the Health &amp; Human Sciences Department, </a:t>
            </a:r>
            <a:r>
              <a:rPr lang="en-US" sz="2300" dirty="0" err="1" smtClean="0">
                <a:latin typeface="Arial" charset="0"/>
                <a:ea typeface="Arial" charset="0"/>
                <a:cs typeface="Arial" charset="0"/>
              </a:rPr>
              <a:t>Makeen</a:t>
            </a:r>
            <a:r>
              <a:rPr lang="en-US" sz="2300" dirty="0">
                <a:latin typeface="Arial" charset="0"/>
                <a:ea typeface="Arial" charset="0"/>
                <a:cs typeface="Arial" charset="0"/>
              </a:rPr>
              <a:t> </a:t>
            </a:r>
            <a:r>
              <a:rPr lang="en-US" sz="2300" dirty="0" err="1" smtClean="0">
                <a:latin typeface="Arial" charset="0"/>
                <a:ea typeface="Arial" charset="0"/>
                <a:cs typeface="Arial" charset="0"/>
              </a:rPr>
              <a:t>Yasar</a:t>
            </a:r>
            <a:r>
              <a:rPr lang="en-US" sz="2300" dirty="0">
                <a:latin typeface="Arial" charset="0"/>
                <a:ea typeface="Arial" charset="0"/>
                <a:cs typeface="Arial" charset="0"/>
              </a:rPr>
              <a:t>, Olivia </a:t>
            </a:r>
            <a:r>
              <a:rPr lang="en-US" sz="2300" dirty="0" err="1">
                <a:latin typeface="Arial" charset="0"/>
                <a:ea typeface="Arial" charset="0"/>
                <a:cs typeface="Arial" charset="0"/>
              </a:rPr>
              <a:t>Abdoo</a:t>
            </a:r>
            <a:r>
              <a:rPr lang="en-US" sz="2300" dirty="0">
                <a:latin typeface="Arial" charset="0"/>
                <a:ea typeface="Arial" charset="0"/>
                <a:cs typeface="Arial" charset="0"/>
              </a:rPr>
              <a:t>, and all research participants</a:t>
            </a:r>
          </a:p>
        </p:txBody>
      </p:sp>
      <p:sp>
        <p:nvSpPr>
          <p:cNvPr id="56" name="Shape 91"/>
          <p:cNvSpPr/>
          <p:nvPr/>
        </p:nvSpPr>
        <p:spPr>
          <a:xfrm>
            <a:off x="31008193" y="26411154"/>
            <a:ext cx="11314055" cy="6313437"/>
          </a:xfrm>
          <a:prstGeom prst="roundRect">
            <a:avLst>
              <a:gd name="adj" fmla="val 6578"/>
            </a:avLst>
          </a:prstGeom>
          <a:solidFill>
            <a:srgbClr val="FFFFF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57" name="Shape 113"/>
          <p:cNvSpPr/>
          <p:nvPr/>
        </p:nvSpPr>
        <p:spPr>
          <a:xfrm>
            <a:off x="32605328" y="26446346"/>
            <a:ext cx="7635805" cy="940661"/>
          </a:xfrm>
          <a:prstGeom prst="roundRect">
            <a:avLst>
              <a:gd name="adj" fmla="val 16667"/>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i="0" u="none" strike="noStrike" cap="none" dirty="0">
                <a:solidFill>
                  <a:schemeClr val="dk1"/>
                </a:solidFill>
                <a:latin typeface="Arial" charset="0"/>
                <a:ea typeface="Arial" charset="0"/>
                <a:cs typeface="Arial" charset="0"/>
                <a:sym typeface="Calibri"/>
              </a:rPr>
              <a:t>References</a:t>
            </a:r>
            <a:endParaRPr sz="5000" b="1" i="0" u="none" strike="noStrike" cap="none" dirty="0">
              <a:solidFill>
                <a:schemeClr val="dk1"/>
              </a:solidFill>
              <a:latin typeface="Arial" charset="0"/>
              <a:ea typeface="Arial" charset="0"/>
              <a:cs typeface="Arial" charset="0"/>
              <a:sym typeface="Calibri"/>
            </a:endParaRPr>
          </a:p>
        </p:txBody>
      </p:sp>
      <p:sp>
        <p:nvSpPr>
          <p:cNvPr id="58" name="Shape 122"/>
          <p:cNvSpPr txBox="1"/>
          <p:nvPr/>
        </p:nvSpPr>
        <p:spPr>
          <a:xfrm>
            <a:off x="31575512" y="27527576"/>
            <a:ext cx="10210800" cy="3693319"/>
          </a:xfrm>
          <a:prstGeom prst="rect">
            <a:avLst/>
          </a:prstGeom>
          <a:noFill/>
          <a:ln>
            <a:noFill/>
          </a:ln>
        </p:spPr>
        <p:txBody>
          <a:bodyPr spcFirstLastPara="1" wrap="square" lIns="91425" tIns="45700" rIns="91425" bIns="45700" anchor="t" anchorCtr="0">
            <a:noAutofit/>
          </a:bodyPr>
          <a:lstStyle/>
          <a:p>
            <a:pPr lvl="0"/>
            <a:r>
              <a:rPr lang="en-US" sz="1800" dirty="0" smtClean="0">
                <a:solidFill>
                  <a:schemeClr val="dk1"/>
                </a:solidFill>
                <a:latin typeface="Calibri" charset="0"/>
                <a:ea typeface="Calibri" charset="0"/>
                <a:cs typeface="Calibri" charset="0"/>
                <a:sym typeface="Calibri"/>
              </a:rPr>
              <a:t>[1] </a:t>
            </a:r>
            <a:r>
              <a:rPr lang="en-US" sz="1800" dirty="0">
                <a:latin typeface="Arial" charset="0"/>
                <a:ea typeface="Arial" charset="0"/>
                <a:cs typeface="Arial" charset="0"/>
              </a:rPr>
              <a:t>“</a:t>
            </a:r>
            <a:r>
              <a:rPr lang="en-US" sz="2300" dirty="0" err="1">
                <a:latin typeface="Arial" charset="0"/>
                <a:ea typeface="Arial" charset="0"/>
                <a:cs typeface="Arial" charset="0"/>
              </a:rPr>
              <a:t>Natus</a:t>
            </a:r>
            <a:r>
              <a:rPr lang="en-US" sz="2300" dirty="0">
                <a:latin typeface="Arial" charset="0"/>
                <a:ea typeface="Arial" charset="0"/>
                <a:cs typeface="Arial" charset="0"/>
              </a:rPr>
              <a:t>®.” </a:t>
            </a:r>
            <a:r>
              <a:rPr lang="en-US" sz="2300" i="1" dirty="0" err="1">
                <a:latin typeface="Arial" charset="0"/>
                <a:ea typeface="Arial" charset="0"/>
                <a:cs typeface="Arial" charset="0"/>
              </a:rPr>
              <a:t>Natus</a:t>
            </a:r>
            <a:r>
              <a:rPr lang="en-US" sz="2300" i="1" dirty="0">
                <a:latin typeface="Arial" charset="0"/>
                <a:ea typeface="Arial" charset="0"/>
                <a:cs typeface="Arial" charset="0"/>
              </a:rPr>
              <a:t> Medical Incorporated - </a:t>
            </a:r>
            <a:r>
              <a:rPr lang="en-US" sz="2300" i="1" dirty="0" err="1">
                <a:latin typeface="Arial" charset="0"/>
                <a:ea typeface="Arial" charset="0"/>
                <a:cs typeface="Arial" charset="0"/>
              </a:rPr>
              <a:t>Natus</a:t>
            </a:r>
            <a:r>
              <a:rPr lang="en-US" sz="2300" i="1" dirty="0">
                <a:latin typeface="Arial" charset="0"/>
                <a:ea typeface="Arial" charset="0"/>
                <a:cs typeface="Arial" charset="0"/>
              </a:rPr>
              <a:t> Balance + </a:t>
            </a:r>
            <a:r>
              <a:rPr lang="en-US" sz="2300" i="1" dirty="0" smtClean="0">
                <a:latin typeface="Arial" charset="0"/>
                <a:ea typeface="Arial" charset="0"/>
                <a:cs typeface="Arial" charset="0"/>
              </a:rPr>
              <a:t>Mobility</a:t>
            </a:r>
            <a:r>
              <a:rPr lang="en-US" sz="2300" dirty="0" smtClean="0">
                <a:latin typeface="Arial" charset="0"/>
                <a:ea typeface="Arial" charset="0"/>
                <a:cs typeface="Arial" charset="0"/>
              </a:rPr>
              <a:t>. </a:t>
            </a:r>
            <a:r>
              <a:rPr lang="en-US" sz="2300" dirty="0">
                <a:latin typeface="Arial" charset="0"/>
                <a:ea typeface="Arial" charset="0"/>
                <a:cs typeface="Arial" charset="0"/>
              </a:rPr>
              <a:t>Retrieved from http://</a:t>
            </a:r>
            <a:r>
              <a:rPr lang="en-US" sz="2300" dirty="0" smtClean="0">
                <a:latin typeface="Arial" charset="0"/>
                <a:ea typeface="Arial" charset="0"/>
                <a:cs typeface="Arial" charset="0"/>
              </a:rPr>
              <a:t>www.natus.com/index.cfm?page=products_balance_mobility&amp;crid=268</a:t>
            </a:r>
          </a:p>
          <a:p>
            <a:pPr lvl="0"/>
            <a:endParaRPr lang="en-US" sz="1800" dirty="0">
              <a:solidFill>
                <a:schemeClr val="dk1"/>
              </a:solidFill>
              <a:latin typeface="Calibri" charset="0"/>
              <a:ea typeface="Calibri" charset="0"/>
              <a:cs typeface="Calibri" charset="0"/>
              <a:sym typeface="Calibri"/>
            </a:endParaRPr>
          </a:p>
          <a:p>
            <a:pPr lvl="0"/>
            <a:r>
              <a:rPr lang="en-US" sz="1800" dirty="0" smtClean="0">
                <a:solidFill>
                  <a:schemeClr val="dk1"/>
                </a:solidFill>
                <a:latin typeface="Calibri" charset="0"/>
                <a:ea typeface="Calibri" charset="0"/>
                <a:cs typeface="Calibri" charset="0"/>
                <a:sym typeface="Calibri"/>
              </a:rPr>
              <a:t>[2] </a:t>
            </a:r>
            <a:r>
              <a:rPr lang="en-US" sz="2300" dirty="0" err="1" smtClean="0">
                <a:solidFill>
                  <a:schemeClr val="dk1"/>
                </a:solidFill>
                <a:latin typeface="Arial" charset="0"/>
                <a:ea typeface="Arial" charset="0"/>
                <a:cs typeface="Arial" charset="0"/>
                <a:sym typeface="Calibri"/>
              </a:rPr>
              <a:t>Guskiewicz</a:t>
            </a:r>
            <a:r>
              <a:rPr lang="en-US" sz="2300" dirty="0" smtClean="0">
                <a:solidFill>
                  <a:schemeClr val="dk1"/>
                </a:solidFill>
                <a:latin typeface="Arial" charset="0"/>
                <a:ea typeface="Arial" charset="0"/>
                <a:cs typeface="Arial" charset="0"/>
                <a:sym typeface="Calibri"/>
              </a:rPr>
              <a:t>, M. Kevin, Perrin, H. David. (1996). Research and Clinical Applications of Assessing.   Retrieved from </a:t>
            </a:r>
            <a:r>
              <a:rPr lang="en-US" sz="2300" dirty="0" smtClean="0">
                <a:latin typeface="Arial" charset="0"/>
                <a:ea typeface="Arial" charset="0"/>
                <a:cs typeface="Arial" charset="0"/>
              </a:rPr>
              <a:t>https</a:t>
            </a:r>
            <a:r>
              <a:rPr lang="en-US" sz="2300" dirty="0">
                <a:latin typeface="Arial" charset="0"/>
                <a:ea typeface="Arial" charset="0"/>
                <a:cs typeface="Arial" charset="0"/>
              </a:rPr>
              <a:t>://</a:t>
            </a:r>
            <a:r>
              <a:rPr lang="en-US" sz="2300" dirty="0" smtClean="0">
                <a:latin typeface="Arial" charset="0"/>
                <a:ea typeface="Arial" charset="0"/>
                <a:cs typeface="Arial" charset="0"/>
              </a:rPr>
              <a:t>journals.humankinetics.com/doi/abs/10.1123/jsr.5.1.45</a:t>
            </a:r>
          </a:p>
          <a:p>
            <a:pPr lvl="0"/>
            <a:endParaRPr lang="en-US" sz="1800" u="sng" dirty="0" smtClean="0">
              <a:latin typeface="Calibri" charset="0"/>
              <a:ea typeface="Calibri" charset="0"/>
              <a:cs typeface="Calibri" charset="0"/>
            </a:endParaRPr>
          </a:p>
          <a:p>
            <a:pPr lvl="0"/>
            <a:r>
              <a:rPr lang="en-US" sz="1800" u="sng" dirty="0" smtClean="0">
                <a:solidFill>
                  <a:schemeClr val="dk1"/>
                </a:solidFill>
                <a:latin typeface="Calibri" charset="0"/>
                <a:ea typeface="Calibri" charset="0"/>
                <a:cs typeface="Calibri" charset="0"/>
                <a:sym typeface="Calibri"/>
              </a:rPr>
              <a:t>[3] </a:t>
            </a:r>
            <a:r>
              <a:rPr lang="en-US" sz="2300" dirty="0" err="1" smtClean="0">
                <a:solidFill>
                  <a:schemeClr val="dk1"/>
                </a:solidFill>
                <a:latin typeface="Arial" charset="0"/>
                <a:ea typeface="Arial" charset="0"/>
                <a:cs typeface="Arial" charset="0"/>
                <a:sym typeface="Calibri"/>
              </a:rPr>
              <a:t>Davlin</a:t>
            </a:r>
            <a:r>
              <a:rPr lang="en-US" sz="2300" dirty="0" smtClean="0">
                <a:solidFill>
                  <a:schemeClr val="dk1"/>
                </a:solidFill>
                <a:latin typeface="Arial" charset="0"/>
                <a:ea typeface="Arial" charset="0"/>
                <a:cs typeface="Arial" charset="0"/>
                <a:sym typeface="Calibri"/>
              </a:rPr>
              <a:t>, C. Christina. (2004). Retrieved from </a:t>
            </a:r>
            <a:r>
              <a:rPr lang="en-US" sz="2300" dirty="0" smtClean="0">
                <a:latin typeface="Arial" charset="0"/>
                <a:ea typeface="Arial" charset="0"/>
                <a:cs typeface="Arial" charset="0"/>
              </a:rPr>
              <a:t>http</a:t>
            </a:r>
            <a:r>
              <a:rPr lang="en-US" sz="2300" dirty="0">
                <a:latin typeface="Arial" charset="0"/>
                <a:ea typeface="Arial" charset="0"/>
                <a:cs typeface="Arial" charset="0"/>
              </a:rPr>
              <a:t>://</a:t>
            </a:r>
            <a:r>
              <a:rPr lang="en-US" sz="2300" dirty="0" smtClean="0">
                <a:latin typeface="Arial" charset="0"/>
                <a:ea typeface="Arial" charset="0"/>
                <a:cs typeface="Arial" charset="0"/>
              </a:rPr>
              <a:t>journals.sagepub.com/doi/abs/10.2466/pms.98.3c.1171-1176</a:t>
            </a:r>
          </a:p>
          <a:p>
            <a:pPr lvl="0"/>
            <a:endParaRPr lang="en-US" sz="1800" u="sng" dirty="0">
              <a:latin typeface="Calibri" charset="0"/>
              <a:ea typeface="Calibri" charset="0"/>
              <a:cs typeface="Calibri" charset="0"/>
            </a:endParaRPr>
          </a:p>
          <a:p>
            <a:r>
              <a:rPr lang="en-US" sz="1800" dirty="0" smtClean="0">
                <a:latin typeface="Calibri" charset="0"/>
                <a:ea typeface="Calibri" charset="0"/>
                <a:cs typeface="Calibri" charset="0"/>
              </a:rPr>
              <a:t>[4] </a:t>
            </a:r>
            <a:r>
              <a:rPr lang="en-US" sz="2300" dirty="0">
                <a:latin typeface="+mn-lt"/>
                <a:ea typeface="Calibri" charset="0"/>
                <a:cs typeface="Calibri" charset="0"/>
              </a:rPr>
              <a:t>“</a:t>
            </a:r>
            <a:r>
              <a:rPr lang="en-US" sz="2300" dirty="0">
                <a:latin typeface="Arial" charset="0"/>
                <a:ea typeface="Arial" charset="0"/>
                <a:cs typeface="Arial" charset="0"/>
              </a:rPr>
              <a:t>About Our Company.” </a:t>
            </a:r>
            <a:r>
              <a:rPr lang="en-US" sz="2300" i="1" dirty="0">
                <a:latin typeface="Arial" charset="0"/>
                <a:ea typeface="Arial" charset="0"/>
                <a:cs typeface="Arial" charset="0"/>
              </a:rPr>
              <a:t>About Our Company </a:t>
            </a:r>
            <a:r>
              <a:rPr lang="en-US" sz="2300" i="1" dirty="0" smtClean="0">
                <a:latin typeface="Arial" charset="0"/>
                <a:ea typeface="Arial" charset="0"/>
                <a:cs typeface="Arial" charset="0"/>
              </a:rPr>
              <a:t>|</a:t>
            </a:r>
            <a:r>
              <a:rPr lang="en-US" sz="2300" dirty="0" smtClean="0">
                <a:latin typeface="Arial" charset="0"/>
                <a:ea typeface="Arial" charset="0"/>
                <a:cs typeface="Arial" charset="0"/>
              </a:rPr>
              <a:t>. Retrieved from </a:t>
            </a:r>
            <a:r>
              <a:rPr lang="en-US" sz="2300" dirty="0" err="1" smtClean="0">
                <a:latin typeface="Arial" charset="0"/>
                <a:ea typeface="Arial" charset="0"/>
                <a:cs typeface="Arial" charset="0"/>
              </a:rPr>
              <a:t>balanceandmobility.com</a:t>
            </a:r>
            <a:r>
              <a:rPr lang="en-US" sz="2300" dirty="0" smtClean="0">
                <a:latin typeface="Arial" charset="0"/>
                <a:ea typeface="Arial" charset="0"/>
                <a:cs typeface="Arial" charset="0"/>
              </a:rPr>
              <a:t>/about</a:t>
            </a:r>
            <a:r>
              <a:rPr lang="en-US" sz="2300" dirty="0">
                <a:latin typeface="Arial" charset="0"/>
                <a:ea typeface="Arial" charset="0"/>
                <a:cs typeface="Arial" charset="0"/>
              </a:rPr>
              <a:t>/.</a:t>
            </a:r>
          </a:p>
          <a:p>
            <a:endParaRPr lang="en-US" sz="1800" dirty="0"/>
          </a:p>
          <a:p>
            <a:endParaRPr lang="en-US" sz="1800" dirty="0"/>
          </a:p>
          <a:p>
            <a:pPr lvl="0"/>
            <a:endParaRPr lang="en-US" sz="1800" dirty="0" smtClean="0">
              <a:latin typeface="Calibri" charset="0"/>
              <a:ea typeface="Calibri" charset="0"/>
              <a:cs typeface="Calibri" charset="0"/>
            </a:endParaRPr>
          </a:p>
          <a:p>
            <a:pPr lvl="0"/>
            <a:endParaRPr lang="en-US" sz="1800" dirty="0" smtClean="0">
              <a:solidFill>
                <a:schemeClr val="dk1"/>
              </a:solidFill>
              <a:latin typeface="Calibri"/>
              <a:ea typeface="Calibri"/>
              <a:cs typeface="Calibri"/>
              <a:sym typeface="Calibri"/>
            </a:endParaRPr>
          </a:p>
          <a:p>
            <a:pPr lvl="0"/>
            <a:endParaRPr sz="1800" dirty="0">
              <a:solidFill>
                <a:schemeClr val="dk1"/>
              </a:solidFill>
              <a:latin typeface="Calibri"/>
              <a:ea typeface="Calibri"/>
              <a:cs typeface="Calibri"/>
              <a:sym typeface="Calibri"/>
            </a:endParaRPr>
          </a:p>
        </p:txBody>
      </p:sp>
      <p:sp>
        <p:nvSpPr>
          <p:cNvPr id="6" name="TextBox 5"/>
          <p:cNvSpPr txBox="1"/>
          <p:nvPr/>
        </p:nvSpPr>
        <p:spPr>
          <a:xfrm>
            <a:off x="32103956" y="6398029"/>
            <a:ext cx="8591124" cy="9017853"/>
          </a:xfrm>
          <a:prstGeom prst="rect">
            <a:avLst/>
          </a:prstGeom>
          <a:noFill/>
        </p:spPr>
        <p:txBody>
          <a:bodyPr wrap="square" rtlCol="0">
            <a:spAutoFit/>
          </a:bodyPr>
          <a:lstStyle/>
          <a:p>
            <a:pPr algn="just"/>
            <a:r>
              <a:rPr lang="en-US" sz="2300" dirty="0"/>
              <a:t>The postural sway between athletes and non-athletes on a foam surface single (</a:t>
            </a:r>
            <a:r>
              <a:rPr lang="en-US" sz="2300" i="1" dirty="0"/>
              <a:t>p=0.010) </a:t>
            </a:r>
            <a:r>
              <a:rPr lang="en-US" sz="2300" dirty="0"/>
              <a:t>and tandem (</a:t>
            </a:r>
            <a:r>
              <a:rPr lang="en-US" sz="2300" i="1" dirty="0"/>
              <a:t>p=0.033),</a:t>
            </a:r>
            <a:r>
              <a:rPr lang="en-US" sz="2300" dirty="0"/>
              <a:t> were significant. The overall composition of the stability evaluation test of athletes compared to </a:t>
            </a:r>
            <a:r>
              <a:rPr lang="en-US" sz="2300" dirty="0" smtClean="0"/>
              <a:t>non-athletes </a:t>
            </a:r>
            <a:r>
              <a:rPr lang="en-US" sz="2300" dirty="0"/>
              <a:t>was significant (</a:t>
            </a:r>
            <a:r>
              <a:rPr lang="en-US" sz="2300" i="1" dirty="0"/>
              <a:t>p=0.031</a:t>
            </a:r>
            <a:r>
              <a:rPr lang="en-US" sz="2300" dirty="0"/>
              <a:t>). The mean weight bearing values of </a:t>
            </a:r>
            <a:r>
              <a:rPr lang="en-US" sz="2300" dirty="0" smtClean="0"/>
              <a:t>non-athletes </a:t>
            </a:r>
            <a:r>
              <a:rPr lang="en-US" sz="2300" dirty="0"/>
              <a:t>(at all degrees) suggest that they favor their dominant leg. While the mean weight bearing/squat of athletes suggested that they favored their dominant leg at 0° and 60° and favored their non dominant leg at 30° and 90°. When comparing the two groups statistically (mean value of dominant leg) at 0° (p=0.595), 30° (p=.164), 60° (p= .535) and 90° (p=.238); there is no significant difference between athletes and non-athletes. The non-dominant leg means between athletes and </a:t>
            </a:r>
            <a:r>
              <a:rPr lang="en-US" sz="2300" dirty="0" smtClean="0"/>
              <a:t>non-athletes </a:t>
            </a:r>
            <a:r>
              <a:rPr lang="en-US" sz="2300" dirty="0"/>
              <a:t>had similar p-values and as a result were also insignificant. On a solid surface there were no significant </a:t>
            </a:r>
            <a:r>
              <a:rPr lang="en-US" sz="2300" dirty="0" smtClean="0"/>
              <a:t>p-values ,</a:t>
            </a:r>
            <a:r>
              <a:rPr lang="en-US" sz="2300" dirty="0"/>
              <a:t>suggesting that athletes and non-athletes performed relatively the same. On a foam surface the p-values for single (p=0,010) and tandem (p=0.033) were significant. Observations from the stability evaluation test showed that the differences between the postural sway of athletes and </a:t>
            </a:r>
            <a:r>
              <a:rPr lang="en-US" sz="2300" dirty="0" smtClean="0"/>
              <a:t>non-athletes </a:t>
            </a:r>
            <a:r>
              <a:rPr lang="en-US" sz="2300" dirty="0"/>
              <a:t>on a flat surface was insignificant. Also that the difference between the postural sway of athletes and </a:t>
            </a:r>
            <a:r>
              <a:rPr lang="en-US" sz="2300" dirty="0" smtClean="0"/>
              <a:t>non-athletes </a:t>
            </a:r>
            <a:r>
              <a:rPr lang="en-US" sz="2300" dirty="0"/>
              <a:t>was significant (except for double stance). This suggest that as balancing tasks become more difficult athletes perform better than non-athletes. </a:t>
            </a:r>
          </a:p>
          <a:p>
            <a:r>
              <a:rPr lang="en-US" dirty="0"/>
              <a:t/>
            </a:r>
            <a:br>
              <a:rPr lang="en-US" dirty="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nesis">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4091</TotalTime>
  <Words>1038</Words>
  <Application>Microsoft Macintosh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Libre Baskerville</vt:lpstr>
      <vt:lpstr>Times New Roman</vt:lpstr>
      <vt:lpstr>Arial</vt:lpstr>
      <vt:lpstr>Office Theme</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Naomi Tesfaiohannes</cp:lastModifiedBy>
  <cp:revision>34</cp:revision>
  <dcterms:modified xsi:type="dcterms:W3CDTF">2019-09-04T18:25:39Z</dcterms:modified>
</cp:coreProperties>
</file>